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charts/colors8.xml" ContentType="application/vnd.ms-office.chartcolorstyle+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charts/colors6.xml" ContentType="application/vnd.ms-office.chartcolor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charts/colors4.xml" ContentType="application/vnd.ms-office.chartcolorstyle+xml"/>
  <Override PartName="/ppt/charts/style11.xml" ContentType="application/vnd.ms-office.chartstyl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charts/colors2.xml" ContentType="application/vnd.ms-office.chartcolorstyl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notesSlides/notesSlide14.xml" ContentType="application/vnd.openxmlformats-officedocument.presentationml.notesSlide+xml"/>
  <Override PartName="/ppt/commentAuthors.xml" ContentType="application/vnd.openxmlformats-officedocument.presentationml.commentAuthors+xml"/>
  <Override PartName="/ppt/charts/chart7.xml" ContentType="application/vnd.openxmlformats-officedocument.drawingml.char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style9.xml" ContentType="application/vnd.ms-office.chartstyle+xml"/>
  <Override PartName="/ppt/charts/style7.xml" ContentType="application/vnd.ms-office.chartstyle+xml"/>
  <Override PartName="/ppt/charts/colors10.xml" ContentType="application/vnd.ms-office.chartcolorstyle+xml"/>
  <Default Extension="xlsx" ContentType="application/vnd.openxmlformats-officedocument.spreadsheetml.sheet"/>
  <Override PartName="/ppt/charts/chart3.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notesSlides/notesSlide10.xml" ContentType="application/vnd.openxmlformats-officedocument.presentationml.notesSlide+xml"/>
  <Override PartName="/ppt/charts/style5.xml" ContentType="application/vnd.ms-office.chart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charts/style3.xml" ContentType="application/vnd.ms-office.chartstyle+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charts/colors9.xml" ContentType="application/vnd.ms-office.chartcolorstyle+xml"/>
  <Override PartName="/ppt/charts/style1.xml" ContentType="application/vnd.ms-office.chart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charts/colors7.xml" ContentType="application/vnd.ms-office.chartcolor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charts/colors5.xml" ContentType="application/vnd.ms-office.chartcolorstyle+xml"/>
  <Override PartName="/ppt/charts/style10.xml" ContentType="application/vnd.ms-office.chart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charts/colors3.xml" ContentType="application/vnd.ms-office.chartcolorstyle+xml"/>
  <Override PartName="/ppt/slides/slide11.xml" ContentType="application/vnd.openxmlformats-officedocument.presentationml.slide+xml"/>
  <Override PartName="/ppt/charts/chart8.xml" ContentType="application/vnd.openxmlformats-officedocument.drawingml.chart+xml"/>
  <Override PartName="/ppt/notesSlides/notesSlide13.xml" ContentType="application/vnd.openxmlformats-officedocument.presentationml.notesSlide+xml"/>
  <Override PartName="/ppt/charts/colors11.xml" ContentType="application/vnd.ms-office.chartcolorstyle+xml"/>
  <Override PartName="/ppt/charts/colors1.xml" ContentType="application/vnd.ms-office.chartcolorstyle+xml"/>
  <Override PartName="/ppt/slideLayouts/slideLayout10.xml" ContentType="application/vnd.openxmlformats-officedocument.presentationml.slideLayout+xml"/>
  <Default Extension="vml" ContentType="application/vnd.openxmlformats-officedocument.vmlDrawing"/>
  <Override PartName="/ppt/charts/chart6.xml" ContentType="application/vnd.openxmlformats-officedocument.drawingml.chart+xml"/>
  <Override PartName="/ppt/notesSlides/notesSlide8.xml" ContentType="application/vnd.openxmlformats-officedocument.presentationml.notesSlide+xml"/>
  <Override PartName="/ppt/charts/chart10.xml" ContentType="application/vnd.openxmlformats-officedocument.drawingml.chart+xml"/>
  <Override PartName="/ppt/notesSlides/notesSlide11.xml" ContentType="application/vnd.openxmlformats-officedocument.presentationml.notesSlide+xml"/>
  <Override PartName="/ppt/charts/style8.xml" ContentType="application/vnd.ms-office.chartstyle+xml"/>
  <Override PartName="/ppt/notesSlides/notesSlide6.xml" ContentType="application/vnd.openxmlformats-officedocument.presentationml.notesSlide+xml"/>
  <Override PartName="/ppt/charts/chart4.xml" ContentType="application/vnd.openxmlformats-officedocument.drawingml.chart+xml"/>
  <Override PartName="/ppt/charts/style6.xml" ContentType="application/vnd.ms-office.chartstyl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charts/style4.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handoutMasterIdLst>
    <p:handoutMasterId r:id="rId19"/>
  </p:handoutMasterIdLst>
  <p:sldIdLst>
    <p:sldId id="256" r:id="rId2"/>
    <p:sldId id="257" r:id="rId3"/>
    <p:sldId id="258" r:id="rId4"/>
    <p:sldId id="273" r:id="rId5"/>
    <p:sldId id="276" r:id="rId6"/>
    <p:sldId id="277" r:id="rId7"/>
    <p:sldId id="280" r:id="rId8"/>
    <p:sldId id="281" r:id="rId9"/>
    <p:sldId id="282" r:id="rId10"/>
    <p:sldId id="283" r:id="rId11"/>
    <p:sldId id="284" r:id="rId12"/>
    <p:sldId id="278" r:id="rId13"/>
    <p:sldId id="286" r:id="rId14"/>
    <p:sldId id="287" r:id="rId15"/>
    <p:sldId id="288" r:id="rId16"/>
    <p:sldId id="289"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ikhaoui" initials="CA" lastIdx="0" clrIdx="0">
    <p:extLst>
      <p:ext uri="{19B8F6BF-5375-455C-9EA6-DF929625EA0E}">
        <p15:presenceInfo xmlns:p15="http://schemas.microsoft.com/office/powerpoint/2012/main" xmlns="" userId="Chikhaou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69" d="100"/>
          <a:sy n="69" d="100"/>
        </p:scale>
        <p:origin x="-696"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Feuille_Microsoft_Office_Excel1.xlsx"/></Relationships>
</file>

<file path=ppt/charts/_rels/chart10.xml.rels><?xml version="1.0" encoding="UTF-8" standalone="yes"?>
<Relationships xmlns="http://schemas.openxmlformats.org/package/2006/relationships"><Relationship Id="rId3" Type="http://schemas.microsoft.com/office/2011/relationships/chartStyle" Target="style10.xml"/><Relationship Id="rId2" Type="http://schemas.microsoft.com/office/2011/relationships/chartColorStyle" Target="colors10.xml"/><Relationship Id="rId1" Type="http://schemas.openxmlformats.org/officeDocument/2006/relationships/package" Target="../embeddings/Feuille_Microsoft_Office_Excel10.xlsx"/></Relationships>
</file>

<file path=ppt/charts/_rels/chart11.xml.rels><?xml version="1.0" encoding="UTF-8" standalone="yes"?>
<Relationships xmlns="http://schemas.openxmlformats.org/package/2006/relationships"><Relationship Id="rId3" Type="http://schemas.microsoft.com/office/2011/relationships/chartStyle" Target="style11.xml"/><Relationship Id="rId2" Type="http://schemas.microsoft.com/office/2011/relationships/chartColorStyle" Target="colors11.xml"/><Relationship Id="rId1" Type="http://schemas.openxmlformats.org/officeDocument/2006/relationships/package" Target="../embeddings/Feuille_Microsoft_Office_Excel1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Feuille_Microsoft_Office_Excel2.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Feuille_Microsoft_Office_Excel3.xlsx"/></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Feuille_Microsoft_Office_Excel4.xlsx"/></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package" Target="../embeddings/Feuille_Microsoft_Office_Excel5.xlsx"/></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package" Target="../embeddings/Feuille_Microsoft_Office_Excel6.xlsx"/></Relationships>
</file>

<file path=ppt/charts/_rels/chart7.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package" Target="../embeddings/Feuille_Microsoft_Office_Excel7.xlsx"/></Relationships>
</file>

<file path=ppt/charts/_rels/chart8.xml.rels><?xml version="1.0" encoding="UTF-8" standalone="yes"?>
<Relationships xmlns="http://schemas.openxmlformats.org/package/2006/relationships"><Relationship Id="rId3" Type="http://schemas.microsoft.com/office/2011/relationships/chartStyle" Target="style8.xml"/><Relationship Id="rId2" Type="http://schemas.microsoft.com/office/2011/relationships/chartColorStyle" Target="colors8.xml"/><Relationship Id="rId1" Type="http://schemas.openxmlformats.org/officeDocument/2006/relationships/package" Target="../embeddings/Feuille_Microsoft_Office_Excel8.xlsx"/></Relationships>
</file>

<file path=ppt/charts/_rels/chart9.xml.rels><?xml version="1.0" encoding="UTF-8" standalone="yes"?>
<Relationships xmlns="http://schemas.openxmlformats.org/package/2006/relationships"><Relationship Id="rId3" Type="http://schemas.microsoft.com/office/2011/relationships/chartStyle" Target="style9.xml"/><Relationship Id="rId2" Type="http://schemas.microsoft.com/office/2011/relationships/chartColorStyle" Target="colors9.xml"/><Relationship Id="rId1" Type="http://schemas.openxmlformats.org/officeDocument/2006/relationships/package" Target="../embeddings/Feuille_Microsoft_Office_Excel9.xlsx"/></Relationships>
</file>

<file path=ppt/charts/chart1.xml><?xml version="1.0" encoding="utf-8"?>
<c:chartSpace xmlns:c="http://schemas.openxmlformats.org/drawingml/2006/chart" xmlns:a="http://schemas.openxmlformats.org/drawingml/2006/main" xmlns:r="http://schemas.openxmlformats.org/officeDocument/2006/relationships">
  <c:lang val="fr-FR"/>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a:t> Y</a:t>
            </a:r>
          </a:p>
        </c:rich>
      </c:tx>
      <c:layout>
        <c:manualLayout>
          <c:xMode val="edge"/>
          <c:yMode val="edge"/>
          <c:x val="1.4881889763779525E-3"/>
          <c:y val="2.957329011769135E-3"/>
        </c:manualLayout>
      </c:layout>
      <c:spPr>
        <a:noFill/>
        <a:ln>
          <a:noFill/>
        </a:ln>
        <a:effectLst/>
      </c:spPr>
    </c:title>
    <c:plotArea>
      <c:layout>
        <c:manualLayout>
          <c:layoutTarget val="inner"/>
          <c:xMode val="edge"/>
          <c:yMode val="edge"/>
          <c:x val="5.8935162401574794E-2"/>
          <c:y val="6.1315783542340234E-2"/>
          <c:w val="0.91988127460629932"/>
          <c:h val="0.86411296105167956"/>
        </c:manualLayout>
      </c:layout>
      <c:scatterChart>
        <c:scatterStyle val="lineMarker"/>
        <c:ser>
          <c:idx val="0"/>
          <c:order val="0"/>
          <c:tx>
            <c:strRef>
              <c:f>Feuil1!$B$1</c:f>
              <c:strCache>
                <c:ptCount val="1"/>
                <c:pt idx="0">
                  <c:v>y</c:v>
                </c:pt>
              </c:strCache>
            </c:strRef>
          </c:tx>
          <c:spPr>
            <a:ln w="25400" cap="rnd">
              <a:noFill/>
              <a:round/>
            </a:ln>
            <a:effectLst/>
          </c:spPr>
          <c:marker>
            <c:symbol val="circle"/>
            <c:size val="5"/>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w="9525">
                <a:solidFill>
                  <a:schemeClr val="accent1"/>
                </a:solidFill>
                <a:round/>
              </a:ln>
              <a:effectLst/>
            </c:spPr>
          </c:marker>
          <c:xVal>
            <c:numRef>
              <c:f>Feuil1!$A$2:$A$20</c:f>
              <c:numCache>
                <c:formatCode>General</c:formatCode>
                <c:ptCount val="19"/>
                <c:pt idx="0">
                  <c:v>1.2</c:v>
                </c:pt>
                <c:pt idx="1">
                  <c:v>1.1000000000000001</c:v>
                </c:pt>
                <c:pt idx="2">
                  <c:v>0.5</c:v>
                </c:pt>
                <c:pt idx="3">
                  <c:v>0.75000000000000011</c:v>
                </c:pt>
                <c:pt idx="4">
                  <c:v>2</c:v>
                </c:pt>
                <c:pt idx="5">
                  <c:v>1.5</c:v>
                </c:pt>
                <c:pt idx="6">
                  <c:v>0.29000000000000004</c:v>
                </c:pt>
                <c:pt idx="7">
                  <c:v>0.88000000000000012</c:v>
                </c:pt>
                <c:pt idx="8">
                  <c:v>1</c:v>
                </c:pt>
              </c:numCache>
            </c:numRef>
          </c:xVal>
          <c:yVal>
            <c:numRef>
              <c:f>Feuil1!$B$2:$B$20</c:f>
              <c:numCache>
                <c:formatCode>General</c:formatCode>
                <c:ptCount val="19"/>
                <c:pt idx="0">
                  <c:v>1</c:v>
                </c:pt>
                <c:pt idx="1">
                  <c:v>1</c:v>
                </c:pt>
                <c:pt idx="2">
                  <c:v>0.45</c:v>
                </c:pt>
                <c:pt idx="3">
                  <c:v>0.70000000000000007</c:v>
                </c:pt>
                <c:pt idx="4">
                  <c:v>1.8</c:v>
                </c:pt>
                <c:pt idx="5">
                  <c:v>1.4</c:v>
                </c:pt>
                <c:pt idx="6">
                  <c:v>0.30000000000000004</c:v>
                </c:pt>
                <c:pt idx="7">
                  <c:v>0.77</c:v>
                </c:pt>
                <c:pt idx="8">
                  <c:v>0.83000000000000007</c:v>
                </c:pt>
              </c:numCache>
            </c:numRef>
          </c:yVal>
        </c:ser>
        <c:dLbls/>
        <c:axId val="65708800"/>
        <c:axId val="65709952"/>
      </c:scatterChart>
      <c:valAx>
        <c:axId val="65708800"/>
        <c:scaling>
          <c:orientation val="minMax"/>
        </c:scaling>
        <c:axPos val="b"/>
        <c:majorGridlines>
          <c:spPr>
            <a:ln w="9525" cap="flat" cmpd="sng" algn="ctr">
              <a:solidFill>
                <a:schemeClr val="tx2">
                  <a:lumMod val="15000"/>
                  <a:lumOff val="85000"/>
                </a:schemeClr>
              </a:solidFill>
              <a:round/>
            </a:ln>
            <a:effectLst/>
          </c:spPr>
        </c:majorGridlines>
        <c:numFmt formatCode="General" sourceLinked="1"/>
        <c:maj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fr-FR"/>
          </a:p>
        </c:txPr>
        <c:crossAx val="65709952"/>
        <c:crosses val="autoZero"/>
        <c:crossBetween val="midCat"/>
      </c:valAx>
      <c:valAx>
        <c:axId val="65709952"/>
        <c:scaling>
          <c:orientation val="minMax"/>
        </c:scaling>
        <c:axPos val="l"/>
        <c:majorGridlines>
          <c:spPr>
            <a:ln w="9525" cap="flat" cmpd="sng" algn="ctr">
              <a:solidFill>
                <a:schemeClr val="tx2">
                  <a:lumMod val="15000"/>
                  <a:lumOff val="85000"/>
                </a:schemeClr>
              </a:solidFill>
              <a:round/>
            </a:ln>
            <a:effectLst/>
          </c:spPr>
        </c:majorGridlines>
        <c:numFmt formatCode="General" sourceLinked="1"/>
        <c:majorTickMark val="none"/>
        <c:tickLblPos val="nextTo"/>
        <c:spPr>
          <a:noFill/>
          <a:ln>
            <a:solidFill>
              <a:schemeClr val="tx2">
                <a:lumMod val="40000"/>
                <a:lumOff val="60000"/>
              </a:schemeClr>
            </a:solid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fr-FR"/>
          </a:p>
        </c:txPr>
        <c:crossAx val="65708800"/>
        <c:crosses val="autoZero"/>
        <c:crossBetween val="midCat"/>
      </c:valAx>
      <c:spPr>
        <a:noFill/>
        <a:ln>
          <a:noFill/>
        </a:ln>
        <a:effectLst/>
      </c:spPr>
    </c:plotArea>
    <c:plotVisOnly val="1"/>
    <c:dispBlanksAs val="gap"/>
  </c:chart>
  <c:spPr>
    <a:noFill/>
    <a:ln>
      <a:noFill/>
    </a:ln>
    <a:effectLst/>
  </c:spPr>
  <c:txPr>
    <a:bodyPr/>
    <a:lstStyle/>
    <a:p>
      <a:pPr>
        <a:defRPr/>
      </a:pPr>
      <a:endParaRPr lang="fr-FR"/>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fr-FR"/>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dirty="0"/>
              <a:t> </a:t>
            </a:r>
            <a:r>
              <a:rPr lang="en-US" dirty="0" smtClean="0"/>
              <a:t>X</a:t>
            </a:r>
            <a:endParaRPr lang="en-US" dirty="0"/>
          </a:p>
        </c:rich>
      </c:tx>
      <c:layout>
        <c:manualLayout>
          <c:xMode val="edge"/>
          <c:yMode val="edge"/>
          <c:x val="0.96555068897637797"/>
          <c:y val="0.90573526159110751"/>
        </c:manualLayout>
      </c:layout>
      <c:spPr>
        <a:noFill/>
        <a:ln>
          <a:noFill/>
        </a:ln>
        <a:effectLst/>
      </c:spPr>
    </c:title>
    <c:plotArea>
      <c:layout>
        <c:manualLayout>
          <c:layoutTarget val="inner"/>
          <c:xMode val="edge"/>
          <c:yMode val="edge"/>
          <c:x val="4.3310162401574794E-2"/>
          <c:y val="0.91376463277230768"/>
          <c:w val="1.8318774606299215E-2"/>
          <c:h val="1.16641118217122E-2"/>
        </c:manualLayout>
      </c:layout>
      <c:scatterChart>
        <c:scatterStyle val="lineMarker"/>
        <c:dLbls/>
        <c:axId val="120187904"/>
        <c:axId val="120062720"/>
      </c:scatterChart>
      <c:valAx>
        <c:axId val="120187904"/>
        <c:scaling>
          <c:orientation val="minMax"/>
        </c:scaling>
        <c:axPos val="b"/>
        <c:majorGridlines>
          <c:spPr>
            <a:ln w="9525" cap="flat" cmpd="sng" algn="ctr">
              <a:solidFill>
                <a:schemeClr val="tx2">
                  <a:lumMod val="15000"/>
                  <a:lumOff val="85000"/>
                </a:schemeClr>
              </a:solidFill>
              <a:round/>
            </a:ln>
            <a:effectLst/>
          </c:spPr>
        </c:majorGridlines>
        <c:numFmt formatCode="General" sourceLinked="1"/>
        <c:maj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fr-FR"/>
          </a:p>
        </c:txPr>
        <c:crossAx val="120062720"/>
        <c:crosses val="autoZero"/>
        <c:crossBetween val="midCat"/>
      </c:valAx>
      <c:valAx>
        <c:axId val="120062720"/>
        <c:scaling>
          <c:orientation val="minMax"/>
        </c:scaling>
        <c:delete val="1"/>
        <c:axPos val="l"/>
        <c:majorGridlines>
          <c:spPr>
            <a:ln w="9525" cap="flat" cmpd="sng" algn="ctr">
              <a:solidFill>
                <a:schemeClr val="tx2">
                  <a:lumMod val="15000"/>
                  <a:lumOff val="85000"/>
                </a:schemeClr>
              </a:solidFill>
              <a:round/>
            </a:ln>
            <a:effectLst/>
          </c:spPr>
        </c:majorGridlines>
        <c:numFmt formatCode="General" sourceLinked="1"/>
        <c:majorTickMark val="none"/>
        <c:tickLblPos val="nextTo"/>
        <c:crossAx val="120187904"/>
        <c:crosses val="autoZero"/>
        <c:crossBetween val="midCat"/>
      </c:valAx>
      <c:spPr>
        <a:noFill/>
        <a:ln w="25400">
          <a:noFill/>
        </a:ln>
        <a:effectLst/>
      </c:spPr>
    </c:plotArea>
    <c:plotVisOnly val="1"/>
    <c:dispBlanksAs val="gap"/>
  </c:chart>
  <c:spPr>
    <a:noFill/>
    <a:ln>
      <a:noFill/>
    </a:ln>
    <a:effectLst/>
  </c:spPr>
  <c:txPr>
    <a:bodyPr/>
    <a:lstStyle/>
    <a:p>
      <a:pPr>
        <a:defRPr/>
      </a:pPr>
      <a:endParaRPr lang="fr-FR"/>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fr-FR"/>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a:t> Y</a:t>
            </a:r>
          </a:p>
        </c:rich>
      </c:tx>
      <c:layout>
        <c:manualLayout>
          <c:xMode val="edge"/>
          <c:yMode val="edge"/>
          <c:x val="1.2425688976377953E-2"/>
          <c:y val="9.1033224873167978E-2"/>
        </c:manualLayout>
      </c:layout>
      <c:spPr>
        <a:noFill/>
        <a:ln>
          <a:noFill/>
        </a:ln>
        <a:effectLst/>
      </c:spPr>
    </c:title>
    <c:plotArea>
      <c:layout>
        <c:manualLayout>
          <c:layoutTarget val="inner"/>
          <c:xMode val="edge"/>
          <c:yMode val="edge"/>
          <c:x val="3.6754567337174596E-2"/>
          <c:y val="2.3568971030312122E-2"/>
          <c:w val="0.91988127460629932"/>
          <c:h val="0.86411296105167956"/>
        </c:manualLayout>
      </c:layout>
      <c:scatterChart>
        <c:scatterStyle val="lineMarker"/>
        <c:ser>
          <c:idx val="0"/>
          <c:order val="0"/>
          <c:tx>
            <c:strRef>
              <c:f>Feuil1!$B$1</c:f>
              <c:strCache>
                <c:ptCount val="1"/>
                <c:pt idx="0">
                  <c:v>y</c:v>
                </c:pt>
              </c:strCache>
            </c:strRef>
          </c:tx>
          <c:spPr>
            <a:ln w="25400" cap="rnd">
              <a:noFill/>
              <a:round/>
            </a:ln>
            <a:effectLst/>
          </c:spPr>
          <c:marker>
            <c:symbol val="circle"/>
            <c:size val="5"/>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w="9525">
                <a:solidFill>
                  <a:schemeClr val="accent1"/>
                </a:solidFill>
                <a:round/>
              </a:ln>
              <a:effectLst/>
            </c:spPr>
          </c:marker>
          <c:trendline>
            <c:spPr>
              <a:ln w="19050" cap="rnd">
                <a:solidFill>
                  <a:schemeClr val="accent1"/>
                </a:solidFill>
              </a:ln>
              <a:effectLst/>
            </c:spPr>
            <c:trendlineType val="linear"/>
          </c:trendline>
          <c:trendline>
            <c:spPr>
              <a:ln w="9525" cap="rnd">
                <a:solidFill>
                  <a:schemeClr val="accent1"/>
                </a:solidFill>
              </a:ln>
              <a:effectLst/>
            </c:spPr>
            <c:trendlineType val="linear"/>
          </c:trendline>
          <c:trendline>
            <c:spPr>
              <a:ln w="9525" cap="rnd">
                <a:solidFill>
                  <a:srgbClr val="FF0000"/>
                </a:solidFill>
              </a:ln>
              <a:effectLst/>
            </c:spPr>
            <c:trendlineType val="linear"/>
          </c:trendline>
          <c:trendline>
            <c:spPr>
              <a:ln w="9525" cap="rnd">
                <a:solidFill>
                  <a:srgbClr val="FFFFFF"/>
                </a:solidFill>
              </a:ln>
              <a:effectLst/>
            </c:spPr>
            <c:trendlineType val="log"/>
            <c:dispEq val="1"/>
            <c:trendlineLbl>
              <c:layout>
                <c:manualLayout>
                  <c:x val="1.1355191929133861E-2"/>
                  <c:y val="-7.8181227796812178E-2"/>
                </c:manualLayout>
              </c:layout>
              <c:tx>
                <c:rich>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r>
                      <a:rPr lang="en-US" baseline="0" dirty="0"/>
                      <a:t>y = 0,8935x + 0,0006</a:t>
                    </a:r>
                    <a:endParaRPr lang="en-US" sz="3200" dirty="0"/>
                  </a:p>
                </c:rich>
              </c:tx>
              <c:numFmt formatCode="General" sourceLinked="0"/>
              <c:spPr>
                <a:noFill/>
                <a:ln>
                  <a:noFill/>
                </a:ln>
                <a:effectLst/>
              </c:spPr>
            </c:trendlineLbl>
          </c:trendline>
          <c:xVal>
            <c:numRef>
              <c:f>Feuil1!$A$2:$A$20</c:f>
              <c:numCache>
                <c:formatCode>General</c:formatCode>
                <c:ptCount val="19"/>
                <c:pt idx="0">
                  <c:v>1.2</c:v>
                </c:pt>
                <c:pt idx="1">
                  <c:v>1.1000000000000001</c:v>
                </c:pt>
                <c:pt idx="2">
                  <c:v>0.5</c:v>
                </c:pt>
                <c:pt idx="3">
                  <c:v>0.75000000000000011</c:v>
                </c:pt>
                <c:pt idx="4">
                  <c:v>2</c:v>
                </c:pt>
                <c:pt idx="5">
                  <c:v>1.5</c:v>
                </c:pt>
                <c:pt idx="6">
                  <c:v>0.29000000000000004</c:v>
                </c:pt>
                <c:pt idx="7">
                  <c:v>0.88</c:v>
                </c:pt>
                <c:pt idx="8">
                  <c:v>1</c:v>
                </c:pt>
                <c:pt idx="9">
                  <c:v>0</c:v>
                </c:pt>
                <c:pt idx="10">
                  <c:v>0</c:v>
                </c:pt>
                <c:pt idx="11">
                  <c:v>0</c:v>
                </c:pt>
                <c:pt idx="12">
                  <c:v>0</c:v>
                </c:pt>
                <c:pt idx="13">
                  <c:v>0</c:v>
                </c:pt>
                <c:pt idx="14">
                  <c:v>0</c:v>
                </c:pt>
                <c:pt idx="15">
                  <c:v>0</c:v>
                </c:pt>
                <c:pt idx="16">
                  <c:v>0</c:v>
                </c:pt>
                <c:pt idx="17">
                  <c:v>0</c:v>
                </c:pt>
                <c:pt idx="18">
                  <c:v>0</c:v>
                </c:pt>
              </c:numCache>
            </c:numRef>
          </c:xVal>
          <c:yVal>
            <c:numRef>
              <c:f>Feuil1!$B$2:$B$20</c:f>
              <c:numCache>
                <c:formatCode>General</c:formatCode>
                <c:ptCount val="19"/>
                <c:pt idx="0">
                  <c:v>1</c:v>
                </c:pt>
                <c:pt idx="1">
                  <c:v>1</c:v>
                </c:pt>
                <c:pt idx="2">
                  <c:v>0.45</c:v>
                </c:pt>
                <c:pt idx="3">
                  <c:v>0.70000000000000007</c:v>
                </c:pt>
                <c:pt idx="4">
                  <c:v>1.8</c:v>
                </c:pt>
                <c:pt idx="5">
                  <c:v>1.4</c:v>
                </c:pt>
                <c:pt idx="6">
                  <c:v>0.30000000000000004</c:v>
                </c:pt>
                <c:pt idx="7">
                  <c:v>0.77000000000000013</c:v>
                </c:pt>
                <c:pt idx="8">
                  <c:v>0.83000000000000007</c:v>
                </c:pt>
                <c:pt idx="9">
                  <c:v>0</c:v>
                </c:pt>
                <c:pt idx="10">
                  <c:v>0</c:v>
                </c:pt>
                <c:pt idx="11">
                  <c:v>0</c:v>
                </c:pt>
                <c:pt idx="12">
                  <c:v>0</c:v>
                </c:pt>
                <c:pt idx="13">
                  <c:v>0</c:v>
                </c:pt>
                <c:pt idx="14">
                  <c:v>0</c:v>
                </c:pt>
                <c:pt idx="15">
                  <c:v>0</c:v>
                </c:pt>
                <c:pt idx="16">
                  <c:v>0</c:v>
                </c:pt>
                <c:pt idx="17">
                  <c:v>0</c:v>
                </c:pt>
                <c:pt idx="18">
                  <c:v>0</c:v>
                </c:pt>
              </c:numCache>
            </c:numRef>
          </c:yVal>
        </c:ser>
        <c:dLbls/>
        <c:axId val="120763520"/>
        <c:axId val="120765056"/>
      </c:scatterChart>
      <c:valAx>
        <c:axId val="120763520"/>
        <c:scaling>
          <c:orientation val="minMax"/>
        </c:scaling>
        <c:axPos val="b"/>
        <c:majorGridlines>
          <c:spPr>
            <a:ln w="9525" cap="flat" cmpd="sng" algn="ctr">
              <a:solidFill>
                <a:schemeClr val="tx2">
                  <a:lumMod val="15000"/>
                  <a:lumOff val="85000"/>
                </a:schemeClr>
              </a:solidFill>
              <a:round/>
            </a:ln>
            <a:effectLst/>
          </c:spPr>
        </c:majorGridlines>
        <c:numFmt formatCode="General" sourceLinked="1"/>
        <c:maj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fr-FR"/>
          </a:p>
        </c:txPr>
        <c:crossAx val="120765056"/>
        <c:crosses val="autoZero"/>
        <c:crossBetween val="midCat"/>
      </c:valAx>
      <c:valAx>
        <c:axId val="120765056"/>
        <c:scaling>
          <c:orientation val="minMax"/>
        </c:scaling>
        <c:axPos val="l"/>
        <c:majorGridlines>
          <c:spPr>
            <a:ln w="9525" cap="flat" cmpd="sng" algn="ctr">
              <a:solidFill>
                <a:schemeClr val="tx2">
                  <a:lumMod val="15000"/>
                  <a:lumOff val="85000"/>
                </a:schemeClr>
              </a:solidFill>
              <a:round/>
            </a:ln>
            <a:effectLst/>
          </c:spPr>
        </c:majorGridlines>
        <c:numFmt formatCode="General" sourceLinked="1"/>
        <c:majorTickMark val="none"/>
        <c:tickLblPos val="nextTo"/>
        <c:spPr>
          <a:noFill/>
          <a:ln>
            <a:solidFill>
              <a:schemeClr val="tx2">
                <a:lumMod val="40000"/>
                <a:lumOff val="60000"/>
              </a:schemeClr>
            </a:solid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fr-FR"/>
          </a:p>
        </c:txPr>
        <c:crossAx val="120763520"/>
        <c:crosses val="autoZero"/>
        <c:crossBetween val="midCat"/>
      </c:valAx>
      <c:spPr>
        <a:noFill/>
        <a:ln>
          <a:solidFill>
            <a:schemeClr val="bg1"/>
          </a:solidFill>
        </a:ln>
        <a:effectLst/>
      </c:spPr>
    </c:plotArea>
    <c:plotVisOnly val="1"/>
    <c:dispBlanksAs val="gap"/>
  </c:chart>
  <c:spPr>
    <a:solidFill>
      <a:srgbClr val="FFFFFF"/>
    </a:solidFill>
    <a:ln w="0">
      <a:solidFill>
        <a:schemeClr val="bg1">
          <a:alpha val="0"/>
        </a:schemeClr>
      </a:solidFill>
    </a:ln>
    <a:effectLst/>
  </c:spPr>
  <c:txPr>
    <a:bodyPr/>
    <a:lstStyle/>
    <a:p>
      <a:pPr>
        <a:defRPr/>
      </a:pPr>
      <a:endParaRPr lang="fr-F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fr-FR"/>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dirty="0"/>
              <a:t> </a:t>
            </a:r>
            <a:r>
              <a:rPr lang="en-US" dirty="0" smtClean="0"/>
              <a:t>X</a:t>
            </a:r>
            <a:endParaRPr lang="en-US" dirty="0"/>
          </a:p>
        </c:rich>
      </c:tx>
      <c:layout>
        <c:manualLayout>
          <c:xMode val="edge"/>
          <c:yMode val="edge"/>
          <c:x val="0.96555068897637797"/>
          <c:y val="0.90573526159110751"/>
        </c:manualLayout>
      </c:layout>
      <c:spPr>
        <a:noFill/>
        <a:ln>
          <a:noFill/>
        </a:ln>
        <a:effectLst/>
      </c:spPr>
    </c:title>
    <c:plotArea>
      <c:layout>
        <c:manualLayout>
          <c:layoutTarget val="inner"/>
          <c:xMode val="edge"/>
          <c:yMode val="edge"/>
          <c:x val="4.3310162401574794E-2"/>
          <c:y val="0.91376463277230768"/>
          <c:w val="1.8318774606299215E-2"/>
          <c:h val="1.16641118217122E-2"/>
        </c:manualLayout>
      </c:layout>
      <c:scatterChart>
        <c:scatterStyle val="lineMarker"/>
        <c:dLbls/>
        <c:axId val="65696128"/>
        <c:axId val="65697664"/>
      </c:scatterChart>
      <c:valAx>
        <c:axId val="65696128"/>
        <c:scaling>
          <c:orientation val="minMax"/>
        </c:scaling>
        <c:axPos val="b"/>
        <c:majorGridlines>
          <c:spPr>
            <a:ln w="9525" cap="flat" cmpd="sng" algn="ctr">
              <a:solidFill>
                <a:schemeClr val="tx2">
                  <a:lumMod val="15000"/>
                  <a:lumOff val="85000"/>
                </a:schemeClr>
              </a:solidFill>
              <a:round/>
            </a:ln>
            <a:effectLst/>
          </c:spPr>
        </c:majorGridlines>
        <c:numFmt formatCode="General" sourceLinked="1"/>
        <c:maj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fr-FR"/>
          </a:p>
        </c:txPr>
        <c:crossAx val="65697664"/>
        <c:crosses val="autoZero"/>
        <c:crossBetween val="midCat"/>
      </c:valAx>
      <c:valAx>
        <c:axId val="65697664"/>
        <c:scaling>
          <c:orientation val="minMax"/>
        </c:scaling>
        <c:delete val="1"/>
        <c:axPos val="l"/>
        <c:majorGridlines>
          <c:spPr>
            <a:ln w="9525" cap="flat" cmpd="sng" algn="ctr">
              <a:solidFill>
                <a:schemeClr val="tx2">
                  <a:lumMod val="15000"/>
                  <a:lumOff val="85000"/>
                </a:schemeClr>
              </a:solidFill>
              <a:round/>
            </a:ln>
            <a:effectLst/>
          </c:spPr>
        </c:majorGridlines>
        <c:numFmt formatCode="General" sourceLinked="1"/>
        <c:majorTickMark val="none"/>
        <c:tickLblPos val="nextTo"/>
        <c:crossAx val="65696128"/>
        <c:crosses val="autoZero"/>
        <c:crossBetween val="midCat"/>
      </c:valAx>
      <c:spPr>
        <a:noFill/>
        <a:ln w="25400">
          <a:noFill/>
        </a:ln>
        <a:effectLst/>
      </c:spPr>
    </c:plotArea>
    <c:plotVisOnly val="1"/>
    <c:dispBlanksAs val="gap"/>
  </c:chart>
  <c:spPr>
    <a:noFill/>
    <a:ln>
      <a:noFill/>
    </a:ln>
    <a:effectLst/>
  </c:spPr>
  <c:txPr>
    <a:bodyPr/>
    <a:lstStyle/>
    <a:p>
      <a:pPr>
        <a:defRPr/>
      </a:pPr>
      <a:endParaRPr lang="fr-F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fr-FR"/>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a:t> Y</a:t>
            </a:r>
          </a:p>
        </c:rich>
      </c:tx>
      <c:layout>
        <c:manualLayout>
          <c:xMode val="edge"/>
          <c:yMode val="edge"/>
          <c:x val="1.4881889763779523E-3"/>
          <c:y val="2.9573290117691346E-3"/>
        </c:manualLayout>
      </c:layout>
      <c:spPr>
        <a:noFill/>
        <a:ln>
          <a:noFill/>
        </a:ln>
        <a:effectLst/>
      </c:spPr>
    </c:title>
    <c:plotArea>
      <c:layout>
        <c:manualLayout>
          <c:layoutTarget val="inner"/>
          <c:xMode val="edge"/>
          <c:yMode val="edge"/>
          <c:x val="5.8935162401574787E-2"/>
          <c:y val="6.1315783542340227E-2"/>
          <c:w val="0.91988127460629932"/>
          <c:h val="0.86411296105167956"/>
        </c:manualLayout>
      </c:layout>
      <c:scatterChart>
        <c:scatterStyle val="lineMarker"/>
        <c:ser>
          <c:idx val="0"/>
          <c:order val="0"/>
          <c:tx>
            <c:strRef>
              <c:f>Feuil1!$B$1</c:f>
              <c:strCache>
                <c:ptCount val="1"/>
                <c:pt idx="0">
                  <c:v>y</c:v>
                </c:pt>
              </c:strCache>
            </c:strRef>
          </c:tx>
          <c:spPr>
            <a:ln w="25400" cap="rnd">
              <a:noFill/>
              <a:round/>
            </a:ln>
            <a:effectLst/>
          </c:spPr>
          <c:marker>
            <c:symbol val="circle"/>
            <c:size val="5"/>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w="9525">
                <a:solidFill>
                  <a:schemeClr val="accent1"/>
                </a:solidFill>
                <a:round/>
              </a:ln>
              <a:effectLst/>
            </c:spPr>
          </c:marker>
          <c:xVal>
            <c:numRef>
              <c:f>Feuil1!$A$2:$A$20</c:f>
              <c:numCache>
                <c:formatCode>General</c:formatCode>
                <c:ptCount val="19"/>
                <c:pt idx="0">
                  <c:v>1.2</c:v>
                </c:pt>
                <c:pt idx="1">
                  <c:v>1.1000000000000001</c:v>
                </c:pt>
                <c:pt idx="2">
                  <c:v>0.5</c:v>
                </c:pt>
                <c:pt idx="3">
                  <c:v>0.75000000000000011</c:v>
                </c:pt>
                <c:pt idx="4">
                  <c:v>2</c:v>
                </c:pt>
                <c:pt idx="5">
                  <c:v>1.5</c:v>
                </c:pt>
                <c:pt idx="6">
                  <c:v>0.29000000000000004</c:v>
                </c:pt>
                <c:pt idx="7">
                  <c:v>0.88</c:v>
                </c:pt>
                <c:pt idx="8">
                  <c:v>1</c:v>
                </c:pt>
              </c:numCache>
            </c:numRef>
          </c:xVal>
          <c:yVal>
            <c:numRef>
              <c:f>Feuil1!$B$2:$B$20</c:f>
              <c:numCache>
                <c:formatCode>General</c:formatCode>
                <c:ptCount val="19"/>
                <c:pt idx="0">
                  <c:v>1</c:v>
                </c:pt>
                <c:pt idx="1">
                  <c:v>1</c:v>
                </c:pt>
                <c:pt idx="2">
                  <c:v>0.45</c:v>
                </c:pt>
                <c:pt idx="3">
                  <c:v>0.70000000000000007</c:v>
                </c:pt>
                <c:pt idx="4">
                  <c:v>1.8</c:v>
                </c:pt>
                <c:pt idx="5">
                  <c:v>1.4</c:v>
                </c:pt>
                <c:pt idx="6">
                  <c:v>0.30000000000000004</c:v>
                </c:pt>
                <c:pt idx="7">
                  <c:v>0.77000000000000013</c:v>
                </c:pt>
                <c:pt idx="8">
                  <c:v>0.83000000000000007</c:v>
                </c:pt>
              </c:numCache>
            </c:numRef>
          </c:yVal>
        </c:ser>
        <c:dLbls/>
        <c:axId val="118208768"/>
        <c:axId val="118210560"/>
      </c:scatterChart>
      <c:valAx>
        <c:axId val="118208768"/>
        <c:scaling>
          <c:orientation val="minMax"/>
        </c:scaling>
        <c:axPos val="b"/>
        <c:majorGridlines>
          <c:spPr>
            <a:ln w="9525" cap="flat" cmpd="sng" algn="ctr">
              <a:solidFill>
                <a:schemeClr val="tx2">
                  <a:lumMod val="15000"/>
                  <a:lumOff val="85000"/>
                </a:schemeClr>
              </a:solidFill>
              <a:round/>
            </a:ln>
            <a:effectLst/>
          </c:spPr>
        </c:majorGridlines>
        <c:numFmt formatCode="General" sourceLinked="1"/>
        <c:maj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fr-FR"/>
          </a:p>
        </c:txPr>
        <c:crossAx val="118210560"/>
        <c:crosses val="autoZero"/>
        <c:crossBetween val="midCat"/>
      </c:valAx>
      <c:valAx>
        <c:axId val="118210560"/>
        <c:scaling>
          <c:orientation val="minMax"/>
        </c:scaling>
        <c:axPos val="l"/>
        <c:majorGridlines>
          <c:spPr>
            <a:ln w="9525" cap="flat" cmpd="sng" algn="ctr">
              <a:solidFill>
                <a:schemeClr val="tx2">
                  <a:lumMod val="15000"/>
                  <a:lumOff val="85000"/>
                </a:schemeClr>
              </a:solidFill>
              <a:round/>
            </a:ln>
            <a:effectLst/>
          </c:spPr>
        </c:majorGridlines>
        <c:numFmt formatCode="General" sourceLinked="1"/>
        <c:majorTickMark val="none"/>
        <c:tickLblPos val="nextTo"/>
        <c:spPr>
          <a:noFill/>
          <a:ln>
            <a:solidFill>
              <a:schemeClr val="tx2">
                <a:lumMod val="40000"/>
                <a:lumOff val="60000"/>
              </a:schemeClr>
            </a:solid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fr-FR"/>
          </a:p>
        </c:txPr>
        <c:crossAx val="118208768"/>
        <c:crosses val="autoZero"/>
        <c:crossBetween val="midCat"/>
      </c:valAx>
      <c:spPr>
        <a:noFill/>
        <a:ln>
          <a:noFill/>
        </a:ln>
        <a:effectLst/>
      </c:spPr>
    </c:plotArea>
    <c:plotVisOnly val="1"/>
    <c:dispBlanksAs val="gap"/>
  </c:chart>
  <c:spPr>
    <a:noFill/>
    <a:ln>
      <a:noFill/>
    </a:ln>
    <a:effectLst/>
  </c:spPr>
  <c:txPr>
    <a:bodyPr/>
    <a:lstStyle/>
    <a:p>
      <a:pPr>
        <a:defRPr/>
      </a:pPr>
      <a:endParaRPr lang="fr-F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fr-FR"/>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dirty="0"/>
              <a:t> </a:t>
            </a:r>
            <a:r>
              <a:rPr lang="en-US" dirty="0" smtClean="0"/>
              <a:t>X</a:t>
            </a:r>
            <a:endParaRPr lang="en-US" dirty="0"/>
          </a:p>
        </c:rich>
      </c:tx>
      <c:layout>
        <c:manualLayout>
          <c:xMode val="edge"/>
          <c:yMode val="edge"/>
          <c:x val="0.96555068897637797"/>
          <c:y val="0.90573526159110751"/>
        </c:manualLayout>
      </c:layout>
      <c:spPr>
        <a:noFill/>
        <a:ln>
          <a:noFill/>
        </a:ln>
        <a:effectLst/>
      </c:spPr>
    </c:title>
    <c:plotArea>
      <c:layout>
        <c:manualLayout>
          <c:layoutTarget val="inner"/>
          <c:xMode val="edge"/>
          <c:yMode val="edge"/>
          <c:x val="4.3310162401574794E-2"/>
          <c:y val="0.91376463277230768"/>
          <c:w val="1.8318774606299215E-2"/>
          <c:h val="1.16641118217122E-2"/>
        </c:manualLayout>
      </c:layout>
      <c:scatterChart>
        <c:scatterStyle val="lineMarker"/>
        <c:dLbls/>
        <c:axId val="118214016"/>
        <c:axId val="118378496"/>
      </c:scatterChart>
      <c:valAx>
        <c:axId val="118214016"/>
        <c:scaling>
          <c:orientation val="minMax"/>
        </c:scaling>
        <c:axPos val="b"/>
        <c:majorGridlines>
          <c:spPr>
            <a:ln w="9525" cap="flat" cmpd="sng" algn="ctr">
              <a:solidFill>
                <a:schemeClr val="tx2">
                  <a:lumMod val="15000"/>
                  <a:lumOff val="85000"/>
                </a:schemeClr>
              </a:solidFill>
              <a:round/>
            </a:ln>
            <a:effectLst/>
          </c:spPr>
        </c:majorGridlines>
        <c:numFmt formatCode="General" sourceLinked="1"/>
        <c:maj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fr-FR"/>
          </a:p>
        </c:txPr>
        <c:crossAx val="118378496"/>
        <c:crosses val="autoZero"/>
        <c:crossBetween val="midCat"/>
      </c:valAx>
      <c:valAx>
        <c:axId val="118378496"/>
        <c:scaling>
          <c:orientation val="minMax"/>
        </c:scaling>
        <c:delete val="1"/>
        <c:axPos val="l"/>
        <c:majorGridlines>
          <c:spPr>
            <a:ln w="9525" cap="flat" cmpd="sng" algn="ctr">
              <a:solidFill>
                <a:schemeClr val="tx2">
                  <a:lumMod val="15000"/>
                  <a:lumOff val="85000"/>
                </a:schemeClr>
              </a:solidFill>
              <a:round/>
            </a:ln>
            <a:effectLst/>
          </c:spPr>
        </c:majorGridlines>
        <c:numFmt formatCode="General" sourceLinked="1"/>
        <c:majorTickMark val="none"/>
        <c:tickLblPos val="nextTo"/>
        <c:crossAx val="118214016"/>
        <c:crosses val="autoZero"/>
        <c:crossBetween val="midCat"/>
      </c:valAx>
      <c:spPr>
        <a:noFill/>
        <a:ln w="25400">
          <a:noFill/>
        </a:ln>
        <a:effectLst/>
      </c:spPr>
    </c:plotArea>
    <c:plotVisOnly val="1"/>
    <c:dispBlanksAs val="gap"/>
  </c:chart>
  <c:spPr>
    <a:noFill/>
    <a:ln>
      <a:noFill/>
    </a:ln>
    <a:effectLst/>
  </c:spPr>
  <c:txPr>
    <a:bodyPr/>
    <a:lstStyle/>
    <a:p>
      <a:pPr>
        <a:defRPr/>
      </a:pPr>
      <a:endParaRPr lang="fr-FR"/>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fr-FR"/>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a:t> Y</a:t>
            </a:r>
          </a:p>
        </c:rich>
      </c:tx>
      <c:layout>
        <c:manualLayout>
          <c:xMode val="edge"/>
          <c:yMode val="edge"/>
          <c:x val="1.4881889763779523E-3"/>
          <c:y val="2.9573290117691346E-3"/>
        </c:manualLayout>
      </c:layout>
      <c:spPr>
        <a:noFill/>
        <a:ln>
          <a:noFill/>
        </a:ln>
        <a:effectLst/>
      </c:spPr>
    </c:title>
    <c:plotArea>
      <c:layout>
        <c:manualLayout>
          <c:layoutTarget val="inner"/>
          <c:xMode val="edge"/>
          <c:yMode val="edge"/>
          <c:x val="5.8935162401574787E-2"/>
          <c:y val="6.1315783542340227E-2"/>
          <c:w val="0.91988127460629932"/>
          <c:h val="0.86411296105167956"/>
        </c:manualLayout>
      </c:layout>
      <c:scatterChart>
        <c:scatterStyle val="lineMarker"/>
        <c:ser>
          <c:idx val="0"/>
          <c:order val="0"/>
          <c:tx>
            <c:strRef>
              <c:f>Feuil1!$B$1</c:f>
              <c:strCache>
                <c:ptCount val="1"/>
                <c:pt idx="0">
                  <c:v>y</c:v>
                </c:pt>
              </c:strCache>
            </c:strRef>
          </c:tx>
          <c:spPr>
            <a:ln w="25400" cap="rnd">
              <a:noFill/>
              <a:round/>
            </a:ln>
            <a:effectLst/>
          </c:spPr>
          <c:marker>
            <c:symbol val="circle"/>
            <c:size val="5"/>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w="9525">
                <a:solidFill>
                  <a:schemeClr val="accent1"/>
                </a:solidFill>
                <a:round/>
              </a:ln>
              <a:effectLst/>
            </c:spPr>
          </c:marker>
          <c:xVal>
            <c:numRef>
              <c:f>Feuil1!$A$2:$A$20</c:f>
              <c:numCache>
                <c:formatCode>General</c:formatCode>
                <c:ptCount val="19"/>
                <c:pt idx="0">
                  <c:v>1.2</c:v>
                </c:pt>
                <c:pt idx="1">
                  <c:v>1.1000000000000001</c:v>
                </c:pt>
                <c:pt idx="2">
                  <c:v>0.5</c:v>
                </c:pt>
                <c:pt idx="3">
                  <c:v>0.75000000000000011</c:v>
                </c:pt>
                <c:pt idx="4">
                  <c:v>2</c:v>
                </c:pt>
                <c:pt idx="5">
                  <c:v>1.5</c:v>
                </c:pt>
                <c:pt idx="6">
                  <c:v>0.29000000000000004</c:v>
                </c:pt>
                <c:pt idx="7">
                  <c:v>0.88</c:v>
                </c:pt>
                <c:pt idx="8">
                  <c:v>1</c:v>
                </c:pt>
              </c:numCache>
            </c:numRef>
          </c:xVal>
          <c:yVal>
            <c:numRef>
              <c:f>Feuil1!$B$2:$B$20</c:f>
              <c:numCache>
                <c:formatCode>General</c:formatCode>
                <c:ptCount val="19"/>
                <c:pt idx="0">
                  <c:v>1</c:v>
                </c:pt>
                <c:pt idx="1">
                  <c:v>1</c:v>
                </c:pt>
                <c:pt idx="2">
                  <c:v>0.45</c:v>
                </c:pt>
                <c:pt idx="3">
                  <c:v>0.70000000000000007</c:v>
                </c:pt>
                <c:pt idx="4">
                  <c:v>1.8</c:v>
                </c:pt>
                <c:pt idx="5">
                  <c:v>1.4</c:v>
                </c:pt>
                <c:pt idx="6">
                  <c:v>0.30000000000000004</c:v>
                </c:pt>
                <c:pt idx="7">
                  <c:v>0.77000000000000013</c:v>
                </c:pt>
                <c:pt idx="8">
                  <c:v>0.83000000000000007</c:v>
                </c:pt>
              </c:numCache>
            </c:numRef>
          </c:yVal>
        </c:ser>
        <c:dLbls/>
        <c:axId val="119730176"/>
        <c:axId val="119731712"/>
      </c:scatterChart>
      <c:valAx>
        <c:axId val="119730176"/>
        <c:scaling>
          <c:orientation val="minMax"/>
        </c:scaling>
        <c:axPos val="b"/>
        <c:majorGridlines>
          <c:spPr>
            <a:ln w="9525" cap="flat" cmpd="sng" algn="ctr">
              <a:solidFill>
                <a:schemeClr val="tx2">
                  <a:lumMod val="15000"/>
                  <a:lumOff val="85000"/>
                </a:schemeClr>
              </a:solidFill>
              <a:round/>
            </a:ln>
            <a:effectLst/>
          </c:spPr>
        </c:majorGridlines>
        <c:numFmt formatCode="General" sourceLinked="1"/>
        <c:maj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fr-FR"/>
          </a:p>
        </c:txPr>
        <c:crossAx val="119731712"/>
        <c:crosses val="autoZero"/>
        <c:crossBetween val="midCat"/>
      </c:valAx>
      <c:valAx>
        <c:axId val="119731712"/>
        <c:scaling>
          <c:orientation val="minMax"/>
        </c:scaling>
        <c:axPos val="l"/>
        <c:majorGridlines>
          <c:spPr>
            <a:ln w="9525" cap="flat" cmpd="sng" algn="ctr">
              <a:solidFill>
                <a:schemeClr val="tx2">
                  <a:lumMod val="15000"/>
                  <a:lumOff val="85000"/>
                </a:schemeClr>
              </a:solidFill>
              <a:round/>
            </a:ln>
            <a:effectLst/>
          </c:spPr>
        </c:majorGridlines>
        <c:numFmt formatCode="General" sourceLinked="1"/>
        <c:majorTickMark val="none"/>
        <c:tickLblPos val="nextTo"/>
        <c:spPr>
          <a:noFill/>
          <a:ln>
            <a:solidFill>
              <a:schemeClr val="tx2">
                <a:lumMod val="40000"/>
                <a:lumOff val="60000"/>
              </a:schemeClr>
            </a:solid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fr-FR"/>
          </a:p>
        </c:txPr>
        <c:crossAx val="119730176"/>
        <c:crosses val="autoZero"/>
        <c:crossBetween val="midCat"/>
      </c:valAx>
      <c:spPr>
        <a:noFill/>
        <a:ln>
          <a:noFill/>
        </a:ln>
        <a:effectLst/>
      </c:spPr>
    </c:plotArea>
    <c:plotVisOnly val="1"/>
    <c:dispBlanksAs val="gap"/>
  </c:chart>
  <c:spPr>
    <a:noFill/>
    <a:ln>
      <a:noFill/>
    </a:ln>
    <a:effectLst/>
  </c:spPr>
  <c:txPr>
    <a:bodyPr/>
    <a:lstStyle/>
    <a:p>
      <a:pPr>
        <a:defRPr/>
      </a:pPr>
      <a:endParaRPr lang="fr-FR"/>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fr-FR"/>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dirty="0"/>
              <a:t> </a:t>
            </a:r>
            <a:r>
              <a:rPr lang="en-US" dirty="0" smtClean="0"/>
              <a:t>X</a:t>
            </a:r>
            <a:endParaRPr lang="en-US" dirty="0"/>
          </a:p>
        </c:rich>
      </c:tx>
      <c:layout>
        <c:manualLayout>
          <c:xMode val="edge"/>
          <c:yMode val="edge"/>
          <c:x val="0.96555068897637797"/>
          <c:y val="0.90573526159110751"/>
        </c:manualLayout>
      </c:layout>
      <c:spPr>
        <a:noFill/>
        <a:ln>
          <a:noFill/>
        </a:ln>
        <a:effectLst/>
      </c:spPr>
    </c:title>
    <c:plotArea>
      <c:layout>
        <c:manualLayout>
          <c:layoutTarget val="inner"/>
          <c:xMode val="edge"/>
          <c:yMode val="edge"/>
          <c:x val="4.3310162401574794E-2"/>
          <c:y val="0.91376463277230768"/>
          <c:w val="1.8318774606299215E-2"/>
          <c:h val="1.16641118217122E-2"/>
        </c:manualLayout>
      </c:layout>
      <c:scatterChart>
        <c:scatterStyle val="lineMarker"/>
        <c:dLbls/>
        <c:axId val="119787520"/>
        <c:axId val="119789056"/>
      </c:scatterChart>
      <c:valAx>
        <c:axId val="119787520"/>
        <c:scaling>
          <c:orientation val="minMax"/>
        </c:scaling>
        <c:axPos val="b"/>
        <c:majorGridlines>
          <c:spPr>
            <a:ln w="9525" cap="flat" cmpd="sng" algn="ctr">
              <a:solidFill>
                <a:schemeClr val="tx2">
                  <a:lumMod val="15000"/>
                  <a:lumOff val="85000"/>
                </a:schemeClr>
              </a:solidFill>
              <a:round/>
            </a:ln>
            <a:effectLst/>
          </c:spPr>
        </c:majorGridlines>
        <c:numFmt formatCode="General" sourceLinked="1"/>
        <c:maj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fr-FR"/>
          </a:p>
        </c:txPr>
        <c:crossAx val="119789056"/>
        <c:crosses val="autoZero"/>
        <c:crossBetween val="midCat"/>
      </c:valAx>
      <c:valAx>
        <c:axId val="119789056"/>
        <c:scaling>
          <c:orientation val="minMax"/>
        </c:scaling>
        <c:delete val="1"/>
        <c:axPos val="l"/>
        <c:majorGridlines>
          <c:spPr>
            <a:ln w="9525" cap="flat" cmpd="sng" algn="ctr">
              <a:solidFill>
                <a:schemeClr val="tx2">
                  <a:lumMod val="15000"/>
                  <a:lumOff val="85000"/>
                </a:schemeClr>
              </a:solidFill>
              <a:round/>
            </a:ln>
            <a:effectLst/>
          </c:spPr>
        </c:majorGridlines>
        <c:numFmt formatCode="General" sourceLinked="1"/>
        <c:majorTickMark val="none"/>
        <c:tickLblPos val="nextTo"/>
        <c:crossAx val="119787520"/>
        <c:crosses val="autoZero"/>
        <c:crossBetween val="midCat"/>
      </c:valAx>
      <c:spPr>
        <a:noFill/>
        <a:ln w="25400">
          <a:noFill/>
        </a:ln>
        <a:effectLst/>
      </c:spPr>
    </c:plotArea>
    <c:plotVisOnly val="1"/>
    <c:dispBlanksAs val="gap"/>
  </c:chart>
  <c:spPr>
    <a:noFill/>
    <a:ln>
      <a:noFill/>
    </a:ln>
    <a:effectLst/>
  </c:spPr>
  <c:txPr>
    <a:bodyPr/>
    <a:lstStyle/>
    <a:p>
      <a:pPr>
        <a:defRPr/>
      </a:pPr>
      <a:endParaRPr lang="fr-FR"/>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fr-FR"/>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a:t> Y</a:t>
            </a:r>
          </a:p>
        </c:rich>
      </c:tx>
      <c:layout>
        <c:manualLayout>
          <c:xMode val="edge"/>
          <c:yMode val="edge"/>
          <c:x val="1.4881889763779523E-3"/>
          <c:y val="2.9573290117691346E-3"/>
        </c:manualLayout>
      </c:layout>
      <c:spPr>
        <a:noFill/>
        <a:ln>
          <a:noFill/>
        </a:ln>
        <a:effectLst/>
      </c:spPr>
    </c:title>
    <c:plotArea>
      <c:layout>
        <c:manualLayout>
          <c:layoutTarget val="inner"/>
          <c:xMode val="edge"/>
          <c:yMode val="edge"/>
          <c:x val="5.8935162401574787E-2"/>
          <c:y val="6.1315783542340227E-2"/>
          <c:w val="0.91988127460629932"/>
          <c:h val="0.86411296105167956"/>
        </c:manualLayout>
      </c:layout>
      <c:scatterChart>
        <c:scatterStyle val="lineMarker"/>
        <c:ser>
          <c:idx val="0"/>
          <c:order val="0"/>
          <c:tx>
            <c:strRef>
              <c:f>Feuil1!$B$1</c:f>
              <c:strCache>
                <c:ptCount val="1"/>
                <c:pt idx="0">
                  <c:v>y</c:v>
                </c:pt>
              </c:strCache>
            </c:strRef>
          </c:tx>
          <c:spPr>
            <a:ln w="25400" cap="rnd">
              <a:noFill/>
              <a:round/>
            </a:ln>
            <a:effectLst/>
          </c:spPr>
          <c:marker>
            <c:symbol val="circle"/>
            <c:size val="5"/>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w="9525">
                <a:solidFill>
                  <a:schemeClr val="accent1"/>
                </a:solidFill>
                <a:round/>
              </a:ln>
              <a:effectLst/>
            </c:spPr>
          </c:marker>
          <c:xVal>
            <c:numRef>
              <c:f>Feuil1!$A$2:$A$20</c:f>
              <c:numCache>
                <c:formatCode>General</c:formatCode>
                <c:ptCount val="19"/>
                <c:pt idx="0">
                  <c:v>1.2</c:v>
                </c:pt>
                <c:pt idx="1">
                  <c:v>1.1000000000000001</c:v>
                </c:pt>
                <c:pt idx="2">
                  <c:v>0.5</c:v>
                </c:pt>
                <c:pt idx="3">
                  <c:v>0.75000000000000011</c:v>
                </c:pt>
                <c:pt idx="4">
                  <c:v>2</c:v>
                </c:pt>
                <c:pt idx="5">
                  <c:v>1.5</c:v>
                </c:pt>
                <c:pt idx="6">
                  <c:v>0.29000000000000004</c:v>
                </c:pt>
                <c:pt idx="7">
                  <c:v>0.88</c:v>
                </c:pt>
                <c:pt idx="8">
                  <c:v>1</c:v>
                </c:pt>
              </c:numCache>
            </c:numRef>
          </c:xVal>
          <c:yVal>
            <c:numRef>
              <c:f>Feuil1!$B$2:$B$20</c:f>
              <c:numCache>
                <c:formatCode>General</c:formatCode>
                <c:ptCount val="19"/>
                <c:pt idx="0">
                  <c:v>1</c:v>
                </c:pt>
                <c:pt idx="1">
                  <c:v>1</c:v>
                </c:pt>
                <c:pt idx="2">
                  <c:v>0.45</c:v>
                </c:pt>
                <c:pt idx="3">
                  <c:v>0.70000000000000007</c:v>
                </c:pt>
                <c:pt idx="4">
                  <c:v>1.8</c:v>
                </c:pt>
                <c:pt idx="5">
                  <c:v>1.4</c:v>
                </c:pt>
                <c:pt idx="6">
                  <c:v>0.30000000000000004</c:v>
                </c:pt>
                <c:pt idx="7">
                  <c:v>0.77000000000000013</c:v>
                </c:pt>
                <c:pt idx="8">
                  <c:v>0.83000000000000007</c:v>
                </c:pt>
              </c:numCache>
            </c:numRef>
          </c:yVal>
        </c:ser>
        <c:dLbls/>
        <c:axId val="114861568"/>
        <c:axId val="114863104"/>
      </c:scatterChart>
      <c:valAx>
        <c:axId val="114861568"/>
        <c:scaling>
          <c:orientation val="minMax"/>
        </c:scaling>
        <c:axPos val="b"/>
        <c:majorGridlines>
          <c:spPr>
            <a:ln w="9525" cap="flat" cmpd="sng" algn="ctr">
              <a:solidFill>
                <a:schemeClr val="tx2">
                  <a:lumMod val="15000"/>
                  <a:lumOff val="85000"/>
                </a:schemeClr>
              </a:solidFill>
              <a:round/>
            </a:ln>
            <a:effectLst/>
          </c:spPr>
        </c:majorGridlines>
        <c:numFmt formatCode="General" sourceLinked="1"/>
        <c:maj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fr-FR"/>
          </a:p>
        </c:txPr>
        <c:crossAx val="114863104"/>
        <c:crosses val="autoZero"/>
        <c:crossBetween val="midCat"/>
      </c:valAx>
      <c:valAx>
        <c:axId val="114863104"/>
        <c:scaling>
          <c:orientation val="minMax"/>
        </c:scaling>
        <c:axPos val="l"/>
        <c:majorGridlines>
          <c:spPr>
            <a:ln w="9525" cap="flat" cmpd="sng" algn="ctr">
              <a:solidFill>
                <a:schemeClr val="tx2">
                  <a:lumMod val="15000"/>
                  <a:lumOff val="85000"/>
                </a:schemeClr>
              </a:solidFill>
              <a:round/>
            </a:ln>
            <a:effectLst/>
          </c:spPr>
        </c:majorGridlines>
        <c:numFmt formatCode="General" sourceLinked="1"/>
        <c:majorTickMark val="none"/>
        <c:tickLblPos val="nextTo"/>
        <c:spPr>
          <a:noFill/>
          <a:ln>
            <a:solidFill>
              <a:schemeClr val="tx2">
                <a:lumMod val="40000"/>
                <a:lumOff val="60000"/>
              </a:schemeClr>
            </a:solid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fr-FR"/>
          </a:p>
        </c:txPr>
        <c:crossAx val="114861568"/>
        <c:crosses val="autoZero"/>
        <c:crossBetween val="midCat"/>
      </c:valAx>
      <c:spPr>
        <a:noFill/>
        <a:ln>
          <a:noFill/>
        </a:ln>
        <a:effectLst/>
      </c:spPr>
    </c:plotArea>
    <c:plotVisOnly val="1"/>
    <c:dispBlanksAs val="gap"/>
  </c:chart>
  <c:spPr>
    <a:noFill/>
    <a:ln>
      <a:noFill/>
    </a:ln>
    <a:effectLst/>
  </c:spPr>
  <c:txPr>
    <a:bodyPr/>
    <a:lstStyle/>
    <a:p>
      <a:pPr>
        <a:defRPr/>
      </a:pPr>
      <a:endParaRPr lang="fr-FR"/>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fr-FR"/>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dirty="0"/>
              <a:t> </a:t>
            </a:r>
            <a:r>
              <a:rPr lang="en-US" dirty="0" smtClean="0"/>
              <a:t>X</a:t>
            </a:r>
            <a:endParaRPr lang="en-US" dirty="0"/>
          </a:p>
        </c:rich>
      </c:tx>
      <c:layout>
        <c:manualLayout>
          <c:xMode val="edge"/>
          <c:yMode val="edge"/>
          <c:x val="0.96555068897637797"/>
          <c:y val="0.90573526159110751"/>
        </c:manualLayout>
      </c:layout>
      <c:spPr>
        <a:noFill/>
        <a:ln>
          <a:noFill/>
        </a:ln>
        <a:effectLst/>
      </c:spPr>
    </c:title>
    <c:plotArea>
      <c:layout>
        <c:manualLayout>
          <c:layoutTarget val="inner"/>
          <c:xMode val="edge"/>
          <c:yMode val="edge"/>
          <c:x val="4.3310162401574794E-2"/>
          <c:y val="0.91376463277230768"/>
          <c:w val="1.8318774606299215E-2"/>
          <c:h val="1.16641118217122E-2"/>
        </c:manualLayout>
      </c:layout>
      <c:scatterChart>
        <c:scatterStyle val="lineMarker"/>
        <c:dLbls/>
        <c:axId val="118380416"/>
        <c:axId val="119946240"/>
      </c:scatterChart>
      <c:valAx>
        <c:axId val="118380416"/>
        <c:scaling>
          <c:orientation val="minMax"/>
        </c:scaling>
        <c:axPos val="b"/>
        <c:majorGridlines>
          <c:spPr>
            <a:ln w="9525" cap="flat" cmpd="sng" algn="ctr">
              <a:solidFill>
                <a:schemeClr val="tx2">
                  <a:lumMod val="15000"/>
                  <a:lumOff val="85000"/>
                </a:schemeClr>
              </a:solidFill>
              <a:round/>
            </a:ln>
            <a:effectLst/>
          </c:spPr>
        </c:majorGridlines>
        <c:numFmt formatCode="General" sourceLinked="1"/>
        <c:maj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fr-FR"/>
          </a:p>
        </c:txPr>
        <c:crossAx val="119946240"/>
        <c:crosses val="autoZero"/>
        <c:crossBetween val="midCat"/>
      </c:valAx>
      <c:valAx>
        <c:axId val="119946240"/>
        <c:scaling>
          <c:orientation val="minMax"/>
        </c:scaling>
        <c:delete val="1"/>
        <c:axPos val="l"/>
        <c:majorGridlines>
          <c:spPr>
            <a:ln w="9525" cap="flat" cmpd="sng" algn="ctr">
              <a:solidFill>
                <a:schemeClr val="tx2">
                  <a:lumMod val="15000"/>
                  <a:lumOff val="85000"/>
                </a:schemeClr>
              </a:solidFill>
              <a:round/>
            </a:ln>
            <a:effectLst/>
          </c:spPr>
        </c:majorGridlines>
        <c:numFmt formatCode="General" sourceLinked="1"/>
        <c:majorTickMark val="none"/>
        <c:tickLblPos val="nextTo"/>
        <c:crossAx val="118380416"/>
        <c:crosses val="autoZero"/>
        <c:crossBetween val="midCat"/>
      </c:valAx>
      <c:spPr>
        <a:noFill/>
        <a:ln w="25400">
          <a:noFill/>
        </a:ln>
        <a:effectLst/>
      </c:spPr>
    </c:plotArea>
    <c:plotVisOnly val="1"/>
    <c:dispBlanksAs val="gap"/>
  </c:chart>
  <c:spPr>
    <a:noFill/>
    <a:ln>
      <a:noFill/>
    </a:ln>
    <a:effectLst/>
  </c:spPr>
  <c:txPr>
    <a:bodyPr/>
    <a:lstStyle/>
    <a:p>
      <a:pPr>
        <a:defRPr/>
      </a:pPr>
      <a:endParaRPr lang="fr-FR"/>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fr-FR"/>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a:t> Y</a:t>
            </a:r>
          </a:p>
        </c:rich>
      </c:tx>
      <c:layout>
        <c:manualLayout>
          <c:xMode val="edge"/>
          <c:yMode val="edge"/>
          <c:x val="1.4881889763779523E-3"/>
          <c:y val="2.9573290117691346E-3"/>
        </c:manualLayout>
      </c:layout>
      <c:spPr>
        <a:noFill/>
        <a:ln>
          <a:noFill/>
        </a:ln>
        <a:effectLst/>
      </c:spPr>
    </c:title>
    <c:plotArea>
      <c:layout>
        <c:manualLayout>
          <c:layoutTarget val="inner"/>
          <c:xMode val="edge"/>
          <c:yMode val="edge"/>
          <c:x val="5.8935162401574787E-2"/>
          <c:y val="6.1315783542340227E-2"/>
          <c:w val="0.91988127460629932"/>
          <c:h val="0.86411296105167956"/>
        </c:manualLayout>
      </c:layout>
      <c:scatterChart>
        <c:scatterStyle val="lineMarker"/>
        <c:ser>
          <c:idx val="0"/>
          <c:order val="0"/>
          <c:tx>
            <c:strRef>
              <c:f>Feuil1!$B$1</c:f>
              <c:strCache>
                <c:ptCount val="1"/>
                <c:pt idx="0">
                  <c:v>y</c:v>
                </c:pt>
              </c:strCache>
            </c:strRef>
          </c:tx>
          <c:spPr>
            <a:ln w="25400" cap="rnd">
              <a:noFill/>
              <a:round/>
            </a:ln>
            <a:effectLst/>
          </c:spPr>
          <c:marker>
            <c:symbol val="circle"/>
            <c:size val="5"/>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w="9525">
                <a:solidFill>
                  <a:schemeClr val="accent1"/>
                </a:solidFill>
                <a:round/>
              </a:ln>
              <a:effectLst/>
            </c:spPr>
          </c:marker>
          <c:xVal>
            <c:numRef>
              <c:f>Feuil1!$A$2:$A$20</c:f>
              <c:numCache>
                <c:formatCode>General</c:formatCode>
                <c:ptCount val="19"/>
                <c:pt idx="0">
                  <c:v>1.2</c:v>
                </c:pt>
                <c:pt idx="1">
                  <c:v>1.1000000000000001</c:v>
                </c:pt>
                <c:pt idx="2">
                  <c:v>0.5</c:v>
                </c:pt>
                <c:pt idx="3">
                  <c:v>0.75000000000000011</c:v>
                </c:pt>
                <c:pt idx="4">
                  <c:v>2</c:v>
                </c:pt>
                <c:pt idx="5">
                  <c:v>1.5</c:v>
                </c:pt>
                <c:pt idx="6">
                  <c:v>0.29000000000000004</c:v>
                </c:pt>
                <c:pt idx="7">
                  <c:v>0.88</c:v>
                </c:pt>
                <c:pt idx="8">
                  <c:v>1</c:v>
                </c:pt>
              </c:numCache>
            </c:numRef>
          </c:xVal>
          <c:yVal>
            <c:numRef>
              <c:f>Feuil1!$B$2:$B$20</c:f>
              <c:numCache>
                <c:formatCode>General</c:formatCode>
                <c:ptCount val="19"/>
                <c:pt idx="0">
                  <c:v>1</c:v>
                </c:pt>
                <c:pt idx="1">
                  <c:v>1</c:v>
                </c:pt>
                <c:pt idx="2">
                  <c:v>0.45</c:v>
                </c:pt>
                <c:pt idx="3">
                  <c:v>0.70000000000000007</c:v>
                </c:pt>
                <c:pt idx="4">
                  <c:v>1.8</c:v>
                </c:pt>
                <c:pt idx="5">
                  <c:v>1.4</c:v>
                </c:pt>
                <c:pt idx="6">
                  <c:v>0.30000000000000004</c:v>
                </c:pt>
                <c:pt idx="7">
                  <c:v>0.77000000000000013</c:v>
                </c:pt>
                <c:pt idx="8">
                  <c:v>0.83000000000000007</c:v>
                </c:pt>
              </c:numCache>
            </c:numRef>
          </c:yVal>
        </c:ser>
        <c:dLbls/>
        <c:axId val="119966720"/>
        <c:axId val="120161024"/>
      </c:scatterChart>
      <c:valAx>
        <c:axId val="119966720"/>
        <c:scaling>
          <c:orientation val="minMax"/>
        </c:scaling>
        <c:axPos val="b"/>
        <c:majorGridlines>
          <c:spPr>
            <a:ln w="9525" cap="flat" cmpd="sng" algn="ctr">
              <a:solidFill>
                <a:schemeClr val="tx2">
                  <a:lumMod val="15000"/>
                  <a:lumOff val="85000"/>
                </a:schemeClr>
              </a:solidFill>
              <a:round/>
            </a:ln>
            <a:effectLst/>
          </c:spPr>
        </c:majorGridlines>
        <c:numFmt formatCode="General" sourceLinked="1"/>
        <c:maj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fr-FR"/>
          </a:p>
        </c:txPr>
        <c:crossAx val="120161024"/>
        <c:crosses val="autoZero"/>
        <c:crossBetween val="midCat"/>
      </c:valAx>
      <c:valAx>
        <c:axId val="120161024"/>
        <c:scaling>
          <c:orientation val="minMax"/>
        </c:scaling>
        <c:axPos val="l"/>
        <c:majorGridlines>
          <c:spPr>
            <a:ln w="9525" cap="flat" cmpd="sng" algn="ctr">
              <a:solidFill>
                <a:schemeClr val="tx2">
                  <a:lumMod val="15000"/>
                  <a:lumOff val="85000"/>
                </a:schemeClr>
              </a:solidFill>
              <a:round/>
            </a:ln>
            <a:effectLst/>
          </c:spPr>
        </c:majorGridlines>
        <c:numFmt formatCode="General" sourceLinked="1"/>
        <c:majorTickMark val="none"/>
        <c:tickLblPos val="nextTo"/>
        <c:spPr>
          <a:noFill/>
          <a:ln>
            <a:solidFill>
              <a:schemeClr val="tx2">
                <a:lumMod val="40000"/>
                <a:lumOff val="60000"/>
              </a:schemeClr>
            </a:solid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fr-FR"/>
          </a:p>
        </c:txPr>
        <c:crossAx val="119966720"/>
        <c:crosses val="autoZero"/>
        <c:crossBetween val="midCat"/>
      </c:valAx>
      <c:spPr>
        <a:noFill/>
        <a:ln>
          <a:noFill/>
        </a:ln>
        <a:effectLst/>
      </c:spPr>
    </c:plotArea>
    <c:plotVisOnly val="1"/>
    <c:dispBlanksAs val="gap"/>
  </c:chart>
  <c:spPr>
    <a:noFill/>
    <a:ln>
      <a:noFill/>
    </a:ln>
    <a:effectLst/>
  </c:spPr>
  <c:txPr>
    <a:bodyPr/>
    <a:lstStyle/>
    <a:p>
      <a:pPr>
        <a:defRPr/>
      </a:pPr>
      <a:endParaRPr lang="fr-FR"/>
    </a:p>
  </c:txPr>
  <c:externalData r:id="rId1"/>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2">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9525" cap="rnd">
        <a:solidFill>
          <a:schemeClr val="phClr"/>
        </a:solidFill>
        <a:round/>
      </a:ln>
    </cs:spPr>
  </cs:dataPointLine>
  <cs:dataPointMarker>
    <cs:lnRef idx="0">
      <cs:styleClr val="auto"/>
    </cs:lnRef>
    <cs:fillRef idx="3">
      <cs:styleClr val="auto"/>
    </cs:fillRef>
    <cs:effectRef idx="2"/>
    <cs:fontRef idx="minor">
      <a:schemeClr val="tx2"/>
    </cs:fontRef>
    <cs:spPr>
      <a:ln w="9525">
        <a:solidFill>
          <a:schemeClr val="phClr"/>
        </a:solidFill>
        <a:round/>
      </a:ln>
    </cs:spPr>
  </cs:dataPointMarker>
  <cs:dataPointMarkerLayout symbol="circle" size="5"/>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9525" cap="rnd">
        <a:solidFill>
          <a:schemeClr val="phClr"/>
        </a:solidFill>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spPr>
      <a:ln>
        <a:solidFill>
          <a:schemeClr val="tx2">
            <a:lumMod val="40000"/>
            <a:lumOff val="60000"/>
          </a:schemeClr>
        </a:solidFill>
      </a:ln>
    </cs:spPr>
    <cs:defRPr sz="1197" kern="1200"/>
  </cs:valueAxis>
  <cs:wall>
    <cs:lnRef idx="0"/>
    <cs:fillRef idx="0"/>
    <cs:effectRef idx="0"/>
    <cs:fontRef idx="minor">
      <a:schemeClr val="tx2"/>
    </cs:fontRef>
  </cs:wall>
</cs:chartStyle>
</file>

<file path=ppt/charts/style10.xml><?xml version="1.0" encoding="utf-8"?>
<cs:chartStyle xmlns:cs="http://schemas.microsoft.com/office/drawing/2012/chartStyle" xmlns:a="http://schemas.openxmlformats.org/drawingml/2006/main" id="242">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9525" cap="rnd">
        <a:solidFill>
          <a:schemeClr val="phClr"/>
        </a:solidFill>
        <a:round/>
      </a:ln>
    </cs:spPr>
  </cs:dataPointLine>
  <cs:dataPointMarker>
    <cs:lnRef idx="0">
      <cs:styleClr val="auto"/>
    </cs:lnRef>
    <cs:fillRef idx="3">
      <cs:styleClr val="auto"/>
    </cs:fillRef>
    <cs:effectRef idx="2"/>
    <cs:fontRef idx="minor">
      <a:schemeClr val="tx2"/>
    </cs:fontRef>
    <cs:spPr>
      <a:ln w="9525">
        <a:solidFill>
          <a:schemeClr val="phClr"/>
        </a:solidFill>
        <a:round/>
      </a:ln>
    </cs:spPr>
  </cs:dataPointMarker>
  <cs:dataPointMarkerLayout symbol="circle" size="5"/>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9525" cap="rnd">
        <a:solidFill>
          <a:schemeClr val="phClr"/>
        </a:solidFill>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spPr>
      <a:ln>
        <a:solidFill>
          <a:schemeClr val="tx2">
            <a:lumMod val="40000"/>
            <a:lumOff val="60000"/>
          </a:schemeClr>
        </a:solidFill>
      </a:ln>
    </cs:spPr>
    <cs:defRPr sz="1197" kern="1200"/>
  </cs:valueAxis>
  <cs:wall>
    <cs:lnRef idx="0"/>
    <cs:fillRef idx="0"/>
    <cs:effectRef idx="0"/>
    <cs:fontRef idx="minor">
      <a:schemeClr val="tx2"/>
    </cs:fontRef>
  </cs:wall>
</cs:chartStyle>
</file>

<file path=ppt/charts/style11.xml><?xml version="1.0" encoding="utf-8"?>
<cs:chartStyle xmlns:cs="http://schemas.microsoft.com/office/drawing/2012/chartStyle" xmlns:a="http://schemas.openxmlformats.org/drawingml/2006/main" id="242">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9525" cap="rnd">
        <a:solidFill>
          <a:schemeClr val="phClr"/>
        </a:solidFill>
        <a:round/>
      </a:ln>
    </cs:spPr>
  </cs:dataPointLine>
  <cs:dataPointMarker>
    <cs:lnRef idx="0">
      <cs:styleClr val="auto"/>
    </cs:lnRef>
    <cs:fillRef idx="3">
      <cs:styleClr val="auto"/>
    </cs:fillRef>
    <cs:effectRef idx="2"/>
    <cs:fontRef idx="minor">
      <a:schemeClr val="tx2"/>
    </cs:fontRef>
    <cs:spPr>
      <a:ln w="9525">
        <a:solidFill>
          <a:schemeClr val="phClr"/>
        </a:solidFill>
        <a:round/>
      </a:ln>
    </cs:spPr>
  </cs:dataPointMarker>
  <cs:dataPointMarkerLayout symbol="circle" size="5"/>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9525" cap="rnd">
        <a:solidFill>
          <a:schemeClr val="phClr"/>
        </a:solidFill>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spPr>
      <a:ln>
        <a:solidFill>
          <a:schemeClr val="tx2">
            <a:lumMod val="40000"/>
            <a:lumOff val="60000"/>
          </a:schemeClr>
        </a:solidFill>
      </a:ln>
    </cs:spPr>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42">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9525" cap="rnd">
        <a:solidFill>
          <a:schemeClr val="phClr"/>
        </a:solidFill>
        <a:round/>
      </a:ln>
    </cs:spPr>
  </cs:dataPointLine>
  <cs:dataPointMarker>
    <cs:lnRef idx="0">
      <cs:styleClr val="auto"/>
    </cs:lnRef>
    <cs:fillRef idx="3">
      <cs:styleClr val="auto"/>
    </cs:fillRef>
    <cs:effectRef idx="2"/>
    <cs:fontRef idx="minor">
      <a:schemeClr val="tx2"/>
    </cs:fontRef>
    <cs:spPr>
      <a:ln w="9525">
        <a:solidFill>
          <a:schemeClr val="phClr"/>
        </a:solidFill>
        <a:round/>
      </a:ln>
    </cs:spPr>
  </cs:dataPointMarker>
  <cs:dataPointMarkerLayout symbol="circle" size="5"/>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9525" cap="rnd">
        <a:solidFill>
          <a:schemeClr val="phClr"/>
        </a:solidFill>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spPr>
      <a:ln>
        <a:solidFill>
          <a:schemeClr val="tx2">
            <a:lumMod val="40000"/>
            <a:lumOff val="60000"/>
          </a:schemeClr>
        </a:solidFill>
      </a:ln>
    </cs:spPr>
    <cs:defRPr sz="1197"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42">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9525" cap="rnd">
        <a:solidFill>
          <a:schemeClr val="phClr"/>
        </a:solidFill>
        <a:round/>
      </a:ln>
    </cs:spPr>
  </cs:dataPointLine>
  <cs:dataPointMarker>
    <cs:lnRef idx="0">
      <cs:styleClr val="auto"/>
    </cs:lnRef>
    <cs:fillRef idx="3">
      <cs:styleClr val="auto"/>
    </cs:fillRef>
    <cs:effectRef idx="2"/>
    <cs:fontRef idx="minor">
      <a:schemeClr val="tx2"/>
    </cs:fontRef>
    <cs:spPr>
      <a:ln w="9525">
        <a:solidFill>
          <a:schemeClr val="phClr"/>
        </a:solidFill>
        <a:round/>
      </a:ln>
    </cs:spPr>
  </cs:dataPointMarker>
  <cs:dataPointMarkerLayout symbol="circle" size="5"/>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9525" cap="rnd">
        <a:solidFill>
          <a:schemeClr val="phClr"/>
        </a:solidFill>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spPr>
      <a:ln>
        <a:solidFill>
          <a:schemeClr val="tx2">
            <a:lumMod val="40000"/>
            <a:lumOff val="60000"/>
          </a:schemeClr>
        </a:solidFill>
      </a:ln>
    </cs:spPr>
    <cs:defRPr sz="1197"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242">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9525" cap="rnd">
        <a:solidFill>
          <a:schemeClr val="phClr"/>
        </a:solidFill>
        <a:round/>
      </a:ln>
    </cs:spPr>
  </cs:dataPointLine>
  <cs:dataPointMarker>
    <cs:lnRef idx="0">
      <cs:styleClr val="auto"/>
    </cs:lnRef>
    <cs:fillRef idx="3">
      <cs:styleClr val="auto"/>
    </cs:fillRef>
    <cs:effectRef idx="2"/>
    <cs:fontRef idx="minor">
      <a:schemeClr val="tx2"/>
    </cs:fontRef>
    <cs:spPr>
      <a:ln w="9525">
        <a:solidFill>
          <a:schemeClr val="phClr"/>
        </a:solidFill>
        <a:round/>
      </a:ln>
    </cs:spPr>
  </cs:dataPointMarker>
  <cs:dataPointMarkerLayout symbol="circle" size="5"/>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9525" cap="rnd">
        <a:solidFill>
          <a:schemeClr val="phClr"/>
        </a:solidFill>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spPr>
      <a:ln>
        <a:solidFill>
          <a:schemeClr val="tx2">
            <a:lumMod val="40000"/>
            <a:lumOff val="60000"/>
          </a:schemeClr>
        </a:solidFill>
      </a:ln>
    </cs:spPr>
    <cs:defRPr sz="1197"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242">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9525" cap="rnd">
        <a:solidFill>
          <a:schemeClr val="phClr"/>
        </a:solidFill>
        <a:round/>
      </a:ln>
    </cs:spPr>
  </cs:dataPointLine>
  <cs:dataPointMarker>
    <cs:lnRef idx="0">
      <cs:styleClr val="auto"/>
    </cs:lnRef>
    <cs:fillRef idx="3">
      <cs:styleClr val="auto"/>
    </cs:fillRef>
    <cs:effectRef idx="2"/>
    <cs:fontRef idx="minor">
      <a:schemeClr val="tx2"/>
    </cs:fontRef>
    <cs:spPr>
      <a:ln w="9525">
        <a:solidFill>
          <a:schemeClr val="phClr"/>
        </a:solidFill>
        <a:round/>
      </a:ln>
    </cs:spPr>
  </cs:dataPointMarker>
  <cs:dataPointMarkerLayout symbol="circle" size="5"/>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9525" cap="rnd">
        <a:solidFill>
          <a:schemeClr val="phClr"/>
        </a:solidFill>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spPr>
      <a:ln>
        <a:solidFill>
          <a:schemeClr val="tx2">
            <a:lumMod val="40000"/>
            <a:lumOff val="60000"/>
          </a:schemeClr>
        </a:solidFill>
      </a:ln>
    </cs:spPr>
    <cs:defRPr sz="1197" kern="1200"/>
  </cs:valueAxis>
  <cs:wall>
    <cs:lnRef idx="0"/>
    <cs:fillRef idx="0"/>
    <cs:effectRef idx="0"/>
    <cs:fontRef idx="minor">
      <a:schemeClr val="tx2"/>
    </cs:fontRef>
  </cs:wall>
</cs:chartStyle>
</file>

<file path=ppt/charts/style6.xml><?xml version="1.0" encoding="utf-8"?>
<cs:chartStyle xmlns:cs="http://schemas.microsoft.com/office/drawing/2012/chartStyle" xmlns:a="http://schemas.openxmlformats.org/drawingml/2006/main" id="242">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9525" cap="rnd">
        <a:solidFill>
          <a:schemeClr val="phClr"/>
        </a:solidFill>
        <a:round/>
      </a:ln>
    </cs:spPr>
  </cs:dataPointLine>
  <cs:dataPointMarker>
    <cs:lnRef idx="0">
      <cs:styleClr val="auto"/>
    </cs:lnRef>
    <cs:fillRef idx="3">
      <cs:styleClr val="auto"/>
    </cs:fillRef>
    <cs:effectRef idx="2"/>
    <cs:fontRef idx="minor">
      <a:schemeClr val="tx2"/>
    </cs:fontRef>
    <cs:spPr>
      <a:ln w="9525">
        <a:solidFill>
          <a:schemeClr val="phClr"/>
        </a:solidFill>
        <a:round/>
      </a:ln>
    </cs:spPr>
  </cs:dataPointMarker>
  <cs:dataPointMarkerLayout symbol="circle" size="5"/>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9525" cap="rnd">
        <a:solidFill>
          <a:schemeClr val="phClr"/>
        </a:solidFill>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spPr>
      <a:ln>
        <a:solidFill>
          <a:schemeClr val="tx2">
            <a:lumMod val="40000"/>
            <a:lumOff val="60000"/>
          </a:schemeClr>
        </a:solidFill>
      </a:ln>
    </cs:spPr>
    <cs:defRPr sz="1197" kern="1200"/>
  </cs:valueAxis>
  <cs:wall>
    <cs:lnRef idx="0"/>
    <cs:fillRef idx="0"/>
    <cs:effectRef idx="0"/>
    <cs:fontRef idx="minor">
      <a:schemeClr val="tx2"/>
    </cs:fontRef>
  </cs:wall>
</cs:chartStyle>
</file>

<file path=ppt/charts/style7.xml><?xml version="1.0" encoding="utf-8"?>
<cs:chartStyle xmlns:cs="http://schemas.microsoft.com/office/drawing/2012/chartStyle" xmlns:a="http://schemas.openxmlformats.org/drawingml/2006/main" id="242">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9525" cap="rnd">
        <a:solidFill>
          <a:schemeClr val="phClr"/>
        </a:solidFill>
        <a:round/>
      </a:ln>
    </cs:spPr>
  </cs:dataPointLine>
  <cs:dataPointMarker>
    <cs:lnRef idx="0">
      <cs:styleClr val="auto"/>
    </cs:lnRef>
    <cs:fillRef idx="3">
      <cs:styleClr val="auto"/>
    </cs:fillRef>
    <cs:effectRef idx="2"/>
    <cs:fontRef idx="minor">
      <a:schemeClr val="tx2"/>
    </cs:fontRef>
    <cs:spPr>
      <a:ln w="9525">
        <a:solidFill>
          <a:schemeClr val="phClr"/>
        </a:solidFill>
        <a:round/>
      </a:ln>
    </cs:spPr>
  </cs:dataPointMarker>
  <cs:dataPointMarkerLayout symbol="circle" size="5"/>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9525" cap="rnd">
        <a:solidFill>
          <a:schemeClr val="phClr"/>
        </a:solidFill>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spPr>
      <a:ln>
        <a:solidFill>
          <a:schemeClr val="tx2">
            <a:lumMod val="40000"/>
            <a:lumOff val="60000"/>
          </a:schemeClr>
        </a:solidFill>
      </a:ln>
    </cs:spPr>
    <cs:defRPr sz="1197" kern="1200"/>
  </cs:valueAxis>
  <cs:wall>
    <cs:lnRef idx="0"/>
    <cs:fillRef idx="0"/>
    <cs:effectRef idx="0"/>
    <cs:fontRef idx="minor">
      <a:schemeClr val="tx2"/>
    </cs:fontRef>
  </cs:wall>
</cs:chartStyle>
</file>

<file path=ppt/charts/style8.xml><?xml version="1.0" encoding="utf-8"?>
<cs:chartStyle xmlns:cs="http://schemas.microsoft.com/office/drawing/2012/chartStyle" xmlns:a="http://schemas.openxmlformats.org/drawingml/2006/main" id="242">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9525" cap="rnd">
        <a:solidFill>
          <a:schemeClr val="phClr"/>
        </a:solidFill>
        <a:round/>
      </a:ln>
    </cs:spPr>
  </cs:dataPointLine>
  <cs:dataPointMarker>
    <cs:lnRef idx="0">
      <cs:styleClr val="auto"/>
    </cs:lnRef>
    <cs:fillRef idx="3">
      <cs:styleClr val="auto"/>
    </cs:fillRef>
    <cs:effectRef idx="2"/>
    <cs:fontRef idx="minor">
      <a:schemeClr val="tx2"/>
    </cs:fontRef>
    <cs:spPr>
      <a:ln w="9525">
        <a:solidFill>
          <a:schemeClr val="phClr"/>
        </a:solidFill>
        <a:round/>
      </a:ln>
    </cs:spPr>
  </cs:dataPointMarker>
  <cs:dataPointMarkerLayout symbol="circle" size="5"/>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9525" cap="rnd">
        <a:solidFill>
          <a:schemeClr val="phClr"/>
        </a:solidFill>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spPr>
      <a:ln>
        <a:solidFill>
          <a:schemeClr val="tx2">
            <a:lumMod val="40000"/>
            <a:lumOff val="60000"/>
          </a:schemeClr>
        </a:solidFill>
      </a:ln>
    </cs:spPr>
    <cs:defRPr sz="1197" kern="1200"/>
  </cs:valueAxis>
  <cs:wall>
    <cs:lnRef idx="0"/>
    <cs:fillRef idx="0"/>
    <cs:effectRef idx="0"/>
    <cs:fontRef idx="minor">
      <a:schemeClr val="tx2"/>
    </cs:fontRef>
  </cs:wall>
</cs:chartStyle>
</file>

<file path=ppt/charts/style9.xml><?xml version="1.0" encoding="utf-8"?>
<cs:chartStyle xmlns:cs="http://schemas.microsoft.com/office/drawing/2012/chartStyle" xmlns:a="http://schemas.openxmlformats.org/drawingml/2006/main" id="242">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9525" cap="rnd">
        <a:solidFill>
          <a:schemeClr val="phClr"/>
        </a:solidFill>
        <a:round/>
      </a:ln>
    </cs:spPr>
  </cs:dataPointLine>
  <cs:dataPointMarker>
    <cs:lnRef idx="0">
      <cs:styleClr val="auto"/>
    </cs:lnRef>
    <cs:fillRef idx="3">
      <cs:styleClr val="auto"/>
    </cs:fillRef>
    <cs:effectRef idx="2"/>
    <cs:fontRef idx="minor">
      <a:schemeClr val="tx2"/>
    </cs:fontRef>
    <cs:spPr>
      <a:ln w="9525">
        <a:solidFill>
          <a:schemeClr val="phClr"/>
        </a:solidFill>
        <a:round/>
      </a:ln>
    </cs:spPr>
  </cs:dataPointMarker>
  <cs:dataPointMarkerLayout symbol="circle" size="5"/>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9525" cap="rnd">
        <a:solidFill>
          <a:schemeClr val="phClr"/>
        </a:solidFill>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spPr>
      <a:ln>
        <a:solidFill>
          <a:schemeClr val="tx2">
            <a:lumMod val="40000"/>
            <a:lumOff val="60000"/>
          </a:schemeClr>
        </a:solidFill>
      </a:ln>
    </cs:spPr>
    <cs:defRPr sz="1197" kern="1200"/>
  </cs:valueAxis>
  <cs:wall>
    <cs:lnRef idx="0"/>
    <cs:fillRef idx="0"/>
    <cs:effectRef idx="0"/>
    <cs:fontRef idx="minor">
      <a:schemeClr val="tx2"/>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F75227E-E170-4D5D-A980-D07EA31E184F}" type="datetimeFigureOut">
              <a:rPr lang="fr-FR" smtClean="0"/>
              <a:pPr/>
              <a:t>29/03/2020</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fr-FR" smtClean="0"/>
              <a:t>M. L.   :  Donner à une machine la capacité d’apprendre sans la programmer de façon explicite.</a:t>
            </a:r>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5A45883-D02F-480D-86A9-263CF33375B3}" type="slidenum">
              <a:rPr lang="fr-FR" smtClean="0"/>
              <a:pPr/>
              <a:t>‹N°›</a:t>
            </a:fld>
            <a:endParaRPr lang="fr-FR"/>
          </a:p>
        </p:txBody>
      </p:sp>
    </p:spTree>
    <p:extLst>
      <p:ext uri="{BB962C8B-B14F-4D97-AF65-F5344CB8AC3E}">
        <p14:creationId xmlns:p14="http://schemas.microsoft.com/office/powerpoint/2010/main" xmlns="" val="57920629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4CD34B-2915-4A4A-9C9C-8C0C2CD53EA8}" type="datetimeFigureOut">
              <a:rPr lang="fr-FR" smtClean="0"/>
              <a:pPr/>
              <a:t>29/03/2020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fr-FR" smtClean="0"/>
              <a:t>M. L.   :  Donner à une machine la capacité d’apprendre sans la programmer de façon explicite.</a:t>
            </a:r>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3E8AA3-55D3-43B6-94A3-111FBA5F8DB0}" type="slidenum">
              <a:rPr lang="fr-FR" smtClean="0"/>
              <a:pPr/>
              <a:t>‹N°›</a:t>
            </a:fld>
            <a:endParaRPr lang="fr-FR"/>
          </a:p>
        </p:txBody>
      </p:sp>
    </p:spTree>
    <p:extLst>
      <p:ext uri="{BB962C8B-B14F-4D97-AF65-F5344CB8AC3E}">
        <p14:creationId xmlns:p14="http://schemas.microsoft.com/office/powerpoint/2010/main" xmlns="" val="418601592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13E8AA3-55D3-43B6-94A3-111FBA5F8DB0}" type="slidenum">
              <a:rPr lang="fr-FR" smtClean="0"/>
              <a:pPr/>
              <a:t>2</a:t>
            </a:fld>
            <a:endParaRPr lang="fr-FR"/>
          </a:p>
        </p:txBody>
      </p:sp>
      <p:sp>
        <p:nvSpPr>
          <p:cNvPr id="5" name="Espace réservé du pied de page 4"/>
          <p:cNvSpPr>
            <a:spLocks noGrp="1"/>
          </p:cNvSpPr>
          <p:nvPr>
            <p:ph type="ftr" sz="quarter" idx="11"/>
          </p:nvPr>
        </p:nvSpPr>
        <p:spPr/>
        <p:txBody>
          <a:bodyPr/>
          <a:lstStyle/>
          <a:p>
            <a:r>
              <a:rPr lang="fr-FR" smtClean="0"/>
              <a:t>M. L.   :  Donner à une machine la capacité d’apprendre sans la programmer de façon explicite.</a:t>
            </a:r>
            <a:endParaRPr lang="fr-FR"/>
          </a:p>
        </p:txBody>
      </p:sp>
    </p:spTree>
    <p:extLst>
      <p:ext uri="{BB962C8B-B14F-4D97-AF65-F5344CB8AC3E}">
        <p14:creationId xmlns:p14="http://schemas.microsoft.com/office/powerpoint/2010/main" xmlns="" val="28706373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13E8AA3-55D3-43B6-94A3-111FBA5F8DB0}" type="slidenum">
              <a:rPr lang="fr-FR" smtClean="0"/>
              <a:pPr/>
              <a:t>11</a:t>
            </a:fld>
            <a:endParaRPr lang="fr-FR"/>
          </a:p>
        </p:txBody>
      </p:sp>
      <p:sp>
        <p:nvSpPr>
          <p:cNvPr id="5" name="Espace réservé du pied de page 4"/>
          <p:cNvSpPr>
            <a:spLocks noGrp="1"/>
          </p:cNvSpPr>
          <p:nvPr>
            <p:ph type="ftr" sz="quarter" idx="11"/>
          </p:nvPr>
        </p:nvSpPr>
        <p:spPr/>
        <p:txBody>
          <a:bodyPr/>
          <a:lstStyle/>
          <a:p>
            <a:r>
              <a:rPr lang="fr-FR" smtClean="0"/>
              <a:t>M. L.   :  Donner à une machine la capacité d’apprendre sans la programmer de façon explicite.</a:t>
            </a:r>
            <a:endParaRPr lang="fr-FR"/>
          </a:p>
        </p:txBody>
      </p:sp>
    </p:spTree>
    <p:extLst>
      <p:ext uri="{BB962C8B-B14F-4D97-AF65-F5344CB8AC3E}">
        <p14:creationId xmlns:p14="http://schemas.microsoft.com/office/powerpoint/2010/main" xmlns="" val="29257177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13E8AA3-55D3-43B6-94A3-111FBA5F8DB0}" type="slidenum">
              <a:rPr lang="fr-FR" smtClean="0"/>
              <a:pPr/>
              <a:t>12</a:t>
            </a:fld>
            <a:endParaRPr lang="fr-FR"/>
          </a:p>
        </p:txBody>
      </p:sp>
      <p:sp>
        <p:nvSpPr>
          <p:cNvPr id="5" name="Espace réservé du pied de page 4"/>
          <p:cNvSpPr>
            <a:spLocks noGrp="1"/>
          </p:cNvSpPr>
          <p:nvPr>
            <p:ph type="ftr" sz="quarter" idx="11"/>
          </p:nvPr>
        </p:nvSpPr>
        <p:spPr/>
        <p:txBody>
          <a:bodyPr/>
          <a:lstStyle/>
          <a:p>
            <a:r>
              <a:rPr lang="fr-FR" smtClean="0"/>
              <a:t>M. L.   :  Donner à une machine la capacité d’apprendre sans la programmer de façon explicite.</a:t>
            </a:r>
            <a:endParaRPr lang="fr-FR"/>
          </a:p>
        </p:txBody>
      </p:sp>
    </p:spTree>
    <p:extLst>
      <p:ext uri="{BB962C8B-B14F-4D97-AF65-F5344CB8AC3E}">
        <p14:creationId xmlns:p14="http://schemas.microsoft.com/office/powerpoint/2010/main" xmlns="" val="35184921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13E8AA3-55D3-43B6-94A3-111FBA5F8DB0}" type="slidenum">
              <a:rPr lang="fr-FR" smtClean="0"/>
              <a:pPr/>
              <a:t>13</a:t>
            </a:fld>
            <a:endParaRPr lang="fr-FR"/>
          </a:p>
        </p:txBody>
      </p:sp>
      <p:sp>
        <p:nvSpPr>
          <p:cNvPr id="5" name="Espace réservé du pied de page 4"/>
          <p:cNvSpPr>
            <a:spLocks noGrp="1"/>
          </p:cNvSpPr>
          <p:nvPr>
            <p:ph type="ftr" sz="quarter" idx="11"/>
          </p:nvPr>
        </p:nvSpPr>
        <p:spPr/>
        <p:txBody>
          <a:bodyPr/>
          <a:lstStyle/>
          <a:p>
            <a:r>
              <a:rPr lang="fr-FR" smtClean="0"/>
              <a:t>M. L.   :  Donner à une machine la capacité d’apprendre sans la programmer de façon explicite.</a:t>
            </a:r>
            <a:endParaRPr lang="fr-FR"/>
          </a:p>
        </p:txBody>
      </p:sp>
    </p:spTree>
    <p:extLst>
      <p:ext uri="{BB962C8B-B14F-4D97-AF65-F5344CB8AC3E}">
        <p14:creationId xmlns:p14="http://schemas.microsoft.com/office/powerpoint/2010/main" xmlns="" val="33669694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13E8AA3-55D3-43B6-94A3-111FBA5F8DB0}" type="slidenum">
              <a:rPr lang="fr-FR" smtClean="0"/>
              <a:pPr/>
              <a:t>14</a:t>
            </a:fld>
            <a:endParaRPr lang="fr-FR"/>
          </a:p>
        </p:txBody>
      </p:sp>
      <p:sp>
        <p:nvSpPr>
          <p:cNvPr id="5" name="Espace réservé du pied de page 4"/>
          <p:cNvSpPr>
            <a:spLocks noGrp="1"/>
          </p:cNvSpPr>
          <p:nvPr>
            <p:ph type="ftr" sz="quarter" idx="11"/>
          </p:nvPr>
        </p:nvSpPr>
        <p:spPr/>
        <p:txBody>
          <a:bodyPr/>
          <a:lstStyle/>
          <a:p>
            <a:r>
              <a:rPr lang="fr-FR" smtClean="0"/>
              <a:t>M. L.   :  Donner à une machine la capacité d’apprendre sans la programmer de façon explicite.</a:t>
            </a:r>
            <a:endParaRPr lang="fr-FR"/>
          </a:p>
        </p:txBody>
      </p:sp>
    </p:spTree>
    <p:extLst>
      <p:ext uri="{BB962C8B-B14F-4D97-AF65-F5344CB8AC3E}">
        <p14:creationId xmlns:p14="http://schemas.microsoft.com/office/powerpoint/2010/main" xmlns="" val="31112419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13E8AA3-55D3-43B6-94A3-111FBA5F8DB0}" type="slidenum">
              <a:rPr lang="fr-FR" smtClean="0"/>
              <a:pPr/>
              <a:t>15</a:t>
            </a:fld>
            <a:endParaRPr lang="fr-FR"/>
          </a:p>
        </p:txBody>
      </p:sp>
      <p:sp>
        <p:nvSpPr>
          <p:cNvPr id="5" name="Espace réservé du pied de page 4"/>
          <p:cNvSpPr>
            <a:spLocks noGrp="1"/>
          </p:cNvSpPr>
          <p:nvPr>
            <p:ph type="ftr" sz="quarter" idx="11"/>
          </p:nvPr>
        </p:nvSpPr>
        <p:spPr/>
        <p:txBody>
          <a:bodyPr/>
          <a:lstStyle/>
          <a:p>
            <a:r>
              <a:rPr lang="fr-FR" smtClean="0"/>
              <a:t>M. L.   :  Donner à une machine la capacité d’apprendre sans la programmer de façon explicite.</a:t>
            </a:r>
            <a:endParaRPr lang="fr-FR"/>
          </a:p>
        </p:txBody>
      </p:sp>
    </p:spTree>
    <p:extLst>
      <p:ext uri="{BB962C8B-B14F-4D97-AF65-F5344CB8AC3E}">
        <p14:creationId xmlns:p14="http://schemas.microsoft.com/office/powerpoint/2010/main" xmlns="" val="14594847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13E8AA3-55D3-43B6-94A3-111FBA5F8DB0}" type="slidenum">
              <a:rPr lang="fr-FR" smtClean="0"/>
              <a:pPr/>
              <a:t>16</a:t>
            </a:fld>
            <a:endParaRPr lang="fr-FR"/>
          </a:p>
        </p:txBody>
      </p:sp>
      <p:sp>
        <p:nvSpPr>
          <p:cNvPr id="5" name="Espace réservé du pied de page 4"/>
          <p:cNvSpPr>
            <a:spLocks noGrp="1"/>
          </p:cNvSpPr>
          <p:nvPr>
            <p:ph type="ftr" sz="quarter" idx="11"/>
          </p:nvPr>
        </p:nvSpPr>
        <p:spPr/>
        <p:txBody>
          <a:bodyPr/>
          <a:lstStyle/>
          <a:p>
            <a:r>
              <a:rPr lang="fr-FR" smtClean="0"/>
              <a:t>M. L.   :  Donner à une machine la capacité d’apprendre sans la programmer de façon explicite.</a:t>
            </a:r>
            <a:endParaRPr lang="fr-FR"/>
          </a:p>
        </p:txBody>
      </p:sp>
    </p:spTree>
    <p:extLst>
      <p:ext uri="{BB962C8B-B14F-4D97-AF65-F5344CB8AC3E}">
        <p14:creationId xmlns:p14="http://schemas.microsoft.com/office/powerpoint/2010/main" xmlns="" val="3796905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13E8AA3-55D3-43B6-94A3-111FBA5F8DB0}" type="slidenum">
              <a:rPr lang="fr-FR" smtClean="0"/>
              <a:pPr/>
              <a:t>3</a:t>
            </a:fld>
            <a:endParaRPr lang="fr-FR"/>
          </a:p>
        </p:txBody>
      </p:sp>
      <p:sp>
        <p:nvSpPr>
          <p:cNvPr id="5" name="Espace réservé du pied de page 4"/>
          <p:cNvSpPr>
            <a:spLocks noGrp="1"/>
          </p:cNvSpPr>
          <p:nvPr>
            <p:ph type="ftr" sz="quarter" idx="11"/>
          </p:nvPr>
        </p:nvSpPr>
        <p:spPr/>
        <p:txBody>
          <a:bodyPr/>
          <a:lstStyle/>
          <a:p>
            <a:r>
              <a:rPr lang="fr-FR" smtClean="0"/>
              <a:t>M. L.   :  Donner à une machine la capacité d’apprendre sans la programmer de façon explicite.</a:t>
            </a:r>
            <a:endParaRPr lang="fr-FR"/>
          </a:p>
        </p:txBody>
      </p:sp>
    </p:spTree>
    <p:extLst>
      <p:ext uri="{BB962C8B-B14F-4D97-AF65-F5344CB8AC3E}">
        <p14:creationId xmlns:p14="http://schemas.microsoft.com/office/powerpoint/2010/main" xmlns="" val="3737701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13E8AA3-55D3-43B6-94A3-111FBA5F8DB0}" type="slidenum">
              <a:rPr lang="fr-FR" smtClean="0"/>
              <a:pPr/>
              <a:t>4</a:t>
            </a:fld>
            <a:endParaRPr lang="fr-FR"/>
          </a:p>
        </p:txBody>
      </p:sp>
      <p:sp>
        <p:nvSpPr>
          <p:cNvPr id="5" name="Espace réservé du pied de page 4"/>
          <p:cNvSpPr>
            <a:spLocks noGrp="1"/>
          </p:cNvSpPr>
          <p:nvPr>
            <p:ph type="ftr" sz="quarter" idx="11"/>
          </p:nvPr>
        </p:nvSpPr>
        <p:spPr/>
        <p:txBody>
          <a:bodyPr/>
          <a:lstStyle/>
          <a:p>
            <a:r>
              <a:rPr lang="fr-FR" smtClean="0"/>
              <a:t>M. L.   :  Donner à une machine la capacité d’apprendre sans la programmer de façon explicite.</a:t>
            </a:r>
            <a:endParaRPr lang="fr-FR"/>
          </a:p>
        </p:txBody>
      </p:sp>
    </p:spTree>
    <p:extLst>
      <p:ext uri="{BB962C8B-B14F-4D97-AF65-F5344CB8AC3E}">
        <p14:creationId xmlns:p14="http://schemas.microsoft.com/office/powerpoint/2010/main" xmlns="" val="773756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13E8AA3-55D3-43B6-94A3-111FBA5F8DB0}" type="slidenum">
              <a:rPr lang="fr-FR" smtClean="0"/>
              <a:pPr/>
              <a:t>5</a:t>
            </a:fld>
            <a:endParaRPr lang="fr-FR"/>
          </a:p>
        </p:txBody>
      </p:sp>
      <p:sp>
        <p:nvSpPr>
          <p:cNvPr id="5" name="Espace réservé du pied de page 4"/>
          <p:cNvSpPr>
            <a:spLocks noGrp="1"/>
          </p:cNvSpPr>
          <p:nvPr>
            <p:ph type="ftr" sz="quarter" idx="11"/>
          </p:nvPr>
        </p:nvSpPr>
        <p:spPr/>
        <p:txBody>
          <a:bodyPr/>
          <a:lstStyle/>
          <a:p>
            <a:r>
              <a:rPr lang="fr-FR" smtClean="0"/>
              <a:t>M. L.   :  Donner à une machine la capacité d’apprendre sans la programmer de façon explicite.</a:t>
            </a:r>
            <a:endParaRPr lang="fr-FR"/>
          </a:p>
        </p:txBody>
      </p:sp>
    </p:spTree>
    <p:extLst>
      <p:ext uri="{BB962C8B-B14F-4D97-AF65-F5344CB8AC3E}">
        <p14:creationId xmlns:p14="http://schemas.microsoft.com/office/powerpoint/2010/main" xmlns="" val="69511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13E8AA3-55D3-43B6-94A3-111FBA5F8DB0}" type="slidenum">
              <a:rPr lang="fr-FR" smtClean="0"/>
              <a:pPr/>
              <a:t>6</a:t>
            </a:fld>
            <a:endParaRPr lang="fr-FR"/>
          </a:p>
        </p:txBody>
      </p:sp>
      <p:sp>
        <p:nvSpPr>
          <p:cNvPr id="5" name="Espace réservé du pied de page 4"/>
          <p:cNvSpPr>
            <a:spLocks noGrp="1"/>
          </p:cNvSpPr>
          <p:nvPr>
            <p:ph type="ftr" sz="quarter" idx="11"/>
          </p:nvPr>
        </p:nvSpPr>
        <p:spPr/>
        <p:txBody>
          <a:bodyPr/>
          <a:lstStyle/>
          <a:p>
            <a:r>
              <a:rPr lang="fr-FR" smtClean="0"/>
              <a:t>M. L.   :  Donner à une machine la capacité d’apprendre sans la programmer de façon explicite.</a:t>
            </a:r>
            <a:endParaRPr lang="fr-FR"/>
          </a:p>
        </p:txBody>
      </p:sp>
    </p:spTree>
    <p:extLst>
      <p:ext uri="{BB962C8B-B14F-4D97-AF65-F5344CB8AC3E}">
        <p14:creationId xmlns:p14="http://schemas.microsoft.com/office/powerpoint/2010/main" xmlns="" val="2137228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13E8AA3-55D3-43B6-94A3-111FBA5F8DB0}" type="slidenum">
              <a:rPr lang="fr-FR" smtClean="0"/>
              <a:pPr/>
              <a:t>7</a:t>
            </a:fld>
            <a:endParaRPr lang="fr-FR"/>
          </a:p>
        </p:txBody>
      </p:sp>
      <p:sp>
        <p:nvSpPr>
          <p:cNvPr id="5" name="Espace réservé du pied de page 4"/>
          <p:cNvSpPr>
            <a:spLocks noGrp="1"/>
          </p:cNvSpPr>
          <p:nvPr>
            <p:ph type="ftr" sz="quarter" idx="11"/>
          </p:nvPr>
        </p:nvSpPr>
        <p:spPr/>
        <p:txBody>
          <a:bodyPr/>
          <a:lstStyle/>
          <a:p>
            <a:r>
              <a:rPr lang="fr-FR" smtClean="0"/>
              <a:t>M. L.   :  Donner à une machine la capacité d’apprendre sans la programmer de façon explicite.</a:t>
            </a:r>
            <a:endParaRPr lang="fr-FR"/>
          </a:p>
        </p:txBody>
      </p:sp>
    </p:spTree>
    <p:extLst>
      <p:ext uri="{BB962C8B-B14F-4D97-AF65-F5344CB8AC3E}">
        <p14:creationId xmlns:p14="http://schemas.microsoft.com/office/powerpoint/2010/main" xmlns="" val="1575269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13E8AA3-55D3-43B6-94A3-111FBA5F8DB0}" type="slidenum">
              <a:rPr lang="fr-FR" smtClean="0"/>
              <a:pPr/>
              <a:t>8</a:t>
            </a:fld>
            <a:endParaRPr lang="fr-FR"/>
          </a:p>
        </p:txBody>
      </p:sp>
      <p:sp>
        <p:nvSpPr>
          <p:cNvPr id="5" name="Espace réservé du pied de page 4"/>
          <p:cNvSpPr>
            <a:spLocks noGrp="1"/>
          </p:cNvSpPr>
          <p:nvPr>
            <p:ph type="ftr" sz="quarter" idx="11"/>
          </p:nvPr>
        </p:nvSpPr>
        <p:spPr/>
        <p:txBody>
          <a:bodyPr/>
          <a:lstStyle/>
          <a:p>
            <a:r>
              <a:rPr lang="fr-FR" smtClean="0"/>
              <a:t>M. L.   :  Donner à une machine la capacité d’apprendre sans la programmer de façon explicite.</a:t>
            </a:r>
            <a:endParaRPr lang="fr-FR"/>
          </a:p>
        </p:txBody>
      </p:sp>
    </p:spTree>
    <p:extLst>
      <p:ext uri="{BB962C8B-B14F-4D97-AF65-F5344CB8AC3E}">
        <p14:creationId xmlns:p14="http://schemas.microsoft.com/office/powerpoint/2010/main" xmlns="" val="33689126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13E8AA3-55D3-43B6-94A3-111FBA5F8DB0}" type="slidenum">
              <a:rPr lang="fr-FR" smtClean="0"/>
              <a:pPr/>
              <a:t>9</a:t>
            </a:fld>
            <a:endParaRPr lang="fr-FR"/>
          </a:p>
        </p:txBody>
      </p:sp>
      <p:sp>
        <p:nvSpPr>
          <p:cNvPr id="5" name="Espace réservé du pied de page 4"/>
          <p:cNvSpPr>
            <a:spLocks noGrp="1"/>
          </p:cNvSpPr>
          <p:nvPr>
            <p:ph type="ftr" sz="quarter" idx="11"/>
          </p:nvPr>
        </p:nvSpPr>
        <p:spPr/>
        <p:txBody>
          <a:bodyPr/>
          <a:lstStyle/>
          <a:p>
            <a:r>
              <a:rPr lang="fr-FR" smtClean="0"/>
              <a:t>M. L.   :  Donner à une machine la capacité d’apprendre sans la programmer de façon explicite.</a:t>
            </a:r>
            <a:endParaRPr lang="fr-FR"/>
          </a:p>
        </p:txBody>
      </p:sp>
    </p:spTree>
    <p:extLst>
      <p:ext uri="{BB962C8B-B14F-4D97-AF65-F5344CB8AC3E}">
        <p14:creationId xmlns:p14="http://schemas.microsoft.com/office/powerpoint/2010/main" xmlns="" val="15910781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13E8AA3-55D3-43B6-94A3-111FBA5F8DB0}" type="slidenum">
              <a:rPr lang="fr-FR" smtClean="0"/>
              <a:pPr/>
              <a:t>10</a:t>
            </a:fld>
            <a:endParaRPr lang="fr-FR"/>
          </a:p>
        </p:txBody>
      </p:sp>
      <p:sp>
        <p:nvSpPr>
          <p:cNvPr id="5" name="Espace réservé du pied de page 4"/>
          <p:cNvSpPr>
            <a:spLocks noGrp="1"/>
          </p:cNvSpPr>
          <p:nvPr>
            <p:ph type="ftr" sz="quarter" idx="11"/>
          </p:nvPr>
        </p:nvSpPr>
        <p:spPr/>
        <p:txBody>
          <a:bodyPr/>
          <a:lstStyle/>
          <a:p>
            <a:r>
              <a:rPr lang="fr-FR" smtClean="0"/>
              <a:t>M. L.   :  Donner à une machine la capacité d’apprendre sans la programmer de façon explicite.</a:t>
            </a:r>
            <a:endParaRPr lang="fr-FR"/>
          </a:p>
        </p:txBody>
      </p:sp>
    </p:spTree>
    <p:extLst>
      <p:ext uri="{BB962C8B-B14F-4D97-AF65-F5344CB8AC3E}">
        <p14:creationId xmlns:p14="http://schemas.microsoft.com/office/powerpoint/2010/main" xmlns="" val="1948608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6615F196-DD93-49D3-8D19-E7E11B904D7A}" type="datetime1">
              <a:rPr lang="fr-FR" smtClean="0"/>
              <a:pPr/>
              <a:t>29/03/2020</a:t>
            </a:fld>
            <a:endParaRPr lang="fr-FR"/>
          </a:p>
        </p:txBody>
      </p:sp>
      <p:sp>
        <p:nvSpPr>
          <p:cNvPr id="5" name="Footer Placeholder 4"/>
          <p:cNvSpPr>
            <a:spLocks noGrp="1"/>
          </p:cNvSpPr>
          <p:nvPr>
            <p:ph type="ftr" sz="quarter" idx="11"/>
          </p:nvPr>
        </p:nvSpPr>
        <p:spPr/>
        <p:txBody>
          <a:bodyPr/>
          <a:lstStyle/>
          <a:p>
            <a:r>
              <a:rPr lang="fr-FR" smtClean="0"/>
              <a:t>M. L.   :  Donner à une machine la capacité d’apprendre sans la programmer de façon explicite.   Chikhaoui  Tiaret  Algeria</a:t>
            </a:r>
            <a:endParaRPr lang="fr-FR"/>
          </a:p>
        </p:txBody>
      </p:sp>
      <p:sp>
        <p:nvSpPr>
          <p:cNvPr id="6" name="Slide Number Placeholder 5"/>
          <p:cNvSpPr>
            <a:spLocks noGrp="1"/>
          </p:cNvSpPr>
          <p:nvPr>
            <p:ph type="sldNum" sz="quarter" idx="12"/>
          </p:nvPr>
        </p:nvSpPr>
        <p:spPr/>
        <p:txBody>
          <a:bodyPr/>
          <a:lstStyle/>
          <a:p>
            <a:fld id="{BB9CCCA4-980E-4472-99AD-E93670803D2A}" type="slidenum">
              <a:rPr lang="fr-FR" smtClean="0"/>
              <a:pPr/>
              <a:t>‹N°›</a:t>
            </a:fld>
            <a:endParaRPr lang="fr-FR"/>
          </a:p>
        </p:txBody>
      </p:sp>
    </p:spTree>
    <p:extLst>
      <p:ext uri="{BB962C8B-B14F-4D97-AF65-F5344CB8AC3E}">
        <p14:creationId xmlns:p14="http://schemas.microsoft.com/office/powerpoint/2010/main" xmlns="" val="122048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C37AC0-1D6B-4CE5-870D-00B5E742F674}" type="datetime1">
              <a:rPr lang="fr-FR" smtClean="0"/>
              <a:pPr/>
              <a:t>29/03/2020</a:t>
            </a:fld>
            <a:endParaRPr lang="fr-FR"/>
          </a:p>
        </p:txBody>
      </p:sp>
      <p:sp>
        <p:nvSpPr>
          <p:cNvPr id="5" name="Footer Placeholder 4"/>
          <p:cNvSpPr>
            <a:spLocks noGrp="1"/>
          </p:cNvSpPr>
          <p:nvPr>
            <p:ph type="ftr" sz="quarter" idx="11"/>
          </p:nvPr>
        </p:nvSpPr>
        <p:spPr/>
        <p:txBody>
          <a:bodyPr/>
          <a:lstStyle/>
          <a:p>
            <a:r>
              <a:rPr lang="fr-FR" smtClean="0"/>
              <a:t>M. L.   :  Donner à une machine la capacité d’apprendre sans la programmer de façon explicite.   Chikhaoui  Tiaret  Algeria</a:t>
            </a:r>
            <a:endParaRPr lang="fr-FR"/>
          </a:p>
        </p:txBody>
      </p:sp>
      <p:sp>
        <p:nvSpPr>
          <p:cNvPr id="6" name="Slide Number Placeholder 5"/>
          <p:cNvSpPr>
            <a:spLocks noGrp="1"/>
          </p:cNvSpPr>
          <p:nvPr>
            <p:ph type="sldNum" sz="quarter" idx="12"/>
          </p:nvPr>
        </p:nvSpPr>
        <p:spPr/>
        <p:txBody>
          <a:bodyPr/>
          <a:lstStyle/>
          <a:p>
            <a:fld id="{BB9CCCA4-980E-4472-99AD-E93670803D2A}" type="slidenum">
              <a:rPr lang="fr-FR" smtClean="0"/>
              <a:pPr/>
              <a:t>‹N°›</a:t>
            </a:fld>
            <a:endParaRPr lang="fr-FR"/>
          </a:p>
        </p:txBody>
      </p:sp>
    </p:spTree>
    <p:extLst>
      <p:ext uri="{BB962C8B-B14F-4D97-AF65-F5344CB8AC3E}">
        <p14:creationId xmlns:p14="http://schemas.microsoft.com/office/powerpoint/2010/main" xmlns="" val="3031694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B8E4FEF-1EBC-4E7A-8008-C7A50C71D480}" type="datetime1">
              <a:rPr lang="fr-FR" smtClean="0"/>
              <a:pPr/>
              <a:t>29/03/2020</a:t>
            </a:fld>
            <a:endParaRPr lang="fr-FR"/>
          </a:p>
        </p:txBody>
      </p:sp>
      <p:sp>
        <p:nvSpPr>
          <p:cNvPr id="5" name="Footer Placeholder 4"/>
          <p:cNvSpPr>
            <a:spLocks noGrp="1"/>
          </p:cNvSpPr>
          <p:nvPr>
            <p:ph type="ftr" sz="quarter" idx="11"/>
          </p:nvPr>
        </p:nvSpPr>
        <p:spPr/>
        <p:txBody>
          <a:bodyPr/>
          <a:lstStyle/>
          <a:p>
            <a:r>
              <a:rPr lang="fr-FR" smtClean="0"/>
              <a:t>M. L.   :  Donner à une machine la capacité d’apprendre sans la programmer de façon explicite.   Chikhaoui  Tiaret  Algeria</a:t>
            </a:r>
            <a:endParaRPr lang="fr-FR"/>
          </a:p>
        </p:txBody>
      </p:sp>
      <p:sp>
        <p:nvSpPr>
          <p:cNvPr id="6" name="Slide Number Placeholder 5"/>
          <p:cNvSpPr>
            <a:spLocks noGrp="1"/>
          </p:cNvSpPr>
          <p:nvPr>
            <p:ph type="sldNum" sz="quarter" idx="12"/>
          </p:nvPr>
        </p:nvSpPr>
        <p:spPr/>
        <p:txBody>
          <a:bodyPr/>
          <a:lstStyle/>
          <a:p>
            <a:fld id="{BB9CCCA4-980E-4472-99AD-E93670803D2A}" type="slidenum">
              <a:rPr lang="fr-FR" smtClean="0"/>
              <a:pPr/>
              <a:t>‹N°›</a:t>
            </a:fld>
            <a:endParaRPr lang="fr-FR"/>
          </a:p>
        </p:txBody>
      </p:sp>
    </p:spTree>
    <p:extLst>
      <p:ext uri="{BB962C8B-B14F-4D97-AF65-F5344CB8AC3E}">
        <p14:creationId xmlns:p14="http://schemas.microsoft.com/office/powerpoint/2010/main" xmlns="" val="1966931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6179F34-90FE-48AA-B5FA-35BC91C5EDE7}" type="datetime1">
              <a:rPr lang="fr-FR" smtClean="0"/>
              <a:pPr/>
              <a:t>29/03/2020</a:t>
            </a:fld>
            <a:endParaRPr lang="fr-FR"/>
          </a:p>
        </p:txBody>
      </p:sp>
      <p:sp>
        <p:nvSpPr>
          <p:cNvPr id="5" name="Footer Placeholder 4"/>
          <p:cNvSpPr>
            <a:spLocks noGrp="1"/>
          </p:cNvSpPr>
          <p:nvPr>
            <p:ph type="ftr" sz="quarter" idx="11"/>
          </p:nvPr>
        </p:nvSpPr>
        <p:spPr/>
        <p:txBody>
          <a:bodyPr/>
          <a:lstStyle/>
          <a:p>
            <a:r>
              <a:rPr lang="fr-FR" smtClean="0"/>
              <a:t>M. L.   :  Donner à une machine la capacité d’apprendre sans la programmer de façon explicite.   Chikhaoui  Tiaret  Algeria</a:t>
            </a:r>
            <a:endParaRPr lang="fr-FR"/>
          </a:p>
        </p:txBody>
      </p:sp>
      <p:sp>
        <p:nvSpPr>
          <p:cNvPr id="6" name="Slide Number Placeholder 5"/>
          <p:cNvSpPr>
            <a:spLocks noGrp="1"/>
          </p:cNvSpPr>
          <p:nvPr>
            <p:ph type="sldNum" sz="quarter" idx="12"/>
          </p:nvPr>
        </p:nvSpPr>
        <p:spPr/>
        <p:txBody>
          <a:bodyPr/>
          <a:lstStyle/>
          <a:p>
            <a:fld id="{BB9CCCA4-980E-4472-99AD-E93670803D2A}" type="slidenum">
              <a:rPr lang="fr-FR" smtClean="0"/>
              <a:pPr/>
              <a:t>‹N°›</a:t>
            </a:fld>
            <a:endParaRPr lang="fr-FR"/>
          </a:p>
        </p:txBody>
      </p:sp>
    </p:spTree>
    <p:extLst>
      <p:ext uri="{BB962C8B-B14F-4D97-AF65-F5344CB8AC3E}">
        <p14:creationId xmlns:p14="http://schemas.microsoft.com/office/powerpoint/2010/main" xmlns="" val="4163913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4F468DE-EA53-4928-BCF1-B45C1EAAEE7D}" type="datetime1">
              <a:rPr lang="fr-FR" smtClean="0"/>
              <a:pPr/>
              <a:t>29/03/2020</a:t>
            </a:fld>
            <a:endParaRPr lang="fr-FR"/>
          </a:p>
        </p:txBody>
      </p:sp>
      <p:sp>
        <p:nvSpPr>
          <p:cNvPr id="5" name="Footer Placeholder 4"/>
          <p:cNvSpPr>
            <a:spLocks noGrp="1"/>
          </p:cNvSpPr>
          <p:nvPr>
            <p:ph type="ftr" sz="quarter" idx="11"/>
          </p:nvPr>
        </p:nvSpPr>
        <p:spPr/>
        <p:txBody>
          <a:bodyPr/>
          <a:lstStyle/>
          <a:p>
            <a:r>
              <a:rPr lang="fr-FR" smtClean="0"/>
              <a:t>M. L.   :  Donner à une machine la capacité d’apprendre sans la programmer de façon explicite.   Chikhaoui  Tiaret  Algeria</a:t>
            </a:r>
            <a:endParaRPr lang="fr-FR"/>
          </a:p>
        </p:txBody>
      </p:sp>
      <p:sp>
        <p:nvSpPr>
          <p:cNvPr id="6" name="Slide Number Placeholder 5"/>
          <p:cNvSpPr>
            <a:spLocks noGrp="1"/>
          </p:cNvSpPr>
          <p:nvPr>
            <p:ph type="sldNum" sz="quarter" idx="12"/>
          </p:nvPr>
        </p:nvSpPr>
        <p:spPr/>
        <p:txBody>
          <a:bodyPr/>
          <a:lstStyle/>
          <a:p>
            <a:fld id="{BB9CCCA4-980E-4472-99AD-E93670803D2A}" type="slidenum">
              <a:rPr lang="fr-FR" smtClean="0"/>
              <a:pPr/>
              <a:t>‹N°›</a:t>
            </a:fld>
            <a:endParaRPr lang="fr-FR"/>
          </a:p>
        </p:txBody>
      </p:sp>
    </p:spTree>
    <p:extLst>
      <p:ext uri="{BB962C8B-B14F-4D97-AF65-F5344CB8AC3E}">
        <p14:creationId xmlns:p14="http://schemas.microsoft.com/office/powerpoint/2010/main" xmlns="" val="3122500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B848E4B-3891-41BB-AAD4-21FE1994E50A}" type="datetime1">
              <a:rPr lang="fr-FR" smtClean="0"/>
              <a:pPr/>
              <a:t>29/03/2020</a:t>
            </a:fld>
            <a:endParaRPr lang="fr-FR"/>
          </a:p>
        </p:txBody>
      </p:sp>
      <p:sp>
        <p:nvSpPr>
          <p:cNvPr id="6" name="Footer Placeholder 5"/>
          <p:cNvSpPr>
            <a:spLocks noGrp="1"/>
          </p:cNvSpPr>
          <p:nvPr>
            <p:ph type="ftr" sz="quarter" idx="11"/>
          </p:nvPr>
        </p:nvSpPr>
        <p:spPr/>
        <p:txBody>
          <a:bodyPr/>
          <a:lstStyle/>
          <a:p>
            <a:r>
              <a:rPr lang="fr-FR" smtClean="0"/>
              <a:t>M. L.   :  Donner à une machine la capacité d’apprendre sans la programmer de façon explicite.   Chikhaoui  Tiaret  Algeria</a:t>
            </a:r>
            <a:endParaRPr lang="fr-FR"/>
          </a:p>
        </p:txBody>
      </p:sp>
      <p:sp>
        <p:nvSpPr>
          <p:cNvPr id="7" name="Slide Number Placeholder 6"/>
          <p:cNvSpPr>
            <a:spLocks noGrp="1"/>
          </p:cNvSpPr>
          <p:nvPr>
            <p:ph type="sldNum" sz="quarter" idx="12"/>
          </p:nvPr>
        </p:nvSpPr>
        <p:spPr/>
        <p:txBody>
          <a:bodyPr/>
          <a:lstStyle/>
          <a:p>
            <a:fld id="{BB9CCCA4-980E-4472-99AD-E93670803D2A}" type="slidenum">
              <a:rPr lang="fr-FR" smtClean="0"/>
              <a:pPr/>
              <a:t>‹N°›</a:t>
            </a:fld>
            <a:endParaRPr lang="fr-FR"/>
          </a:p>
        </p:txBody>
      </p:sp>
    </p:spTree>
    <p:extLst>
      <p:ext uri="{BB962C8B-B14F-4D97-AF65-F5344CB8AC3E}">
        <p14:creationId xmlns:p14="http://schemas.microsoft.com/office/powerpoint/2010/main" xmlns="" val="73033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49F54C0-CFD2-4E4C-92A4-A80400218E04}" type="datetime1">
              <a:rPr lang="fr-FR" smtClean="0"/>
              <a:pPr/>
              <a:t>29/03/2020</a:t>
            </a:fld>
            <a:endParaRPr lang="fr-FR"/>
          </a:p>
        </p:txBody>
      </p:sp>
      <p:sp>
        <p:nvSpPr>
          <p:cNvPr id="8" name="Footer Placeholder 7"/>
          <p:cNvSpPr>
            <a:spLocks noGrp="1"/>
          </p:cNvSpPr>
          <p:nvPr>
            <p:ph type="ftr" sz="quarter" idx="11"/>
          </p:nvPr>
        </p:nvSpPr>
        <p:spPr/>
        <p:txBody>
          <a:bodyPr/>
          <a:lstStyle/>
          <a:p>
            <a:r>
              <a:rPr lang="fr-FR" smtClean="0"/>
              <a:t>M. L.   :  Donner à une machine la capacité d’apprendre sans la programmer de façon explicite.   Chikhaoui  Tiaret  Algeria</a:t>
            </a:r>
            <a:endParaRPr lang="fr-FR"/>
          </a:p>
        </p:txBody>
      </p:sp>
      <p:sp>
        <p:nvSpPr>
          <p:cNvPr id="9" name="Slide Number Placeholder 8"/>
          <p:cNvSpPr>
            <a:spLocks noGrp="1"/>
          </p:cNvSpPr>
          <p:nvPr>
            <p:ph type="sldNum" sz="quarter" idx="12"/>
          </p:nvPr>
        </p:nvSpPr>
        <p:spPr/>
        <p:txBody>
          <a:bodyPr/>
          <a:lstStyle/>
          <a:p>
            <a:fld id="{BB9CCCA4-980E-4472-99AD-E93670803D2A}" type="slidenum">
              <a:rPr lang="fr-FR" smtClean="0"/>
              <a:pPr/>
              <a:t>‹N°›</a:t>
            </a:fld>
            <a:endParaRPr lang="fr-FR"/>
          </a:p>
        </p:txBody>
      </p:sp>
    </p:spTree>
    <p:extLst>
      <p:ext uri="{BB962C8B-B14F-4D97-AF65-F5344CB8AC3E}">
        <p14:creationId xmlns:p14="http://schemas.microsoft.com/office/powerpoint/2010/main" xmlns="" val="544320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E08E139C-91EC-428D-AB91-4E353255CD2B}" type="datetime1">
              <a:rPr lang="fr-FR" smtClean="0"/>
              <a:pPr/>
              <a:t>29/03/2020</a:t>
            </a:fld>
            <a:endParaRPr lang="fr-FR"/>
          </a:p>
        </p:txBody>
      </p:sp>
      <p:sp>
        <p:nvSpPr>
          <p:cNvPr id="4" name="Footer Placeholder 3"/>
          <p:cNvSpPr>
            <a:spLocks noGrp="1"/>
          </p:cNvSpPr>
          <p:nvPr>
            <p:ph type="ftr" sz="quarter" idx="11"/>
          </p:nvPr>
        </p:nvSpPr>
        <p:spPr/>
        <p:txBody>
          <a:bodyPr/>
          <a:lstStyle/>
          <a:p>
            <a:r>
              <a:rPr lang="fr-FR" smtClean="0"/>
              <a:t>M. L.   :  Donner à une machine la capacité d’apprendre sans la programmer de façon explicite.   Chikhaoui  Tiaret  Algeria</a:t>
            </a:r>
            <a:endParaRPr lang="fr-FR"/>
          </a:p>
        </p:txBody>
      </p:sp>
      <p:sp>
        <p:nvSpPr>
          <p:cNvPr id="5" name="Slide Number Placeholder 4"/>
          <p:cNvSpPr>
            <a:spLocks noGrp="1"/>
          </p:cNvSpPr>
          <p:nvPr>
            <p:ph type="sldNum" sz="quarter" idx="12"/>
          </p:nvPr>
        </p:nvSpPr>
        <p:spPr/>
        <p:txBody>
          <a:bodyPr/>
          <a:lstStyle/>
          <a:p>
            <a:fld id="{BB9CCCA4-980E-4472-99AD-E93670803D2A}" type="slidenum">
              <a:rPr lang="fr-FR" smtClean="0"/>
              <a:pPr/>
              <a:t>‹N°›</a:t>
            </a:fld>
            <a:endParaRPr lang="fr-FR"/>
          </a:p>
        </p:txBody>
      </p:sp>
    </p:spTree>
    <p:extLst>
      <p:ext uri="{BB962C8B-B14F-4D97-AF65-F5344CB8AC3E}">
        <p14:creationId xmlns:p14="http://schemas.microsoft.com/office/powerpoint/2010/main" xmlns="" val="3128321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D8EB1A-4977-466F-8B8F-2FFA1C3B13F4}" type="datetime1">
              <a:rPr lang="fr-FR" smtClean="0"/>
              <a:pPr/>
              <a:t>29/03/2020</a:t>
            </a:fld>
            <a:endParaRPr lang="fr-FR"/>
          </a:p>
        </p:txBody>
      </p:sp>
      <p:sp>
        <p:nvSpPr>
          <p:cNvPr id="3" name="Footer Placeholder 2"/>
          <p:cNvSpPr>
            <a:spLocks noGrp="1"/>
          </p:cNvSpPr>
          <p:nvPr>
            <p:ph type="ftr" sz="quarter" idx="11"/>
          </p:nvPr>
        </p:nvSpPr>
        <p:spPr/>
        <p:txBody>
          <a:bodyPr/>
          <a:lstStyle/>
          <a:p>
            <a:r>
              <a:rPr lang="fr-FR" smtClean="0"/>
              <a:t>M. L.   :  Donner à une machine la capacité d’apprendre sans la programmer de façon explicite.   Chikhaoui  Tiaret  Algeria</a:t>
            </a:r>
            <a:endParaRPr lang="fr-FR"/>
          </a:p>
        </p:txBody>
      </p:sp>
      <p:sp>
        <p:nvSpPr>
          <p:cNvPr id="4" name="Slide Number Placeholder 3"/>
          <p:cNvSpPr>
            <a:spLocks noGrp="1"/>
          </p:cNvSpPr>
          <p:nvPr>
            <p:ph type="sldNum" sz="quarter" idx="12"/>
          </p:nvPr>
        </p:nvSpPr>
        <p:spPr/>
        <p:txBody>
          <a:bodyPr/>
          <a:lstStyle/>
          <a:p>
            <a:fld id="{BB9CCCA4-980E-4472-99AD-E93670803D2A}" type="slidenum">
              <a:rPr lang="fr-FR" smtClean="0"/>
              <a:pPr/>
              <a:t>‹N°›</a:t>
            </a:fld>
            <a:endParaRPr lang="fr-FR"/>
          </a:p>
        </p:txBody>
      </p:sp>
    </p:spTree>
    <p:extLst>
      <p:ext uri="{BB962C8B-B14F-4D97-AF65-F5344CB8AC3E}">
        <p14:creationId xmlns:p14="http://schemas.microsoft.com/office/powerpoint/2010/main" xmlns="" val="3420116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9FBCFC5F-D448-4E46-AFAF-82C27958B6A0}" type="datetime1">
              <a:rPr lang="fr-FR" smtClean="0"/>
              <a:pPr/>
              <a:t>29/03/2020</a:t>
            </a:fld>
            <a:endParaRPr lang="fr-FR"/>
          </a:p>
        </p:txBody>
      </p:sp>
      <p:sp>
        <p:nvSpPr>
          <p:cNvPr id="6" name="Footer Placeholder 5"/>
          <p:cNvSpPr>
            <a:spLocks noGrp="1"/>
          </p:cNvSpPr>
          <p:nvPr>
            <p:ph type="ftr" sz="quarter" idx="11"/>
          </p:nvPr>
        </p:nvSpPr>
        <p:spPr/>
        <p:txBody>
          <a:bodyPr/>
          <a:lstStyle/>
          <a:p>
            <a:r>
              <a:rPr lang="fr-FR" smtClean="0"/>
              <a:t>M. L.   :  Donner à une machine la capacité d’apprendre sans la programmer de façon explicite.   Chikhaoui  Tiaret  Algeria</a:t>
            </a:r>
            <a:endParaRPr lang="fr-FR"/>
          </a:p>
        </p:txBody>
      </p:sp>
      <p:sp>
        <p:nvSpPr>
          <p:cNvPr id="7" name="Slide Number Placeholder 6"/>
          <p:cNvSpPr>
            <a:spLocks noGrp="1"/>
          </p:cNvSpPr>
          <p:nvPr>
            <p:ph type="sldNum" sz="quarter" idx="12"/>
          </p:nvPr>
        </p:nvSpPr>
        <p:spPr/>
        <p:txBody>
          <a:bodyPr/>
          <a:lstStyle/>
          <a:p>
            <a:fld id="{BB9CCCA4-980E-4472-99AD-E93670803D2A}" type="slidenum">
              <a:rPr lang="fr-FR" smtClean="0"/>
              <a:pPr/>
              <a:t>‹N°›</a:t>
            </a:fld>
            <a:endParaRPr lang="fr-FR"/>
          </a:p>
        </p:txBody>
      </p:sp>
    </p:spTree>
    <p:extLst>
      <p:ext uri="{BB962C8B-B14F-4D97-AF65-F5344CB8AC3E}">
        <p14:creationId xmlns:p14="http://schemas.microsoft.com/office/powerpoint/2010/main" xmlns="" val="2263776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E236B69-21D9-42E7-8F39-C750412140C7}" type="datetime1">
              <a:rPr lang="fr-FR" smtClean="0"/>
              <a:pPr/>
              <a:t>29/03/2020</a:t>
            </a:fld>
            <a:endParaRPr lang="fr-FR"/>
          </a:p>
        </p:txBody>
      </p:sp>
      <p:sp>
        <p:nvSpPr>
          <p:cNvPr id="6" name="Footer Placeholder 5"/>
          <p:cNvSpPr>
            <a:spLocks noGrp="1"/>
          </p:cNvSpPr>
          <p:nvPr>
            <p:ph type="ftr" sz="quarter" idx="11"/>
          </p:nvPr>
        </p:nvSpPr>
        <p:spPr/>
        <p:txBody>
          <a:bodyPr/>
          <a:lstStyle/>
          <a:p>
            <a:r>
              <a:rPr lang="fr-FR" smtClean="0"/>
              <a:t>M. L.   :  Donner à une machine la capacité d’apprendre sans la programmer de façon explicite.   Chikhaoui  Tiaret  Algeria</a:t>
            </a:r>
            <a:endParaRPr lang="fr-FR"/>
          </a:p>
        </p:txBody>
      </p:sp>
      <p:sp>
        <p:nvSpPr>
          <p:cNvPr id="7" name="Slide Number Placeholder 6"/>
          <p:cNvSpPr>
            <a:spLocks noGrp="1"/>
          </p:cNvSpPr>
          <p:nvPr>
            <p:ph type="sldNum" sz="quarter" idx="12"/>
          </p:nvPr>
        </p:nvSpPr>
        <p:spPr/>
        <p:txBody>
          <a:bodyPr/>
          <a:lstStyle/>
          <a:p>
            <a:fld id="{BB9CCCA4-980E-4472-99AD-E93670803D2A}" type="slidenum">
              <a:rPr lang="fr-FR" smtClean="0"/>
              <a:pPr/>
              <a:t>‹N°›</a:t>
            </a:fld>
            <a:endParaRPr lang="fr-FR"/>
          </a:p>
        </p:txBody>
      </p:sp>
    </p:spTree>
    <p:extLst>
      <p:ext uri="{BB962C8B-B14F-4D97-AF65-F5344CB8AC3E}">
        <p14:creationId xmlns:p14="http://schemas.microsoft.com/office/powerpoint/2010/main" xmlns="" val="947191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BC2150-A9F6-484E-B41C-2E639D61D2B9}" type="datetime1">
              <a:rPr lang="fr-FR" smtClean="0"/>
              <a:pPr/>
              <a:t>29/03/2020</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M. L.   :  Donner à une machine la capacité d’apprendre sans la programmer de façon explicite.   Chikhaoui  Tiaret  Algeria</a:t>
            </a:r>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9CCCA4-980E-4472-99AD-E93670803D2A}" type="slidenum">
              <a:rPr lang="fr-FR" smtClean="0"/>
              <a:pPr/>
              <a:t>‹N°›</a:t>
            </a:fld>
            <a:endParaRPr lang="fr-FR"/>
          </a:p>
        </p:txBody>
      </p:sp>
    </p:spTree>
    <p:extLst>
      <p:ext uri="{BB962C8B-B14F-4D97-AF65-F5344CB8AC3E}">
        <p14:creationId xmlns:p14="http://schemas.microsoft.com/office/powerpoint/2010/main" xmlns="" val="30203350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7.bin"/><Relationship Id="rId4" Type="http://schemas.openxmlformats.org/officeDocument/2006/relationships/chart" Target="../charts/chart1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8.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9.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2.bin"/><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chart" Target="../charts/chart4.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chart" Target="../charts/chart6.xml"/><Relationship Id="rId4" Type="http://schemas.openxmlformats.org/officeDocument/2006/relationships/chart" Target="../charts/chart5.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chart" Target="../charts/chart8.xml"/><Relationship Id="rId4"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07431" y="256090"/>
            <a:ext cx="9144000" cy="1223794"/>
          </a:xfrm>
        </p:spPr>
        <p:txBody>
          <a:bodyPr>
            <a:noAutofit/>
          </a:bodyPr>
          <a:lstStyle/>
          <a:p>
            <a:r>
              <a:rPr lang="fr-FR" altLang="fr-FR" sz="3600" b="1" dirty="0" smtClean="0">
                <a:solidFill>
                  <a:srgbClr val="002060"/>
                </a:solidFill>
                <a:effectLst>
                  <a:outerShdw blurRad="38100" dist="38100" dir="2700000" algn="tl">
                    <a:srgbClr val="000000">
                      <a:alpha val="43137"/>
                    </a:srgbClr>
                  </a:outerShdw>
                </a:effectLst>
                <a:latin typeface="Times New Roman" panose="02020603050405020304" pitchFamily="18" charset="0"/>
                <a:ea typeface="SimSun" panose="02010600030101010101" pitchFamily="2" charset="-122"/>
                <a:cs typeface="Times New Roman" panose="02020603050405020304" pitchFamily="18" charset="0"/>
              </a:rPr>
              <a:t>Développement d’une</a:t>
            </a:r>
            <a:r>
              <a:rPr lang="fr-FR" altLang="fr-FR" sz="3600" b="1" dirty="0">
                <a:solidFill>
                  <a:srgbClr val="002060"/>
                </a:solidFill>
                <a:effectLst>
                  <a:outerShdw blurRad="38100" dist="38100" dir="2700000" algn="tl">
                    <a:srgbClr val="000000">
                      <a:alpha val="43137"/>
                    </a:srgbClr>
                  </a:outerShdw>
                </a:effectLst>
                <a:latin typeface="Times New Roman" panose="02020603050405020304" pitchFamily="18" charset="0"/>
                <a:ea typeface="SimSun" panose="02010600030101010101" pitchFamily="2" charset="-122"/>
                <a:cs typeface="Times New Roman" panose="02020603050405020304" pitchFamily="18" charset="0"/>
              </a:rPr>
              <a:t/>
            </a:r>
            <a:br>
              <a:rPr lang="fr-FR" altLang="fr-FR" sz="3600" b="1" dirty="0">
                <a:solidFill>
                  <a:srgbClr val="002060"/>
                </a:solidFill>
                <a:effectLst>
                  <a:outerShdw blurRad="38100" dist="38100" dir="2700000" algn="tl">
                    <a:srgbClr val="000000">
                      <a:alpha val="43137"/>
                    </a:srgbClr>
                  </a:outerShdw>
                </a:effectLst>
                <a:latin typeface="Times New Roman" panose="02020603050405020304" pitchFamily="18" charset="0"/>
                <a:ea typeface="SimSun" panose="02010600030101010101" pitchFamily="2" charset="-122"/>
                <a:cs typeface="Times New Roman" panose="02020603050405020304" pitchFamily="18" charset="0"/>
              </a:rPr>
            </a:br>
            <a:r>
              <a:rPr lang="fr-FR" altLang="fr-FR" sz="4000" b="1" dirty="0" smtClean="0">
                <a:solidFill>
                  <a:srgbClr val="002060"/>
                </a:solidFill>
                <a:effectLst>
                  <a:outerShdw blurRad="38100" dist="38100" dir="2700000" algn="tl">
                    <a:srgbClr val="000000">
                      <a:alpha val="43137"/>
                    </a:srgbClr>
                  </a:outerShdw>
                </a:effectLst>
                <a:latin typeface="Times New Roman" panose="02020603050405020304" pitchFamily="18" charset="0"/>
                <a:ea typeface="SimSun" panose="02010600030101010101" pitchFamily="2" charset="-122"/>
                <a:cs typeface="Times New Roman" panose="02020603050405020304" pitchFamily="18" charset="0"/>
              </a:rPr>
              <a:t>Machine</a:t>
            </a:r>
            <a:r>
              <a:rPr lang="fr-FR" altLang="fr-FR" sz="3600" b="1" dirty="0" smtClean="0">
                <a:solidFill>
                  <a:srgbClr val="002060"/>
                </a:solidFill>
                <a:effectLst>
                  <a:outerShdw blurRad="38100" dist="38100" dir="2700000" algn="tl">
                    <a:srgbClr val="000000">
                      <a:alpha val="43137"/>
                    </a:srgbClr>
                  </a:outerShdw>
                </a:effectLst>
                <a:latin typeface="Times New Roman" panose="02020603050405020304" pitchFamily="18" charset="0"/>
                <a:ea typeface="SimSun" panose="02010600030101010101" pitchFamily="2" charset="-122"/>
                <a:cs typeface="Times New Roman" panose="02020603050405020304" pitchFamily="18" charset="0"/>
              </a:rPr>
              <a:t> d’Apprentissage Automatique</a:t>
            </a:r>
            <a:endParaRPr lang="fr-FR" sz="36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ous-titre 2"/>
          <p:cNvSpPr>
            <a:spLocks noGrp="1"/>
          </p:cNvSpPr>
          <p:nvPr>
            <p:ph type="subTitle" idx="1"/>
          </p:nvPr>
        </p:nvSpPr>
        <p:spPr>
          <a:xfrm>
            <a:off x="1524000" y="3284621"/>
            <a:ext cx="9144000" cy="2478505"/>
          </a:xfrm>
        </p:spPr>
        <p:txBody>
          <a:bodyPr>
            <a:normAutofit fontScale="25000" lnSpcReduction="20000"/>
          </a:bodyPr>
          <a:lstStyle/>
          <a:p>
            <a:pPr>
              <a:spcBef>
                <a:spcPct val="0"/>
              </a:spcBef>
            </a:pPr>
            <a:r>
              <a:rPr lang="fr-FR" altLang="fr-FR" sz="9600" dirty="0" smtClean="0">
                <a:latin typeface="Times New Roman" panose="02020603050405020304" pitchFamily="18" charset="0"/>
              </a:rPr>
              <a:t>Ahmed CHIKHAOUI</a:t>
            </a:r>
            <a:endParaRPr lang="fr-FR" altLang="fr-FR" sz="9600" u="sng" dirty="0" smtClean="0">
              <a:solidFill>
                <a:schemeClr val="tx2"/>
              </a:solidFill>
              <a:latin typeface="Times New Roman" panose="02020603050405020304" pitchFamily="18" charset="0"/>
            </a:endParaRPr>
          </a:p>
          <a:p>
            <a:pPr>
              <a:spcBef>
                <a:spcPct val="0"/>
              </a:spcBef>
            </a:pPr>
            <a:endParaRPr lang="fr-FR" altLang="fr-FR" sz="9600" b="1" dirty="0" smtClean="0">
              <a:solidFill>
                <a:schemeClr val="hlink"/>
              </a:solidFill>
              <a:latin typeface="Times New Roman" panose="02020603050405020304" pitchFamily="18" charset="0"/>
            </a:endParaRPr>
          </a:p>
          <a:p>
            <a:pPr>
              <a:spcBef>
                <a:spcPct val="0"/>
              </a:spcBef>
            </a:pPr>
            <a:r>
              <a:rPr lang="fr-FR" altLang="fr-FR" sz="9600" b="1" dirty="0" smtClean="0">
                <a:solidFill>
                  <a:schemeClr val="hlink"/>
                </a:solidFill>
                <a:latin typeface="Times New Roman" panose="02020603050405020304" pitchFamily="18" charset="0"/>
              </a:rPr>
              <a:t>Mars   2020   </a:t>
            </a:r>
          </a:p>
          <a:p>
            <a:pPr>
              <a:spcBef>
                <a:spcPct val="0"/>
              </a:spcBef>
            </a:pPr>
            <a:endParaRPr lang="fr-FR" altLang="fr-FR" sz="9600" b="1" u="sng" dirty="0" smtClean="0">
              <a:solidFill>
                <a:schemeClr val="hlink"/>
              </a:solidFill>
              <a:latin typeface="Times New Roman" panose="02020603050405020304" pitchFamily="18" charset="0"/>
            </a:endParaRPr>
          </a:p>
          <a:p>
            <a:pPr>
              <a:spcBef>
                <a:spcPct val="0"/>
              </a:spcBef>
            </a:pPr>
            <a:r>
              <a:rPr lang="fr-FR" altLang="fr-FR" sz="9600" b="1" dirty="0" smtClean="0">
                <a:solidFill>
                  <a:schemeClr val="tx2"/>
                </a:solidFill>
                <a:latin typeface="Times New Roman" panose="02020603050405020304" pitchFamily="18" charset="0"/>
              </a:rPr>
              <a:t>Département de l’Informatique</a:t>
            </a:r>
          </a:p>
          <a:p>
            <a:pPr>
              <a:spcBef>
                <a:spcPct val="0"/>
              </a:spcBef>
            </a:pPr>
            <a:r>
              <a:rPr lang="fr-FR" altLang="fr-FR" sz="9600" b="1" dirty="0" smtClean="0">
                <a:solidFill>
                  <a:schemeClr val="tx2"/>
                </a:solidFill>
                <a:latin typeface="Times New Roman" panose="02020603050405020304" pitchFamily="18" charset="0"/>
              </a:rPr>
              <a:t> </a:t>
            </a:r>
          </a:p>
          <a:p>
            <a:pPr>
              <a:spcBef>
                <a:spcPct val="0"/>
              </a:spcBef>
            </a:pPr>
            <a:r>
              <a:rPr lang="fr-FR" altLang="fr-FR" sz="9600" b="1" dirty="0" smtClean="0">
                <a:solidFill>
                  <a:schemeClr val="tx2"/>
                </a:solidFill>
                <a:latin typeface="Times New Roman" panose="02020603050405020304" pitchFamily="18" charset="0"/>
              </a:rPr>
              <a:t>Université Ibn Khaldoune Tiaret</a:t>
            </a:r>
          </a:p>
          <a:p>
            <a:pPr>
              <a:spcBef>
                <a:spcPct val="0"/>
              </a:spcBef>
            </a:pPr>
            <a:r>
              <a:rPr lang="fr-FR" altLang="fr-FR" sz="9600" b="1" dirty="0" smtClean="0">
                <a:solidFill>
                  <a:schemeClr val="tx2"/>
                </a:solidFill>
                <a:latin typeface="Times New Roman" panose="02020603050405020304" pitchFamily="18" charset="0"/>
              </a:rPr>
              <a:t/>
            </a:r>
            <a:br>
              <a:rPr lang="fr-FR" altLang="fr-FR" sz="9600" b="1" dirty="0" smtClean="0">
                <a:solidFill>
                  <a:schemeClr val="tx2"/>
                </a:solidFill>
                <a:latin typeface="Times New Roman" panose="02020603050405020304" pitchFamily="18" charset="0"/>
              </a:rPr>
            </a:br>
            <a:r>
              <a:rPr lang="fr-FR" altLang="fr-FR" sz="9600" b="1" dirty="0" smtClean="0">
                <a:latin typeface="Times New Roman" panose="02020603050405020304" pitchFamily="18" charset="0"/>
              </a:rPr>
              <a:t>Algérie</a:t>
            </a:r>
            <a:br>
              <a:rPr lang="fr-FR" altLang="fr-FR" sz="9600" b="1" dirty="0" smtClean="0">
                <a:latin typeface="Times New Roman" panose="02020603050405020304" pitchFamily="18" charset="0"/>
              </a:rPr>
            </a:br>
            <a:endParaRPr lang="fr-FR" altLang="fr-FR" sz="9600" b="1" dirty="0" smtClean="0">
              <a:solidFill>
                <a:schemeClr val="tx2"/>
              </a:solidFill>
              <a:latin typeface="Times New Roman" panose="02020603050405020304" pitchFamily="18" charset="0"/>
            </a:endParaRPr>
          </a:p>
          <a:p>
            <a:endParaRPr lang="fr-FR" dirty="0"/>
          </a:p>
        </p:txBody>
      </p:sp>
      <p:sp>
        <p:nvSpPr>
          <p:cNvPr id="6" name="Espace réservé du pied de page 5"/>
          <p:cNvSpPr>
            <a:spLocks noGrp="1"/>
          </p:cNvSpPr>
          <p:nvPr>
            <p:ph type="ftr" sz="quarter" idx="11"/>
          </p:nvPr>
        </p:nvSpPr>
        <p:spPr>
          <a:xfrm>
            <a:off x="770021" y="6280484"/>
            <a:ext cx="9901990" cy="440991"/>
          </a:xfrm>
        </p:spPr>
        <p:txBody>
          <a:bodyPr/>
          <a:lstStyle/>
          <a:p>
            <a:r>
              <a:rPr lang="fr-FR" sz="1800" dirty="0" smtClean="0">
                <a:solidFill>
                  <a:schemeClr val="accent6">
                    <a:lumMod val="75000"/>
                  </a:schemeClr>
                </a:solidFill>
              </a:rPr>
              <a:t>M. L.   :  Donner à une machine la capacité d’apprendre sans la programmer de façon explicite.   Chikhaoui  Tiaret  </a:t>
            </a:r>
            <a:r>
              <a:rPr lang="fr-FR" sz="1800" dirty="0" err="1" smtClean="0">
                <a:solidFill>
                  <a:schemeClr val="accent6">
                    <a:lumMod val="75000"/>
                  </a:schemeClr>
                </a:solidFill>
              </a:rPr>
              <a:t>Algeria</a:t>
            </a:r>
            <a:endParaRPr lang="fr-FR" sz="1800" dirty="0">
              <a:solidFill>
                <a:schemeClr val="accent6">
                  <a:lumMod val="75000"/>
                </a:schemeClr>
              </a:solidFill>
            </a:endParaRPr>
          </a:p>
        </p:txBody>
      </p:sp>
      <p:sp>
        <p:nvSpPr>
          <p:cNvPr id="5" name="Espace réservé du numéro de diapositive 4"/>
          <p:cNvSpPr>
            <a:spLocks noGrp="1"/>
          </p:cNvSpPr>
          <p:nvPr>
            <p:ph type="sldNum" sz="quarter" idx="12"/>
          </p:nvPr>
        </p:nvSpPr>
        <p:spPr/>
        <p:txBody>
          <a:bodyPr/>
          <a:lstStyle/>
          <a:p>
            <a:fld id="{BB9CCCA4-980E-4472-99AD-E93670803D2A}" type="slidenum">
              <a:rPr lang="fr-FR" smtClean="0"/>
              <a:pPr/>
              <a:t>1</a:t>
            </a:fld>
            <a:endParaRPr lang="fr-FR"/>
          </a:p>
        </p:txBody>
      </p:sp>
    </p:spTree>
    <p:extLst>
      <p:ext uri="{BB962C8B-B14F-4D97-AF65-F5344CB8AC3E}">
        <p14:creationId xmlns:p14="http://schemas.microsoft.com/office/powerpoint/2010/main" xmlns="" val="863765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anim calcmode="lin" valueType="num">
                                      <p:cBhvr>
                                        <p:cTn id="2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wipe(down)">
                                      <p:cBhvr>
                                        <p:cTn id="5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6" name="Titre 5"/>
          <p:cNvSpPr>
            <a:spLocks noGrp="1"/>
          </p:cNvSpPr>
          <p:nvPr>
            <p:ph type="title"/>
          </p:nvPr>
        </p:nvSpPr>
        <p:spPr>
          <a:xfrm>
            <a:off x="570914" y="0"/>
            <a:ext cx="10515600" cy="1139483"/>
          </a:xfrm>
        </p:spPr>
        <p:txBody>
          <a:bodyPr>
            <a:normAutofit/>
          </a:bodyPr>
          <a:lstStyle/>
          <a:p>
            <a:r>
              <a:rPr lang="fr-FR" sz="2400" dirty="0" smtClean="0"/>
              <a:t>	</a:t>
            </a:r>
            <a:r>
              <a:rPr lang="fr-FR" dirty="0">
                <a:solidFill>
                  <a:srgbClr val="002060"/>
                </a:solidFill>
              </a:rPr>
              <a:t>	</a:t>
            </a:r>
            <a:r>
              <a:rPr lang="fr-FR" dirty="0" smtClean="0">
                <a:solidFill>
                  <a:srgbClr val="002060"/>
                </a:solidFill>
              </a:rPr>
              <a:t>	</a:t>
            </a:r>
            <a:r>
              <a:rPr lang="fr-FR" sz="40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 fonction coût </a:t>
            </a:r>
            <a:endParaRPr lang="fr-FR" sz="40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 name="Espace réservé du contenu 1"/>
          <p:cNvSpPr>
            <a:spLocks noGrp="1"/>
          </p:cNvSpPr>
          <p:nvPr>
            <p:ph idx="1"/>
          </p:nvPr>
        </p:nvSpPr>
        <p:spPr>
          <a:xfrm>
            <a:off x="627185" y="1983543"/>
            <a:ext cx="10515600" cy="4206241"/>
          </a:xfrm>
        </p:spPr>
        <p:txBody>
          <a:bodyPr>
            <a:normAutofit/>
          </a:bodyPr>
          <a:lstStyle/>
          <a:p>
            <a:pPr marL="0" indent="0">
              <a:buNone/>
            </a:pPr>
            <a:r>
              <a:rPr lang="fr-FR" sz="2400" dirty="0" smtClean="0"/>
              <a:t>		</a:t>
            </a:r>
            <a:endParaRPr lang="fr-FR" sz="2400" u="sng" dirty="0">
              <a:solidFill>
                <a:srgbClr val="FF0000"/>
              </a:solidFill>
            </a:endParaRPr>
          </a:p>
          <a:p>
            <a:pPr marL="0" indent="0">
              <a:buNone/>
            </a:pPr>
            <a:endParaRPr lang="fr-FR" sz="2400" dirty="0" smtClean="0"/>
          </a:p>
          <a:p>
            <a:endParaRPr lang="fr-FR" sz="2400" dirty="0" smtClean="0"/>
          </a:p>
        </p:txBody>
      </p:sp>
      <p:sp>
        <p:nvSpPr>
          <p:cNvPr id="4" name="Espace réservé du pied de page 3"/>
          <p:cNvSpPr>
            <a:spLocks noGrp="1"/>
          </p:cNvSpPr>
          <p:nvPr>
            <p:ph type="ftr" sz="quarter" idx="11"/>
          </p:nvPr>
        </p:nvSpPr>
        <p:spPr>
          <a:xfrm>
            <a:off x="252663" y="6284161"/>
            <a:ext cx="9083841" cy="365125"/>
          </a:xfrm>
        </p:spPr>
        <p:txBody>
          <a:bodyPr/>
          <a:lstStyle/>
          <a:p>
            <a:r>
              <a:rPr lang="fr-FR" sz="1800" smtClean="0">
                <a:solidFill>
                  <a:schemeClr val="accent6">
                    <a:lumMod val="75000"/>
                  </a:schemeClr>
                </a:solidFill>
              </a:rPr>
              <a:t>M. L.   :  Donner à une machine la capacité d’apprendre sans la programmer de façon explicite.   Chikhaoui  Tiaret  Algeria</a:t>
            </a:r>
            <a:endParaRPr lang="fr-FR" sz="1800" dirty="0">
              <a:solidFill>
                <a:schemeClr val="accent6">
                  <a:lumMod val="75000"/>
                </a:schemeClr>
              </a:solidFill>
            </a:endParaRPr>
          </a:p>
        </p:txBody>
      </p:sp>
      <p:sp>
        <p:nvSpPr>
          <p:cNvPr id="5" name="Espace réservé du numéro de diapositive 4"/>
          <p:cNvSpPr>
            <a:spLocks noGrp="1"/>
          </p:cNvSpPr>
          <p:nvPr>
            <p:ph type="sldNum" sz="quarter" idx="12"/>
          </p:nvPr>
        </p:nvSpPr>
        <p:spPr/>
        <p:txBody>
          <a:bodyPr/>
          <a:lstStyle/>
          <a:p>
            <a:fld id="{BB9CCCA4-980E-4472-99AD-E93670803D2A}" type="slidenum">
              <a:rPr lang="fr-FR" smtClean="0"/>
              <a:pPr/>
              <a:t>10</a:t>
            </a:fld>
            <a:endParaRPr lang="fr-FR" dirty="0"/>
          </a:p>
        </p:txBody>
      </p:sp>
      <p:graphicFrame>
        <p:nvGraphicFramePr>
          <p:cNvPr id="7" name="Graphique 6"/>
          <p:cNvGraphicFramePr/>
          <p:nvPr>
            <p:extLst>
              <p:ext uri="{D42A27DB-BD31-4B8C-83A1-F6EECF244321}">
                <p14:modId xmlns:p14="http://schemas.microsoft.com/office/powerpoint/2010/main" xmlns="" val="1244673153"/>
              </p:ext>
            </p:extLst>
          </p:nvPr>
        </p:nvGraphicFramePr>
        <p:xfrm>
          <a:off x="1469292" y="2194561"/>
          <a:ext cx="8856393" cy="403742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Graphique 11"/>
          <p:cNvGraphicFramePr/>
          <p:nvPr>
            <p:extLst>
              <p:ext uri="{D42A27DB-BD31-4B8C-83A1-F6EECF244321}">
                <p14:modId xmlns:p14="http://schemas.microsoft.com/office/powerpoint/2010/main" xmlns="" val="743500610"/>
              </p:ext>
            </p:extLst>
          </p:nvPr>
        </p:nvGraphicFramePr>
        <p:xfrm>
          <a:off x="1987454" y="2656450"/>
          <a:ext cx="8128000" cy="4037427"/>
        </p:xfrm>
        <a:graphic>
          <a:graphicData uri="http://schemas.openxmlformats.org/drawingml/2006/chart">
            <c:chart xmlns:c="http://schemas.openxmlformats.org/drawingml/2006/chart" xmlns:r="http://schemas.openxmlformats.org/officeDocument/2006/relationships" r:id="rId4"/>
          </a:graphicData>
        </a:graphic>
      </p:graphicFrame>
      <p:sp>
        <p:nvSpPr>
          <p:cNvPr id="14" name="ZoneTexte 13"/>
          <p:cNvSpPr txBox="1"/>
          <p:nvPr/>
        </p:nvSpPr>
        <p:spPr>
          <a:xfrm>
            <a:off x="10170942" y="5795889"/>
            <a:ext cx="304892" cy="369332"/>
          </a:xfrm>
          <a:prstGeom prst="rect">
            <a:avLst/>
          </a:prstGeom>
          <a:noFill/>
        </p:spPr>
        <p:txBody>
          <a:bodyPr wrap="none" rtlCol="0">
            <a:spAutoFit/>
          </a:bodyPr>
          <a:lstStyle/>
          <a:p>
            <a:r>
              <a:rPr lang="fr-FR" dirty="0" smtClean="0"/>
              <a:t>X</a:t>
            </a:r>
            <a:endParaRPr lang="fr-FR" dirty="0"/>
          </a:p>
        </p:txBody>
      </p:sp>
      <p:sp>
        <p:nvSpPr>
          <p:cNvPr id="16" name="ZoneTexte 15"/>
          <p:cNvSpPr txBox="1"/>
          <p:nvPr/>
        </p:nvSpPr>
        <p:spPr>
          <a:xfrm>
            <a:off x="196945" y="942535"/>
            <a:ext cx="11662119" cy="707886"/>
          </a:xfrm>
          <a:prstGeom prst="rect">
            <a:avLst/>
          </a:prstGeom>
          <a:noFill/>
        </p:spPr>
        <p:txBody>
          <a:bodyPr wrap="square" rtlCol="0">
            <a:spAutoFit/>
          </a:bodyPr>
          <a:lstStyle/>
          <a:p>
            <a:r>
              <a:rPr lang="fr-FR" sz="2000" dirty="0" smtClean="0">
                <a:solidFill>
                  <a:srgbClr val="002060"/>
                </a:solidFill>
              </a:rPr>
              <a:t>Pour </a:t>
            </a:r>
            <a:r>
              <a:rPr lang="fr-FR" sz="2000" dirty="0">
                <a:solidFill>
                  <a:srgbClr val="002060"/>
                </a:solidFill>
              </a:rPr>
              <a:t>chaque entrée </a:t>
            </a:r>
            <a:r>
              <a:rPr lang="fr-FR" sz="2000" dirty="0" smtClean="0">
                <a:solidFill>
                  <a:srgbClr val="FF0000"/>
                </a:solidFill>
              </a:rPr>
              <a:t>x</a:t>
            </a:r>
            <a:r>
              <a:rPr lang="fr-FR" sz="2000" baseline="30000" dirty="0" smtClean="0">
                <a:solidFill>
                  <a:srgbClr val="FF0000"/>
                </a:solidFill>
              </a:rPr>
              <a:t>i</a:t>
            </a:r>
            <a:r>
              <a:rPr lang="fr-FR" sz="2000" dirty="0" smtClean="0"/>
              <a:t>, </a:t>
            </a:r>
            <a:r>
              <a:rPr lang="fr-FR" sz="2000" dirty="0" smtClean="0">
                <a:solidFill>
                  <a:srgbClr val="002060"/>
                </a:solidFill>
              </a:rPr>
              <a:t>la machine va </a:t>
            </a:r>
            <a:r>
              <a:rPr lang="fr-FR" sz="2000" dirty="0" smtClean="0">
                <a:solidFill>
                  <a:srgbClr val="FF0000"/>
                </a:solidFill>
              </a:rPr>
              <a:t>mesurer l’erreur</a:t>
            </a:r>
            <a:r>
              <a:rPr lang="fr-FR" sz="2000" dirty="0" smtClean="0"/>
              <a:t> </a:t>
            </a:r>
            <a:r>
              <a:rPr lang="fr-FR" sz="2000" dirty="0" smtClean="0">
                <a:solidFill>
                  <a:srgbClr val="002060"/>
                </a:solidFill>
              </a:rPr>
              <a:t>qu’il y’a entre la valeur </a:t>
            </a:r>
            <a:r>
              <a:rPr lang="fr-FR" sz="2000" i="1" dirty="0" smtClean="0">
                <a:solidFill>
                  <a:srgbClr val="FF0000"/>
                </a:solidFill>
              </a:rPr>
              <a:t>f</a:t>
            </a:r>
            <a:r>
              <a:rPr lang="fr-FR" sz="2000" dirty="0" smtClean="0">
                <a:solidFill>
                  <a:srgbClr val="FF0000"/>
                </a:solidFill>
              </a:rPr>
              <a:t>(x</a:t>
            </a:r>
            <a:r>
              <a:rPr lang="fr-FR" sz="2000" baseline="30000" dirty="0" smtClean="0">
                <a:solidFill>
                  <a:srgbClr val="FF0000"/>
                </a:solidFill>
              </a:rPr>
              <a:t>i</a:t>
            </a:r>
            <a:r>
              <a:rPr lang="fr-FR" sz="2000" dirty="0" smtClean="0">
                <a:solidFill>
                  <a:srgbClr val="FF0000"/>
                </a:solidFill>
              </a:rPr>
              <a:t>) </a:t>
            </a:r>
            <a:r>
              <a:rPr lang="fr-FR" sz="2000" dirty="0"/>
              <a:t> </a:t>
            </a:r>
            <a:r>
              <a:rPr lang="fr-FR" sz="2000" dirty="0" smtClean="0">
                <a:solidFill>
                  <a:srgbClr val="002060"/>
                </a:solidFill>
              </a:rPr>
              <a:t>du modèle quel est en train de développer et les</a:t>
            </a:r>
            <a:r>
              <a:rPr lang="fr-FR" sz="2000" dirty="0" smtClean="0"/>
              <a:t> </a:t>
            </a:r>
            <a:r>
              <a:rPr lang="fr-FR" sz="2000" dirty="0" smtClean="0">
                <a:solidFill>
                  <a:srgbClr val="FF0000"/>
                </a:solidFill>
              </a:rPr>
              <a:t>vraies valeurs </a:t>
            </a:r>
            <a:r>
              <a:rPr lang="fr-FR" sz="2000" dirty="0" smtClean="0">
                <a:solidFill>
                  <a:srgbClr val="002060"/>
                </a:solidFill>
              </a:rPr>
              <a:t>de</a:t>
            </a:r>
            <a:r>
              <a:rPr lang="fr-FR" sz="2000" dirty="0" smtClean="0">
                <a:solidFill>
                  <a:srgbClr val="FF0000"/>
                </a:solidFill>
              </a:rPr>
              <a:t> y</a:t>
            </a:r>
            <a:r>
              <a:rPr lang="fr-FR" sz="2000" baseline="30000" dirty="0" smtClean="0">
                <a:solidFill>
                  <a:srgbClr val="FF0000"/>
                </a:solidFill>
              </a:rPr>
              <a:t>i</a:t>
            </a:r>
            <a:r>
              <a:rPr lang="fr-FR" sz="2000" dirty="0" smtClean="0"/>
              <a:t> </a:t>
            </a:r>
            <a:r>
              <a:rPr lang="fr-FR" sz="2000" dirty="0" smtClean="0">
                <a:solidFill>
                  <a:srgbClr val="002060"/>
                </a:solidFill>
              </a:rPr>
              <a:t>qu’il y’a dans le DataSet.</a:t>
            </a:r>
            <a:endParaRPr lang="fr-FR" sz="2000" dirty="0">
              <a:solidFill>
                <a:srgbClr val="002060"/>
              </a:solidFill>
            </a:endParaRPr>
          </a:p>
        </p:txBody>
      </p:sp>
      <p:cxnSp>
        <p:nvCxnSpPr>
          <p:cNvPr id="8" name="Connecteur droit 7"/>
          <p:cNvCxnSpPr/>
          <p:nvPr/>
        </p:nvCxnSpPr>
        <p:spPr>
          <a:xfrm flipV="1">
            <a:off x="2461846" y="2504051"/>
            <a:ext cx="6865034" cy="277133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2912012" y="5092505"/>
            <a:ext cx="14068" cy="3094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Connecteur droit 18"/>
          <p:cNvCxnSpPr/>
          <p:nvPr/>
        </p:nvCxnSpPr>
        <p:spPr>
          <a:xfrm>
            <a:off x="3598984" y="4794740"/>
            <a:ext cx="14068" cy="3094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Connecteur droit 19"/>
          <p:cNvCxnSpPr/>
          <p:nvPr/>
        </p:nvCxnSpPr>
        <p:spPr>
          <a:xfrm>
            <a:off x="4412566" y="4440701"/>
            <a:ext cx="4689" cy="28604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a:off x="4873077" y="4269613"/>
            <a:ext cx="4689" cy="28604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a:off x="5556738" y="4001085"/>
            <a:ext cx="14068" cy="14888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Connecteur droit 25"/>
          <p:cNvCxnSpPr/>
          <p:nvPr/>
        </p:nvCxnSpPr>
        <p:spPr>
          <a:xfrm>
            <a:off x="5862373" y="3920540"/>
            <a:ext cx="4689" cy="28604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ZoneTexte 28"/>
          <p:cNvSpPr txBox="1"/>
          <p:nvPr/>
        </p:nvSpPr>
        <p:spPr>
          <a:xfrm>
            <a:off x="0" y="1688121"/>
            <a:ext cx="12055801" cy="400110"/>
          </a:xfrm>
          <a:prstGeom prst="rect">
            <a:avLst/>
          </a:prstGeom>
          <a:noFill/>
        </p:spPr>
        <p:txBody>
          <a:bodyPr wrap="none" rtlCol="0">
            <a:spAutoFit/>
          </a:bodyPr>
          <a:lstStyle/>
          <a:p>
            <a:r>
              <a:rPr lang="fr-FR" dirty="0" smtClean="0">
                <a:solidFill>
                  <a:srgbClr val="002060"/>
                </a:solidFill>
              </a:rPr>
              <a:t>Ex : pour l’élément </a:t>
            </a:r>
            <a:r>
              <a:rPr lang="fr-FR" dirty="0" smtClean="0">
                <a:solidFill>
                  <a:srgbClr val="FF0000"/>
                </a:solidFill>
              </a:rPr>
              <a:t>x</a:t>
            </a:r>
            <a:r>
              <a:rPr lang="fr-FR" baseline="30000" dirty="0" smtClean="0">
                <a:solidFill>
                  <a:srgbClr val="FF0000"/>
                </a:solidFill>
              </a:rPr>
              <a:t>10</a:t>
            </a:r>
            <a:r>
              <a:rPr lang="fr-FR" dirty="0" smtClean="0">
                <a:solidFill>
                  <a:srgbClr val="FF0000"/>
                </a:solidFill>
              </a:rPr>
              <a:t> =</a:t>
            </a:r>
            <a:r>
              <a:rPr lang="fr-FR" dirty="0">
                <a:solidFill>
                  <a:srgbClr val="FF0000"/>
                </a:solidFill>
              </a:rPr>
              <a:t>1</a:t>
            </a:r>
            <a:r>
              <a:rPr lang="fr-FR" dirty="0"/>
              <a:t> </a:t>
            </a:r>
            <a:r>
              <a:rPr lang="fr-FR" dirty="0" smtClean="0">
                <a:solidFill>
                  <a:srgbClr val="002060"/>
                </a:solidFill>
              </a:rPr>
              <a:t>le modèle de la machine nous </a:t>
            </a:r>
            <a:r>
              <a:rPr lang="fr-FR" dirty="0">
                <a:solidFill>
                  <a:srgbClr val="002060"/>
                </a:solidFill>
              </a:rPr>
              <a:t>avons </a:t>
            </a:r>
            <a:r>
              <a:rPr lang="fr-FR" sz="2000" i="1" dirty="0" smtClean="0">
                <a:solidFill>
                  <a:srgbClr val="FF0000"/>
                </a:solidFill>
              </a:rPr>
              <a:t>f</a:t>
            </a:r>
            <a:r>
              <a:rPr lang="fr-FR" dirty="0" smtClean="0">
                <a:solidFill>
                  <a:srgbClr val="FF0000"/>
                </a:solidFill>
              </a:rPr>
              <a:t>(</a:t>
            </a:r>
            <a:r>
              <a:rPr lang="fr-FR" dirty="0">
                <a:solidFill>
                  <a:srgbClr val="FF0000"/>
                </a:solidFill>
              </a:rPr>
              <a:t>x</a:t>
            </a:r>
            <a:r>
              <a:rPr lang="fr-FR" baseline="30000" dirty="0">
                <a:solidFill>
                  <a:srgbClr val="FF0000"/>
                </a:solidFill>
              </a:rPr>
              <a:t>10</a:t>
            </a:r>
            <a:r>
              <a:rPr lang="fr-FR" dirty="0">
                <a:solidFill>
                  <a:srgbClr val="FF0000"/>
                </a:solidFill>
              </a:rPr>
              <a:t> </a:t>
            </a:r>
            <a:r>
              <a:rPr lang="fr-FR" dirty="0" smtClean="0">
                <a:solidFill>
                  <a:srgbClr val="FF0000"/>
                </a:solidFill>
              </a:rPr>
              <a:t>)=</a:t>
            </a:r>
            <a:r>
              <a:rPr lang="fr-FR" dirty="0">
                <a:solidFill>
                  <a:srgbClr val="FF0000"/>
                </a:solidFill>
              </a:rPr>
              <a:t>1</a:t>
            </a:r>
            <a:r>
              <a:rPr lang="fr-FR" dirty="0"/>
              <a:t> </a:t>
            </a:r>
            <a:r>
              <a:rPr lang="fr-FR" dirty="0">
                <a:solidFill>
                  <a:srgbClr val="002060"/>
                </a:solidFill>
              </a:rPr>
              <a:t>alors que la vraie valeur c’est </a:t>
            </a:r>
            <a:r>
              <a:rPr lang="fr-FR" dirty="0" smtClean="0">
                <a:solidFill>
                  <a:srgbClr val="FF0000"/>
                </a:solidFill>
              </a:rPr>
              <a:t>y</a:t>
            </a:r>
            <a:r>
              <a:rPr lang="fr-FR" baseline="30000" dirty="0" smtClean="0">
                <a:solidFill>
                  <a:srgbClr val="FF0000"/>
                </a:solidFill>
              </a:rPr>
              <a:t>10</a:t>
            </a:r>
            <a:r>
              <a:rPr lang="fr-FR" dirty="0" smtClean="0">
                <a:solidFill>
                  <a:srgbClr val="FF0000"/>
                </a:solidFill>
              </a:rPr>
              <a:t> = </a:t>
            </a:r>
            <a:r>
              <a:rPr lang="fr-FR" dirty="0">
                <a:solidFill>
                  <a:srgbClr val="FF0000"/>
                </a:solidFill>
              </a:rPr>
              <a:t>0,83</a:t>
            </a:r>
            <a:r>
              <a:rPr lang="fr-FR" dirty="0"/>
              <a:t> </a:t>
            </a:r>
            <a:r>
              <a:rPr lang="fr-FR" dirty="0">
                <a:solidFill>
                  <a:srgbClr val="002060"/>
                </a:solidFill>
              </a:rPr>
              <a:t>dans le DataSet</a:t>
            </a:r>
            <a:r>
              <a:rPr lang="fr-FR" dirty="0"/>
              <a:t>.</a:t>
            </a:r>
          </a:p>
        </p:txBody>
      </p:sp>
      <p:cxnSp>
        <p:nvCxnSpPr>
          <p:cNvPr id="18" name="Connecteur droit 17"/>
          <p:cNvCxnSpPr/>
          <p:nvPr/>
        </p:nvCxnSpPr>
        <p:spPr>
          <a:xfrm>
            <a:off x="5228352" y="4198661"/>
            <a:ext cx="4689" cy="28604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a:off x="5235388" y="5934635"/>
            <a:ext cx="0" cy="10757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234977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1000"/>
                                        <p:tgtEl>
                                          <p:spTgt spid="16"/>
                                        </p:tgtEl>
                                      </p:cBhvr>
                                    </p:animEffect>
                                    <p:anim calcmode="lin" valueType="num">
                                      <p:cBhvr>
                                        <p:cTn id="16" dur="1000" fill="hold"/>
                                        <p:tgtEl>
                                          <p:spTgt spid="16"/>
                                        </p:tgtEl>
                                        <p:attrNameLst>
                                          <p:attrName>ppt_x</p:attrName>
                                        </p:attrNameLst>
                                      </p:cBhvr>
                                      <p:tavLst>
                                        <p:tav tm="0">
                                          <p:val>
                                            <p:strVal val="#ppt_x"/>
                                          </p:val>
                                        </p:tav>
                                        <p:tav tm="100000">
                                          <p:val>
                                            <p:strVal val="#ppt_x"/>
                                          </p:val>
                                        </p:tav>
                                      </p:tavLst>
                                    </p:anim>
                                    <p:anim calcmode="lin" valueType="num">
                                      <p:cBhvr>
                                        <p:cTn id="1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down)">
                                      <p:cBhvr>
                                        <p:cTn id="29" dur="580">
                                          <p:stCondLst>
                                            <p:cond delay="0"/>
                                          </p:stCondLst>
                                        </p:cTn>
                                        <p:tgtEl>
                                          <p:spTgt spid="8"/>
                                        </p:tgtEl>
                                      </p:cBhvr>
                                    </p:animEffect>
                                    <p:anim calcmode="lin" valueType="num">
                                      <p:cBhvr>
                                        <p:cTn id="30"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35" dur="26">
                                          <p:stCondLst>
                                            <p:cond delay="650"/>
                                          </p:stCondLst>
                                        </p:cTn>
                                        <p:tgtEl>
                                          <p:spTgt spid="8"/>
                                        </p:tgtEl>
                                      </p:cBhvr>
                                      <p:to x="100000" y="60000"/>
                                    </p:animScale>
                                    <p:animScale>
                                      <p:cBhvr>
                                        <p:cTn id="36" dur="166" decel="50000">
                                          <p:stCondLst>
                                            <p:cond delay="676"/>
                                          </p:stCondLst>
                                        </p:cTn>
                                        <p:tgtEl>
                                          <p:spTgt spid="8"/>
                                        </p:tgtEl>
                                      </p:cBhvr>
                                      <p:to x="100000" y="100000"/>
                                    </p:animScale>
                                    <p:animScale>
                                      <p:cBhvr>
                                        <p:cTn id="37" dur="26">
                                          <p:stCondLst>
                                            <p:cond delay="1312"/>
                                          </p:stCondLst>
                                        </p:cTn>
                                        <p:tgtEl>
                                          <p:spTgt spid="8"/>
                                        </p:tgtEl>
                                      </p:cBhvr>
                                      <p:to x="100000" y="80000"/>
                                    </p:animScale>
                                    <p:animScale>
                                      <p:cBhvr>
                                        <p:cTn id="38" dur="166" decel="50000">
                                          <p:stCondLst>
                                            <p:cond delay="1338"/>
                                          </p:stCondLst>
                                        </p:cTn>
                                        <p:tgtEl>
                                          <p:spTgt spid="8"/>
                                        </p:tgtEl>
                                      </p:cBhvr>
                                      <p:to x="100000" y="100000"/>
                                    </p:animScale>
                                    <p:animScale>
                                      <p:cBhvr>
                                        <p:cTn id="39" dur="26">
                                          <p:stCondLst>
                                            <p:cond delay="1642"/>
                                          </p:stCondLst>
                                        </p:cTn>
                                        <p:tgtEl>
                                          <p:spTgt spid="8"/>
                                        </p:tgtEl>
                                      </p:cBhvr>
                                      <p:to x="100000" y="90000"/>
                                    </p:animScale>
                                    <p:animScale>
                                      <p:cBhvr>
                                        <p:cTn id="40" dur="166" decel="50000">
                                          <p:stCondLst>
                                            <p:cond delay="1668"/>
                                          </p:stCondLst>
                                        </p:cTn>
                                        <p:tgtEl>
                                          <p:spTgt spid="8"/>
                                        </p:tgtEl>
                                      </p:cBhvr>
                                      <p:to x="100000" y="100000"/>
                                    </p:animScale>
                                    <p:animScale>
                                      <p:cBhvr>
                                        <p:cTn id="41" dur="26">
                                          <p:stCondLst>
                                            <p:cond delay="1808"/>
                                          </p:stCondLst>
                                        </p:cTn>
                                        <p:tgtEl>
                                          <p:spTgt spid="8"/>
                                        </p:tgtEl>
                                      </p:cBhvr>
                                      <p:to x="100000" y="95000"/>
                                    </p:animScale>
                                    <p:animScale>
                                      <p:cBhvr>
                                        <p:cTn id="42" dur="166" decel="50000">
                                          <p:stCondLst>
                                            <p:cond delay="1834"/>
                                          </p:stCondLst>
                                        </p:cTn>
                                        <p:tgtEl>
                                          <p:spTgt spid="8"/>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fade">
                                      <p:cBhvr>
                                        <p:cTn id="47" dur="1000"/>
                                        <p:tgtEl>
                                          <p:spTgt spid="29"/>
                                        </p:tgtEl>
                                      </p:cBhvr>
                                    </p:animEffect>
                                    <p:anim calcmode="lin" valueType="num">
                                      <p:cBhvr>
                                        <p:cTn id="48" dur="1000" fill="hold"/>
                                        <p:tgtEl>
                                          <p:spTgt spid="29"/>
                                        </p:tgtEl>
                                        <p:attrNameLst>
                                          <p:attrName>ppt_x</p:attrName>
                                        </p:attrNameLst>
                                      </p:cBhvr>
                                      <p:tavLst>
                                        <p:tav tm="0">
                                          <p:val>
                                            <p:strVal val="#ppt_x"/>
                                          </p:val>
                                        </p:tav>
                                        <p:tav tm="100000">
                                          <p:val>
                                            <p:strVal val="#ppt_x"/>
                                          </p:val>
                                        </p:tav>
                                      </p:tavLst>
                                    </p:anim>
                                    <p:anim calcmode="lin" valueType="num">
                                      <p:cBhvr>
                                        <p:cTn id="49"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fade">
                                      <p:cBhvr>
                                        <p:cTn id="54" dur="1000"/>
                                        <p:tgtEl>
                                          <p:spTgt spid="11"/>
                                        </p:tgtEl>
                                      </p:cBhvr>
                                    </p:animEffect>
                                    <p:anim calcmode="lin" valueType="num">
                                      <p:cBhvr>
                                        <p:cTn id="55" dur="1000" fill="hold"/>
                                        <p:tgtEl>
                                          <p:spTgt spid="11"/>
                                        </p:tgtEl>
                                        <p:attrNameLst>
                                          <p:attrName>ppt_x</p:attrName>
                                        </p:attrNameLst>
                                      </p:cBhvr>
                                      <p:tavLst>
                                        <p:tav tm="0">
                                          <p:val>
                                            <p:strVal val="#ppt_x"/>
                                          </p:val>
                                        </p:tav>
                                        <p:tav tm="100000">
                                          <p:val>
                                            <p:strVal val="#ppt_x"/>
                                          </p:val>
                                        </p:tav>
                                      </p:tavLst>
                                    </p:anim>
                                    <p:anim calcmode="lin" valueType="num">
                                      <p:cBhvr>
                                        <p:cTn id="56" dur="1000" fill="hold"/>
                                        <p:tgtEl>
                                          <p:spTgt spid="11"/>
                                        </p:tgtEl>
                                        <p:attrNameLst>
                                          <p:attrName>ppt_y</p:attrName>
                                        </p:attrNameLst>
                                      </p:cBhvr>
                                      <p:tavLst>
                                        <p:tav tm="0">
                                          <p:val>
                                            <p:strVal val="#ppt_y+.1"/>
                                          </p:val>
                                        </p:tav>
                                        <p:tav tm="100000">
                                          <p:val>
                                            <p:strVal val="#ppt_y"/>
                                          </p:val>
                                        </p:tav>
                                      </p:tavLst>
                                    </p:anim>
                                  </p:childTnLst>
                                </p:cTn>
                              </p:par>
                              <p:par>
                                <p:cTn id="57" presetID="10" presetClass="entr" presetSubtype="0" fill="hold" nodeType="with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fade">
                                      <p:cBhvr>
                                        <p:cTn id="59" dur="500"/>
                                        <p:tgtEl>
                                          <p:spTgt spid="18"/>
                                        </p:tgtEl>
                                      </p:cBhvr>
                                    </p:animEffect>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nodeType="click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fade">
                                      <p:cBhvr>
                                        <p:cTn id="64" dur="1000"/>
                                        <p:tgtEl>
                                          <p:spTgt spid="24"/>
                                        </p:tgtEl>
                                      </p:cBhvr>
                                    </p:animEffect>
                                    <p:anim calcmode="lin" valueType="num">
                                      <p:cBhvr>
                                        <p:cTn id="65" dur="1000" fill="hold"/>
                                        <p:tgtEl>
                                          <p:spTgt spid="24"/>
                                        </p:tgtEl>
                                        <p:attrNameLst>
                                          <p:attrName>ppt_x</p:attrName>
                                        </p:attrNameLst>
                                      </p:cBhvr>
                                      <p:tavLst>
                                        <p:tav tm="0">
                                          <p:val>
                                            <p:strVal val="#ppt_x"/>
                                          </p:val>
                                        </p:tav>
                                        <p:tav tm="100000">
                                          <p:val>
                                            <p:strVal val="#ppt_x"/>
                                          </p:val>
                                        </p:tav>
                                      </p:tavLst>
                                    </p:anim>
                                    <p:anim calcmode="lin" valueType="num">
                                      <p:cBhvr>
                                        <p:cTn id="66"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6"/>
                                        </p:tgtEl>
                                        <p:attrNameLst>
                                          <p:attrName>style.visibility</p:attrName>
                                        </p:attrNameLst>
                                      </p:cBhvr>
                                      <p:to>
                                        <p:strVal val="visible"/>
                                      </p:to>
                                    </p:set>
                                  </p:childTnLst>
                                </p:cTn>
                              </p:par>
                              <p:par>
                                <p:cTn id="71" presetID="10" presetClass="entr" presetSubtype="0" fill="hold" nodeType="withEffect">
                                  <p:stCondLst>
                                    <p:cond delay="0"/>
                                  </p:stCondLst>
                                  <p:childTnLst>
                                    <p:set>
                                      <p:cBhvr>
                                        <p:cTn id="72" dur="1" fill="hold">
                                          <p:stCondLst>
                                            <p:cond delay="0"/>
                                          </p:stCondLst>
                                        </p:cTn>
                                        <p:tgtEl>
                                          <p:spTgt spid="13"/>
                                        </p:tgtEl>
                                        <p:attrNameLst>
                                          <p:attrName>style.visibility</p:attrName>
                                        </p:attrNameLst>
                                      </p:cBhvr>
                                      <p:to>
                                        <p:strVal val="visible"/>
                                      </p:to>
                                    </p:set>
                                    <p:animEffect transition="in" filter="fade">
                                      <p:cBhvr>
                                        <p:cTn id="73" dur="500"/>
                                        <p:tgtEl>
                                          <p:spTgt spid="13"/>
                                        </p:tgtEl>
                                      </p:cBhvr>
                                    </p:animEffect>
                                  </p:childTnLst>
                                </p:cTn>
                              </p:par>
                              <p:par>
                                <p:cTn id="74" presetID="10" presetClass="entr" presetSubtype="0" fill="hold" nodeType="withEffect">
                                  <p:stCondLst>
                                    <p:cond delay="0"/>
                                  </p:stCondLst>
                                  <p:childTnLst>
                                    <p:set>
                                      <p:cBhvr>
                                        <p:cTn id="75" dur="1" fill="hold">
                                          <p:stCondLst>
                                            <p:cond delay="0"/>
                                          </p:stCondLst>
                                        </p:cTn>
                                        <p:tgtEl>
                                          <p:spTgt spid="19"/>
                                        </p:tgtEl>
                                        <p:attrNameLst>
                                          <p:attrName>style.visibility</p:attrName>
                                        </p:attrNameLst>
                                      </p:cBhvr>
                                      <p:to>
                                        <p:strVal val="visible"/>
                                      </p:to>
                                    </p:set>
                                    <p:animEffect transition="in" filter="fade">
                                      <p:cBhvr>
                                        <p:cTn id="76" dur="500"/>
                                        <p:tgtEl>
                                          <p:spTgt spid="19"/>
                                        </p:tgtEl>
                                      </p:cBhvr>
                                    </p:animEffect>
                                  </p:childTnLst>
                                </p:cTn>
                              </p:par>
                              <p:par>
                                <p:cTn id="77" presetID="10" presetClass="entr" presetSubtype="0" fill="hold" nodeType="withEffect">
                                  <p:stCondLst>
                                    <p:cond delay="0"/>
                                  </p:stCondLst>
                                  <p:childTnLst>
                                    <p:set>
                                      <p:cBhvr>
                                        <p:cTn id="78" dur="1" fill="hold">
                                          <p:stCondLst>
                                            <p:cond delay="0"/>
                                          </p:stCondLst>
                                        </p:cTn>
                                        <p:tgtEl>
                                          <p:spTgt spid="20"/>
                                        </p:tgtEl>
                                        <p:attrNameLst>
                                          <p:attrName>style.visibility</p:attrName>
                                        </p:attrNameLst>
                                      </p:cBhvr>
                                      <p:to>
                                        <p:strVal val="visible"/>
                                      </p:to>
                                    </p:set>
                                    <p:animEffect transition="in" filter="fade">
                                      <p:cBhvr>
                                        <p:cTn id="79" dur="500"/>
                                        <p:tgtEl>
                                          <p:spTgt spid="20"/>
                                        </p:tgtEl>
                                      </p:cBhvr>
                                    </p:animEffect>
                                  </p:childTnLst>
                                </p:cTn>
                              </p:par>
                              <p:par>
                                <p:cTn id="80" presetID="1" presetClass="entr" presetSubtype="0" fill="hold" nodeType="withEffect">
                                  <p:stCondLst>
                                    <p:cond delay="0"/>
                                  </p:stCondLst>
                                  <p:childTnLst>
                                    <p:set>
                                      <p:cBhvr>
                                        <p:cTn id="81"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Graphic spid="7" grpId="0">
        <p:bldAsOne/>
      </p:bldGraphic>
      <p:bldGraphic spid="12" grpId="0">
        <p:bldAsOne/>
      </p:bldGraphic>
      <p:bldP spid="16" grpId="0"/>
      <p:bldP spid="29"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6" name="Titre 5"/>
          <p:cNvSpPr>
            <a:spLocks noGrp="1"/>
          </p:cNvSpPr>
          <p:nvPr>
            <p:ph type="title"/>
          </p:nvPr>
        </p:nvSpPr>
        <p:spPr>
          <a:xfrm>
            <a:off x="570914" y="0"/>
            <a:ext cx="10515600" cy="1139483"/>
          </a:xfrm>
        </p:spPr>
        <p:txBody>
          <a:bodyPr>
            <a:normAutofit/>
          </a:bodyPr>
          <a:lstStyle/>
          <a:p>
            <a:r>
              <a:rPr lang="fr-FR" sz="2400" b="1" dirty="0" smtClean="0"/>
              <a:t>			</a:t>
            </a:r>
            <a:r>
              <a:rPr lang="fr-FR" sz="40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 fonction coût </a:t>
            </a:r>
            <a:endParaRPr lang="fr-FR" sz="40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Espace réservé du pied de page 3"/>
          <p:cNvSpPr>
            <a:spLocks noGrp="1"/>
          </p:cNvSpPr>
          <p:nvPr>
            <p:ph type="ftr" sz="quarter" idx="11"/>
          </p:nvPr>
        </p:nvSpPr>
        <p:spPr>
          <a:xfrm>
            <a:off x="252663" y="6284161"/>
            <a:ext cx="10594631" cy="313863"/>
          </a:xfrm>
        </p:spPr>
        <p:txBody>
          <a:bodyPr/>
          <a:lstStyle/>
          <a:p>
            <a:r>
              <a:rPr lang="fr-FR" sz="1800" dirty="0" smtClean="0">
                <a:solidFill>
                  <a:schemeClr val="accent6">
                    <a:lumMod val="75000"/>
                  </a:schemeClr>
                </a:solidFill>
              </a:rPr>
              <a:t>M. L.   :  Donner à une machine la capacité d’apprendre sans la programmer de façon explicite.   Chikhaoui  Tiaret  </a:t>
            </a:r>
            <a:r>
              <a:rPr lang="fr-FR" sz="1800" dirty="0" err="1" smtClean="0">
                <a:solidFill>
                  <a:schemeClr val="accent6">
                    <a:lumMod val="75000"/>
                  </a:schemeClr>
                </a:solidFill>
              </a:rPr>
              <a:t>Algeria</a:t>
            </a:r>
            <a:endParaRPr lang="fr-FR" sz="1800" dirty="0">
              <a:solidFill>
                <a:schemeClr val="accent6">
                  <a:lumMod val="75000"/>
                </a:schemeClr>
              </a:solidFill>
            </a:endParaRPr>
          </a:p>
        </p:txBody>
      </p:sp>
      <p:sp>
        <p:nvSpPr>
          <p:cNvPr id="5" name="Espace réservé du numéro de diapositive 4"/>
          <p:cNvSpPr>
            <a:spLocks noGrp="1"/>
          </p:cNvSpPr>
          <p:nvPr>
            <p:ph type="sldNum" sz="quarter" idx="12"/>
          </p:nvPr>
        </p:nvSpPr>
        <p:spPr/>
        <p:txBody>
          <a:bodyPr/>
          <a:lstStyle/>
          <a:p>
            <a:fld id="{BB9CCCA4-980E-4472-99AD-E93670803D2A}" type="slidenum">
              <a:rPr lang="fr-FR" smtClean="0"/>
              <a:pPr/>
              <a:t>11</a:t>
            </a:fld>
            <a:endParaRPr lang="fr-FR" dirty="0"/>
          </a:p>
        </p:txBody>
      </p:sp>
      <p:sp>
        <p:nvSpPr>
          <p:cNvPr id="16" name="ZoneTexte 15"/>
          <p:cNvSpPr txBox="1"/>
          <p:nvPr/>
        </p:nvSpPr>
        <p:spPr>
          <a:xfrm>
            <a:off x="232804" y="4582206"/>
            <a:ext cx="11662119" cy="400110"/>
          </a:xfrm>
          <a:prstGeom prst="rect">
            <a:avLst/>
          </a:prstGeom>
          <a:noFill/>
        </p:spPr>
        <p:txBody>
          <a:bodyPr wrap="square" rtlCol="0">
            <a:spAutoFit/>
          </a:bodyPr>
          <a:lstStyle/>
          <a:p>
            <a:r>
              <a:rPr lang="fr-FR" sz="2000" dirty="0" smtClean="0">
                <a:solidFill>
                  <a:srgbClr val="002060"/>
                </a:solidFill>
              </a:rPr>
              <a:t>Mais en réalité, on ajoute un coefficient 1/2. Cette fonction coût est appelée </a:t>
            </a:r>
            <a:r>
              <a:rPr lang="fr-FR" sz="2000" dirty="0" smtClean="0">
                <a:solidFill>
                  <a:srgbClr val="FF0000"/>
                </a:solidFill>
              </a:rPr>
              <a:t>l’erreur quadratique moyenne</a:t>
            </a:r>
            <a:r>
              <a:rPr lang="fr-FR" sz="2000" dirty="0" smtClean="0"/>
              <a:t>. </a:t>
            </a:r>
            <a:endParaRPr lang="fr-FR" sz="2000" dirty="0">
              <a:solidFill>
                <a:srgbClr val="FF0000"/>
              </a:solidFill>
            </a:endParaRPr>
          </a:p>
        </p:txBody>
      </p:sp>
      <p:sp>
        <p:nvSpPr>
          <p:cNvPr id="18" name="ZoneTexte 17"/>
          <p:cNvSpPr txBox="1"/>
          <p:nvPr/>
        </p:nvSpPr>
        <p:spPr>
          <a:xfrm>
            <a:off x="125507" y="942535"/>
            <a:ext cx="11940988" cy="707886"/>
          </a:xfrm>
          <a:prstGeom prst="rect">
            <a:avLst/>
          </a:prstGeom>
          <a:noFill/>
        </p:spPr>
        <p:txBody>
          <a:bodyPr wrap="square" rtlCol="0">
            <a:spAutoFit/>
          </a:bodyPr>
          <a:lstStyle/>
          <a:p>
            <a:r>
              <a:rPr lang="fr-FR" sz="2000" dirty="0" smtClean="0">
                <a:solidFill>
                  <a:srgbClr val="FF0000"/>
                </a:solidFill>
              </a:rPr>
              <a:t>L’erreur</a:t>
            </a:r>
            <a:r>
              <a:rPr lang="fr-FR" sz="2000" dirty="0" smtClean="0"/>
              <a:t> </a:t>
            </a:r>
            <a:r>
              <a:rPr lang="fr-FR" sz="2000" dirty="0"/>
              <a:t> </a:t>
            </a:r>
            <a:r>
              <a:rPr lang="fr-FR" sz="2000" dirty="0" smtClean="0">
                <a:solidFill>
                  <a:srgbClr val="002060"/>
                </a:solidFill>
              </a:rPr>
              <a:t>faite par la machine à ce stade sur </a:t>
            </a:r>
            <a:r>
              <a:rPr lang="fr-FR" sz="2000" dirty="0" smtClean="0">
                <a:solidFill>
                  <a:srgbClr val="FF0000"/>
                </a:solidFill>
              </a:rPr>
              <a:t>x</a:t>
            </a:r>
            <a:r>
              <a:rPr lang="fr-FR" sz="2000" baseline="30000" dirty="0" smtClean="0">
                <a:solidFill>
                  <a:srgbClr val="FF0000"/>
                </a:solidFill>
              </a:rPr>
              <a:t>i0</a:t>
            </a:r>
            <a:r>
              <a:rPr lang="fr-FR" sz="2000" dirty="0" smtClean="0">
                <a:solidFill>
                  <a:srgbClr val="FF0000"/>
                </a:solidFill>
              </a:rPr>
              <a:t> </a:t>
            </a:r>
            <a:r>
              <a:rPr lang="fr-FR" sz="2000" dirty="0" smtClean="0"/>
              <a:t> </a:t>
            </a:r>
            <a:r>
              <a:rPr lang="fr-FR" sz="2000" dirty="0" smtClean="0">
                <a:solidFill>
                  <a:srgbClr val="002060"/>
                </a:solidFill>
              </a:rPr>
              <a:t>est la </a:t>
            </a:r>
            <a:r>
              <a:rPr lang="fr-FR" sz="2000" dirty="0" smtClean="0">
                <a:solidFill>
                  <a:srgbClr val="FF0000"/>
                </a:solidFill>
              </a:rPr>
              <a:t>différence</a:t>
            </a:r>
            <a:r>
              <a:rPr lang="fr-FR" sz="2000" dirty="0" smtClean="0"/>
              <a:t> </a:t>
            </a:r>
            <a:r>
              <a:rPr lang="fr-FR" sz="2000" dirty="0">
                <a:solidFill>
                  <a:srgbClr val="002060"/>
                </a:solidFill>
              </a:rPr>
              <a:t>q</a:t>
            </a:r>
            <a:r>
              <a:rPr lang="fr-FR" sz="2000" dirty="0" smtClean="0">
                <a:solidFill>
                  <a:srgbClr val="002060"/>
                </a:solidFill>
              </a:rPr>
              <a:t>u’il y’a entre les valeurs </a:t>
            </a:r>
            <a:r>
              <a:rPr lang="fr-FR" sz="2000" i="1" dirty="0" smtClean="0">
                <a:solidFill>
                  <a:srgbClr val="FF0000"/>
                </a:solidFill>
              </a:rPr>
              <a:t>f</a:t>
            </a:r>
            <a:r>
              <a:rPr lang="fr-FR" sz="2000" dirty="0" smtClean="0">
                <a:solidFill>
                  <a:srgbClr val="FF0000"/>
                </a:solidFill>
              </a:rPr>
              <a:t>(x</a:t>
            </a:r>
            <a:r>
              <a:rPr lang="fr-FR" sz="2000" baseline="30000" dirty="0" smtClean="0">
                <a:solidFill>
                  <a:srgbClr val="FF0000"/>
                </a:solidFill>
              </a:rPr>
              <a:t>i0</a:t>
            </a:r>
            <a:r>
              <a:rPr lang="fr-FR" sz="2000" dirty="0" smtClean="0">
                <a:solidFill>
                  <a:srgbClr val="FF0000"/>
                </a:solidFill>
              </a:rPr>
              <a:t>) </a:t>
            </a:r>
            <a:r>
              <a:rPr lang="fr-FR" sz="2000" dirty="0" smtClean="0"/>
              <a:t> </a:t>
            </a:r>
            <a:r>
              <a:rPr lang="fr-FR" sz="2000" dirty="0" smtClean="0">
                <a:solidFill>
                  <a:srgbClr val="002060"/>
                </a:solidFill>
              </a:rPr>
              <a:t>et</a:t>
            </a:r>
            <a:r>
              <a:rPr lang="fr-FR" sz="2000" dirty="0" smtClean="0"/>
              <a:t> </a:t>
            </a:r>
            <a:r>
              <a:rPr lang="fr-FR" sz="2000" dirty="0" smtClean="0">
                <a:solidFill>
                  <a:srgbClr val="FF0000"/>
                </a:solidFill>
              </a:rPr>
              <a:t> y</a:t>
            </a:r>
            <a:r>
              <a:rPr lang="fr-FR" sz="2000" baseline="30000" dirty="0" smtClean="0">
                <a:solidFill>
                  <a:srgbClr val="FF0000"/>
                </a:solidFill>
              </a:rPr>
              <a:t>10</a:t>
            </a:r>
            <a:r>
              <a:rPr lang="fr-FR" sz="2000" dirty="0" smtClean="0"/>
              <a:t> . </a:t>
            </a:r>
            <a:r>
              <a:rPr lang="fr-FR" sz="2000" dirty="0" smtClean="0">
                <a:solidFill>
                  <a:srgbClr val="002060"/>
                </a:solidFill>
              </a:rPr>
              <a:t>Cette différence peut-être négative  Pour éviter une valeur négative, on prend la distance euclidienne entre</a:t>
            </a:r>
            <a:r>
              <a:rPr lang="fr-FR" sz="2000" i="1" dirty="0">
                <a:solidFill>
                  <a:srgbClr val="FF0000"/>
                </a:solidFill>
              </a:rPr>
              <a:t> f</a:t>
            </a:r>
            <a:r>
              <a:rPr lang="fr-FR" sz="2000" dirty="0">
                <a:solidFill>
                  <a:srgbClr val="FF0000"/>
                </a:solidFill>
              </a:rPr>
              <a:t>(x</a:t>
            </a:r>
            <a:r>
              <a:rPr lang="fr-FR" sz="2000" baseline="30000" dirty="0">
                <a:solidFill>
                  <a:srgbClr val="FF0000"/>
                </a:solidFill>
              </a:rPr>
              <a:t>i0</a:t>
            </a:r>
            <a:r>
              <a:rPr lang="fr-FR" sz="2000" dirty="0">
                <a:solidFill>
                  <a:srgbClr val="FF0000"/>
                </a:solidFill>
              </a:rPr>
              <a:t>) </a:t>
            </a:r>
            <a:r>
              <a:rPr lang="fr-FR" sz="2000" dirty="0"/>
              <a:t> </a:t>
            </a:r>
            <a:r>
              <a:rPr lang="fr-FR" sz="2000" dirty="0">
                <a:solidFill>
                  <a:srgbClr val="002060"/>
                </a:solidFill>
              </a:rPr>
              <a:t>et </a:t>
            </a:r>
            <a:r>
              <a:rPr lang="fr-FR" sz="2000" dirty="0">
                <a:solidFill>
                  <a:srgbClr val="FF0000"/>
                </a:solidFill>
              </a:rPr>
              <a:t>y</a:t>
            </a:r>
            <a:r>
              <a:rPr lang="fr-FR" sz="2000" baseline="30000" dirty="0">
                <a:solidFill>
                  <a:srgbClr val="FF0000"/>
                </a:solidFill>
              </a:rPr>
              <a:t>10</a:t>
            </a:r>
            <a:r>
              <a:rPr lang="fr-FR" sz="2000" dirty="0"/>
              <a:t> </a:t>
            </a:r>
            <a:r>
              <a:rPr lang="fr-FR" sz="2000" dirty="0" smtClean="0"/>
              <a:t>.</a:t>
            </a:r>
          </a:p>
        </p:txBody>
      </p:sp>
      <p:graphicFrame>
        <p:nvGraphicFramePr>
          <p:cNvPr id="9" name="Objet 8"/>
          <p:cNvGraphicFramePr>
            <a:graphicFrameLocks noChangeAspect="1"/>
          </p:cNvGraphicFramePr>
          <p:nvPr>
            <p:extLst>
              <p:ext uri="{D42A27DB-BD31-4B8C-83A1-F6EECF244321}">
                <p14:modId xmlns:p14="http://schemas.microsoft.com/office/powerpoint/2010/main" xmlns="" val="3431683992"/>
              </p:ext>
            </p:extLst>
          </p:nvPr>
        </p:nvGraphicFramePr>
        <p:xfrm>
          <a:off x="3216275" y="1673724"/>
          <a:ext cx="3937000" cy="922337"/>
        </p:xfrm>
        <a:graphic>
          <a:graphicData uri="http://schemas.openxmlformats.org/presentationml/2006/ole">
            <p:oleObj spid="_x0000_s13673" name="Equation" r:id="rId4" imgW="1523880" imgH="355320" progId="">
              <p:embed/>
            </p:oleObj>
          </a:graphicData>
        </a:graphic>
      </p:graphicFrame>
      <p:sp>
        <p:nvSpPr>
          <p:cNvPr id="21" name="ZoneTexte 20"/>
          <p:cNvSpPr txBox="1"/>
          <p:nvPr/>
        </p:nvSpPr>
        <p:spPr>
          <a:xfrm>
            <a:off x="528639" y="2618937"/>
            <a:ext cx="11662119" cy="707886"/>
          </a:xfrm>
          <a:prstGeom prst="rect">
            <a:avLst/>
          </a:prstGeom>
          <a:noFill/>
        </p:spPr>
        <p:txBody>
          <a:bodyPr wrap="square" rtlCol="0">
            <a:spAutoFit/>
          </a:bodyPr>
          <a:lstStyle/>
          <a:p>
            <a:r>
              <a:rPr lang="fr-FR" sz="2000" dirty="0" smtClean="0">
                <a:solidFill>
                  <a:srgbClr val="002060"/>
                </a:solidFill>
              </a:rPr>
              <a:t>Mais nous, nous voulons que la machine nous donne un modèle qui minimise l’ensemble des erreurs. </a:t>
            </a:r>
          </a:p>
          <a:p>
            <a:r>
              <a:rPr lang="fr-FR" sz="2000" dirty="0" smtClean="0">
                <a:solidFill>
                  <a:srgbClr val="002060"/>
                </a:solidFill>
              </a:rPr>
              <a:t>Donc on va rassembler </a:t>
            </a:r>
            <a:r>
              <a:rPr lang="fr-FR" sz="2000" dirty="0" smtClean="0">
                <a:solidFill>
                  <a:srgbClr val="FF0000"/>
                </a:solidFill>
              </a:rPr>
              <a:t>toutes nos erreurs </a:t>
            </a:r>
            <a:r>
              <a:rPr lang="fr-FR" sz="2000" dirty="0" smtClean="0">
                <a:solidFill>
                  <a:srgbClr val="002060"/>
                </a:solidFill>
              </a:rPr>
              <a:t>dans cette fonction coût : </a:t>
            </a:r>
          </a:p>
        </p:txBody>
      </p:sp>
      <p:graphicFrame>
        <p:nvGraphicFramePr>
          <p:cNvPr id="22" name="Objet 21"/>
          <p:cNvGraphicFramePr>
            <a:graphicFrameLocks noChangeAspect="1"/>
          </p:cNvGraphicFramePr>
          <p:nvPr>
            <p:extLst>
              <p:ext uri="{D42A27DB-BD31-4B8C-83A1-F6EECF244321}">
                <p14:modId xmlns:p14="http://schemas.microsoft.com/office/powerpoint/2010/main" xmlns="" val="2965329241"/>
              </p:ext>
            </p:extLst>
          </p:nvPr>
        </p:nvGraphicFramePr>
        <p:xfrm>
          <a:off x="2552700" y="3345497"/>
          <a:ext cx="5054600" cy="866775"/>
        </p:xfrm>
        <a:graphic>
          <a:graphicData uri="http://schemas.openxmlformats.org/presentationml/2006/ole">
            <p:oleObj spid="_x0000_s13674" name="Equation" r:id="rId5" imgW="2145960" imgH="457200" progId="">
              <p:embed/>
            </p:oleObj>
          </a:graphicData>
        </a:graphic>
      </p:graphicFrame>
      <p:sp>
        <p:nvSpPr>
          <p:cNvPr id="10" name="Rectangle 9"/>
          <p:cNvSpPr/>
          <p:nvPr/>
        </p:nvSpPr>
        <p:spPr>
          <a:xfrm>
            <a:off x="215152" y="4163670"/>
            <a:ext cx="11833413" cy="369332"/>
          </a:xfrm>
          <a:prstGeom prst="rect">
            <a:avLst/>
          </a:prstGeom>
        </p:spPr>
        <p:txBody>
          <a:bodyPr wrap="square">
            <a:spAutoFit/>
          </a:bodyPr>
          <a:lstStyle/>
          <a:p>
            <a:r>
              <a:rPr lang="fr-FR" dirty="0" smtClean="0">
                <a:solidFill>
                  <a:srgbClr val="002060"/>
                </a:solidFill>
              </a:rPr>
              <a:t>Cette fonction coût qui est la moyenne des erreurs </a:t>
            </a:r>
            <a:r>
              <a:rPr lang="fr-FR" dirty="0" smtClean="0">
                <a:solidFill>
                  <a:srgbClr val="FF0000"/>
                </a:solidFill>
              </a:rPr>
              <a:t>ne dépond que de </a:t>
            </a:r>
            <a:r>
              <a:rPr lang="fr-FR" dirty="0">
                <a:solidFill>
                  <a:srgbClr val="FF0000"/>
                </a:solidFill>
              </a:rPr>
              <a:t>a et b </a:t>
            </a:r>
            <a:r>
              <a:rPr lang="fr-FR" dirty="0" smtClean="0">
                <a:solidFill>
                  <a:srgbClr val="FF0000"/>
                </a:solidFill>
              </a:rPr>
              <a:t>paramètres </a:t>
            </a:r>
            <a:r>
              <a:rPr lang="fr-FR" dirty="0" smtClean="0">
                <a:solidFill>
                  <a:srgbClr val="002060"/>
                </a:solidFill>
              </a:rPr>
              <a:t>de notre modèle.</a:t>
            </a:r>
            <a:endParaRPr lang="fr-FR" dirty="0">
              <a:solidFill>
                <a:srgbClr val="002060"/>
              </a:solidFill>
            </a:endParaRPr>
          </a:p>
        </p:txBody>
      </p:sp>
      <p:graphicFrame>
        <p:nvGraphicFramePr>
          <p:cNvPr id="25" name="Objet 24"/>
          <p:cNvGraphicFramePr>
            <a:graphicFrameLocks noChangeAspect="1"/>
          </p:cNvGraphicFramePr>
          <p:nvPr>
            <p:extLst>
              <p:ext uri="{D42A27DB-BD31-4B8C-83A1-F6EECF244321}">
                <p14:modId xmlns:p14="http://schemas.microsoft.com/office/powerpoint/2010/main" xmlns="" val="1206214425"/>
              </p:ext>
            </p:extLst>
          </p:nvPr>
        </p:nvGraphicFramePr>
        <p:xfrm>
          <a:off x="1130300" y="5130800"/>
          <a:ext cx="8390218" cy="866775"/>
        </p:xfrm>
        <a:graphic>
          <a:graphicData uri="http://schemas.openxmlformats.org/presentationml/2006/ole">
            <p:oleObj spid="_x0000_s13675" name="Equation" r:id="rId6" imgW="3466800" imgH="457200" progId="">
              <p:embed/>
            </p:oleObj>
          </a:graphicData>
        </a:graphic>
      </p:graphicFrame>
    </p:spTree>
    <p:extLst>
      <p:ext uri="{BB962C8B-B14F-4D97-AF65-F5344CB8AC3E}">
        <p14:creationId xmlns:p14="http://schemas.microsoft.com/office/powerpoint/2010/main" xmlns="" val="549529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xEl>
                                              <p:pRg st="0" end="0"/>
                                            </p:txEl>
                                          </p:spTgt>
                                        </p:tgtEl>
                                        <p:attrNameLst>
                                          <p:attrName>style.visibility</p:attrName>
                                        </p:attrNameLst>
                                      </p:cBhvr>
                                      <p:to>
                                        <p:strVal val="visible"/>
                                      </p:to>
                                    </p:set>
                                  </p:childTnLst>
                                </p:cTn>
                              </p:par>
                              <p:par>
                                <p:cTn id="9" presetID="1" presetClass="entr" presetSubtype="0" fill="hold" nodeType="withEffect">
                                  <p:stCondLst>
                                    <p:cond delay="100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1000"/>
                                  </p:stCondLst>
                                  <p:childTnLst>
                                    <p:set>
                                      <p:cBhvr>
                                        <p:cTn id="14" dur="1" fill="hold">
                                          <p:stCondLst>
                                            <p:cond delay="0"/>
                                          </p:stCondLst>
                                        </p:cTn>
                                        <p:tgtEl>
                                          <p:spTgt spid="21">
                                            <p:txEl>
                                              <p:pRg st="0" end="0"/>
                                            </p:txEl>
                                          </p:spTgt>
                                        </p:tgtEl>
                                        <p:attrNameLst>
                                          <p:attrName>style.visibility</p:attrName>
                                        </p:attrNameLst>
                                      </p:cBhvr>
                                      <p:to>
                                        <p:strVal val="visible"/>
                                      </p:to>
                                    </p:set>
                                  </p:childTnLst>
                                </p:cTn>
                              </p:par>
                              <p:par>
                                <p:cTn id="15" presetID="1" presetClass="entr" presetSubtype="0" fill="hold" nodeType="withEffect">
                                  <p:stCondLst>
                                    <p:cond delay="3000"/>
                                  </p:stCondLst>
                                  <p:childTnLst>
                                    <p:set>
                                      <p:cBhvr>
                                        <p:cTn id="16" dur="1" fill="hold">
                                          <p:stCondLst>
                                            <p:cond delay="0"/>
                                          </p:stCondLst>
                                        </p:cTn>
                                        <p:tgtEl>
                                          <p:spTgt spid="21">
                                            <p:txEl>
                                              <p:pRg st="1" end="1"/>
                                            </p:txEl>
                                          </p:spTgt>
                                        </p:tgtEl>
                                        <p:attrNameLst>
                                          <p:attrName>style.visibility</p:attrName>
                                        </p:attrNameLst>
                                      </p:cBhvr>
                                      <p:to>
                                        <p:strVal val="visible"/>
                                      </p:to>
                                    </p:set>
                                  </p:childTnLst>
                                </p:cTn>
                              </p:par>
                              <p:par>
                                <p:cTn id="17" presetID="1" presetClass="entr" presetSubtype="0" fill="hold" nodeType="withEffect">
                                  <p:stCondLst>
                                    <p:cond delay="300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nodeType="withEffect">
                                  <p:stCondLst>
                                    <p:cond delay="3000"/>
                                  </p:stCondLst>
                                  <p:childTnLst>
                                    <p:set>
                                      <p:cBhvr>
                                        <p:cTn id="2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42" presetClass="entr" presetSubtype="0" fill="hold" nodeType="withEffect">
                                  <p:stCondLst>
                                    <p:cond delay="100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1000"/>
                                        <p:tgtEl>
                                          <p:spTgt spid="25"/>
                                        </p:tgtEl>
                                      </p:cBhvr>
                                    </p:animEffect>
                                    <p:anim calcmode="lin" valueType="num">
                                      <p:cBhvr>
                                        <p:cTn id="28" dur="1000" fill="hold"/>
                                        <p:tgtEl>
                                          <p:spTgt spid="25"/>
                                        </p:tgtEl>
                                        <p:attrNameLst>
                                          <p:attrName>ppt_x</p:attrName>
                                        </p:attrNameLst>
                                      </p:cBhvr>
                                      <p:tavLst>
                                        <p:tav tm="0">
                                          <p:val>
                                            <p:strVal val="#ppt_x"/>
                                          </p:val>
                                        </p:tav>
                                        <p:tav tm="100000">
                                          <p:val>
                                            <p:strVal val="#ppt_x"/>
                                          </p:val>
                                        </p:tav>
                                      </p:tavLst>
                                    </p:anim>
                                    <p:anim calcmode="lin" valueType="num">
                                      <p:cBhvr>
                                        <p:cTn id="29"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re 5"/>
          <p:cNvSpPr>
            <a:spLocks noGrp="1"/>
          </p:cNvSpPr>
          <p:nvPr>
            <p:ph type="title"/>
          </p:nvPr>
        </p:nvSpPr>
        <p:spPr>
          <a:xfrm>
            <a:off x="570914" y="0"/>
            <a:ext cx="10515600" cy="1139483"/>
          </a:xfrm>
        </p:spPr>
        <p:txBody>
          <a:bodyPr>
            <a:normAutofit/>
          </a:bodyPr>
          <a:lstStyle/>
          <a:p>
            <a:r>
              <a:rPr lang="fr-FR" sz="2400" b="1" dirty="0" smtClean="0"/>
              <a:t>		</a:t>
            </a:r>
            <a:r>
              <a:rPr lang="fr-FR" sz="40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Régression Linéaire  : </a:t>
            </a:r>
            <a:r>
              <a:rPr lang="fr-FR" b="1" dirty="0" smtClean="0">
                <a:solidFill>
                  <a:srgbClr val="FF0000"/>
                </a:solidFill>
              </a:rPr>
              <a:t>Le Modèle</a:t>
            </a:r>
            <a:endParaRPr lang="fr-FR" b="1" dirty="0">
              <a:solidFill>
                <a:srgbClr val="FF0000"/>
              </a:solidFill>
            </a:endParaRPr>
          </a:p>
        </p:txBody>
      </p:sp>
      <p:sp>
        <p:nvSpPr>
          <p:cNvPr id="2" name="Espace réservé du contenu 1"/>
          <p:cNvSpPr>
            <a:spLocks noGrp="1"/>
          </p:cNvSpPr>
          <p:nvPr>
            <p:ph idx="1"/>
          </p:nvPr>
        </p:nvSpPr>
        <p:spPr>
          <a:xfrm>
            <a:off x="627185" y="1575580"/>
            <a:ext cx="10515600" cy="4206241"/>
          </a:xfrm>
        </p:spPr>
        <p:txBody>
          <a:bodyPr>
            <a:normAutofit/>
          </a:bodyPr>
          <a:lstStyle/>
          <a:p>
            <a:pPr marL="0" indent="0">
              <a:buNone/>
            </a:pPr>
            <a:r>
              <a:rPr lang="fr-FR" sz="2400" dirty="0" smtClean="0"/>
              <a:t>		</a:t>
            </a:r>
            <a:endParaRPr lang="fr-FR" sz="2400" u="sng" dirty="0">
              <a:solidFill>
                <a:srgbClr val="FF0000"/>
              </a:solidFill>
            </a:endParaRPr>
          </a:p>
          <a:p>
            <a:pPr marL="0" indent="0">
              <a:buNone/>
            </a:pPr>
            <a:endParaRPr lang="fr-FR" sz="2400" dirty="0" smtClean="0"/>
          </a:p>
          <a:p>
            <a:endParaRPr lang="fr-FR" sz="2400" dirty="0" smtClean="0"/>
          </a:p>
        </p:txBody>
      </p:sp>
      <p:sp>
        <p:nvSpPr>
          <p:cNvPr id="4" name="Espace réservé du pied de page 3"/>
          <p:cNvSpPr>
            <a:spLocks noGrp="1"/>
          </p:cNvSpPr>
          <p:nvPr>
            <p:ph type="ftr" sz="quarter" idx="11"/>
          </p:nvPr>
        </p:nvSpPr>
        <p:spPr>
          <a:xfrm>
            <a:off x="252663" y="6284161"/>
            <a:ext cx="9083841" cy="365125"/>
          </a:xfrm>
        </p:spPr>
        <p:txBody>
          <a:bodyPr/>
          <a:lstStyle/>
          <a:p>
            <a:r>
              <a:rPr lang="fr-FR" sz="1800" smtClean="0">
                <a:solidFill>
                  <a:schemeClr val="accent6">
                    <a:lumMod val="75000"/>
                  </a:schemeClr>
                </a:solidFill>
              </a:rPr>
              <a:t>M. L.   :  Donner à une machine la capacité d’apprendre sans la programmer de façon explicite.   Chikhaoui  Tiaret  Algeria</a:t>
            </a:r>
            <a:endParaRPr lang="fr-FR" sz="1800" dirty="0">
              <a:solidFill>
                <a:schemeClr val="accent6">
                  <a:lumMod val="75000"/>
                </a:schemeClr>
              </a:solidFill>
            </a:endParaRPr>
          </a:p>
        </p:txBody>
      </p:sp>
      <p:sp>
        <p:nvSpPr>
          <p:cNvPr id="5" name="Espace réservé du numéro de diapositive 4"/>
          <p:cNvSpPr>
            <a:spLocks noGrp="1"/>
          </p:cNvSpPr>
          <p:nvPr>
            <p:ph type="sldNum" sz="quarter" idx="12"/>
          </p:nvPr>
        </p:nvSpPr>
        <p:spPr/>
        <p:txBody>
          <a:bodyPr/>
          <a:lstStyle/>
          <a:p>
            <a:fld id="{BB9CCCA4-980E-4472-99AD-E93670803D2A}" type="slidenum">
              <a:rPr lang="fr-FR" smtClean="0"/>
              <a:pPr/>
              <a:t>12</a:t>
            </a:fld>
            <a:endParaRPr lang="fr-FR" dirty="0"/>
          </a:p>
        </p:txBody>
      </p:sp>
      <p:graphicFrame>
        <p:nvGraphicFramePr>
          <p:cNvPr id="7" name="Graphique 6"/>
          <p:cNvGraphicFramePr/>
          <p:nvPr>
            <p:extLst>
              <p:ext uri="{D42A27DB-BD31-4B8C-83A1-F6EECF244321}">
                <p14:modId xmlns:p14="http://schemas.microsoft.com/office/powerpoint/2010/main" xmlns="" val="1529920101"/>
              </p:ext>
            </p:extLst>
          </p:nvPr>
        </p:nvGraphicFramePr>
        <p:xfrm>
          <a:off x="116784" y="1687119"/>
          <a:ext cx="9686388" cy="4037427"/>
        </p:xfrm>
        <a:graphic>
          <a:graphicData uri="http://schemas.openxmlformats.org/drawingml/2006/chart">
            <c:chart xmlns:c="http://schemas.openxmlformats.org/drawingml/2006/chart" xmlns:r="http://schemas.openxmlformats.org/officeDocument/2006/relationships" r:id="rId4"/>
          </a:graphicData>
        </a:graphic>
      </p:graphicFrame>
      <p:sp>
        <p:nvSpPr>
          <p:cNvPr id="3" name="ZoneTexte 2"/>
          <p:cNvSpPr txBox="1"/>
          <p:nvPr/>
        </p:nvSpPr>
        <p:spPr>
          <a:xfrm>
            <a:off x="351692" y="998805"/>
            <a:ext cx="9186203" cy="400110"/>
          </a:xfrm>
          <a:prstGeom prst="rect">
            <a:avLst/>
          </a:prstGeom>
          <a:noFill/>
        </p:spPr>
        <p:txBody>
          <a:bodyPr wrap="square" rtlCol="0">
            <a:spAutoFit/>
          </a:bodyPr>
          <a:lstStyle/>
          <a:p>
            <a:r>
              <a:rPr lang="fr-FR" sz="2000" dirty="0" smtClean="0">
                <a:solidFill>
                  <a:srgbClr val="002060"/>
                </a:solidFill>
              </a:rPr>
              <a:t>Le modèle qu’on veut développer c’est un modèle linéaire :</a:t>
            </a:r>
          </a:p>
        </p:txBody>
      </p:sp>
      <p:graphicFrame>
        <p:nvGraphicFramePr>
          <p:cNvPr id="8" name="Objet 7"/>
          <p:cNvGraphicFramePr>
            <a:graphicFrameLocks noChangeAspect="1"/>
          </p:cNvGraphicFramePr>
          <p:nvPr>
            <p:extLst>
              <p:ext uri="{D42A27DB-BD31-4B8C-83A1-F6EECF244321}">
                <p14:modId xmlns:p14="http://schemas.microsoft.com/office/powerpoint/2010/main" xmlns="" val="3162334078"/>
              </p:ext>
            </p:extLst>
          </p:nvPr>
        </p:nvGraphicFramePr>
        <p:xfrm>
          <a:off x="8036462" y="1026944"/>
          <a:ext cx="1965668" cy="414313"/>
        </p:xfrm>
        <a:graphic>
          <a:graphicData uri="http://schemas.openxmlformats.org/presentationml/2006/ole">
            <p:oleObj spid="_x0000_s9408" name="Equation" r:id="rId5" imgW="1282680" imgH="304560" progId="">
              <p:embed/>
            </p:oleObj>
          </a:graphicData>
        </a:graphic>
      </p:graphicFrame>
      <p:sp>
        <p:nvSpPr>
          <p:cNvPr id="9" name="ZoneTexte 8"/>
          <p:cNvSpPr txBox="1"/>
          <p:nvPr/>
        </p:nvSpPr>
        <p:spPr>
          <a:xfrm>
            <a:off x="351691" y="1378634"/>
            <a:ext cx="8517012" cy="400110"/>
          </a:xfrm>
          <a:prstGeom prst="rect">
            <a:avLst/>
          </a:prstGeom>
          <a:noFill/>
        </p:spPr>
        <p:txBody>
          <a:bodyPr wrap="none" rtlCol="0">
            <a:spAutoFit/>
          </a:bodyPr>
          <a:lstStyle/>
          <a:p>
            <a:r>
              <a:rPr lang="fr-FR" sz="2000" dirty="0">
                <a:solidFill>
                  <a:srgbClr val="002060"/>
                </a:solidFill>
              </a:rPr>
              <a:t>Où les paramètres </a:t>
            </a:r>
            <a:r>
              <a:rPr lang="fr-FR" dirty="0">
                <a:solidFill>
                  <a:srgbClr val="FF0000"/>
                </a:solidFill>
              </a:rPr>
              <a:t>a</a:t>
            </a:r>
            <a:r>
              <a:rPr lang="fr-FR" dirty="0"/>
              <a:t> </a:t>
            </a:r>
            <a:r>
              <a:rPr lang="fr-FR" dirty="0">
                <a:solidFill>
                  <a:srgbClr val="002060"/>
                </a:solidFill>
              </a:rPr>
              <a:t>et</a:t>
            </a:r>
            <a:r>
              <a:rPr lang="fr-FR" dirty="0"/>
              <a:t> </a:t>
            </a:r>
            <a:r>
              <a:rPr lang="fr-FR" dirty="0">
                <a:solidFill>
                  <a:srgbClr val="FF0000"/>
                </a:solidFill>
              </a:rPr>
              <a:t>b</a:t>
            </a:r>
            <a:r>
              <a:rPr lang="fr-FR" dirty="0"/>
              <a:t> </a:t>
            </a:r>
            <a:r>
              <a:rPr lang="fr-FR" sz="2000" dirty="0">
                <a:solidFill>
                  <a:srgbClr val="002060"/>
                </a:solidFill>
              </a:rPr>
              <a:t>coefficients de notre fonction </a:t>
            </a:r>
            <a:r>
              <a:rPr lang="fr-FR" sz="2000" dirty="0" smtClean="0">
                <a:solidFill>
                  <a:srgbClr val="002060"/>
                </a:solidFill>
              </a:rPr>
              <a:t>affine, </a:t>
            </a:r>
            <a:r>
              <a:rPr lang="fr-FR" sz="2000" dirty="0">
                <a:solidFill>
                  <a:srgbClr val="002060"/>
                </a:solidFill>
              </a:rPr>
              <a:t>on les connait pas</a:t>
            </a:r>
            <a:r>
              <a:rPr lang="fr-FR" sz="2000" dirty="0" smtClean="0">
                <a:solidFill>
                  <a:srgbClr val="002060"/>
                </a:solidFill>
              </a:rPr>
              <a:t>.</a:t>
            </a:r>
            <a:endParaRPr lang="fr-FR" sz="2000" dirty="0">
              <a:solidFill>
                <a:srgbClr val="002060"/>
              </a:solidFill>
            </a:endParaRPr>
          </a:p>
        </p:txBody>
      </p:sp>
      <p:sp>
        <p:nvSpPr>
          <p:cNvPr id="10" name="ZoneTexte 9"/>
          <p:cNvSpPr txBox="1"/>
          <p:nvPr/>
        </p:nvSpPr>
        <p:spPr>
          <a:xfrm>
            <a:off x="8739382" y="2875838"/>
            <a:ext cx="3452618" cy="923330"/>
          </a:xfrm>
          <a:prstGeom prst="rect">
            <a:avLst/>
          </a:prstGeom>
          <a:noFill/>
        </p:spPr>
        <p:txBody>
          <a:bodyPr wrap="square" rtlCol="0">
            <a:spAutoFit/>
          </a:bodyPr>
          <a:lstStyle/>
          <a:p>
            <a:r>
              <a:rPr lang="fr-FR" dirty="0">
                <a:solidFill>
                  <a:srgbClr val="002060"/>
                </a:solidFill>
              </a:rPr>
              <a:t>Ça va être le rôle de la machine </a:t>
            </a:r>
            <a:endParaRPr lang="fr-FR" dirty="0" smtClean="0">
              <a:solidFill>
                <a:srgbClr val="002060"/>
              </a:solidFill>
            </a:endParaRPr>
          </a:p>
          <a:p>
            <a:r>
              <a:rPr lang="fr-FR" dirty="0" smtClean="0">
                <a:solidFill>
                  <a:srgbClr val="002060"/>
                </a:solidFill>
              </a:rPr>
              <a:t>de </a:t>
            </a:r>
            <a:r>
              <a:rPr lang="fr-FR" dirty="0">
                <a:solidFill>
                  <a:srgbClr val="002060"/>
                </a:solidFill>
              </a:rPr>
              <a:t>déterminer les valeurs </a:t>
            </a:r>
            <a:endParaRPr lang="fr-FR" dirty="0" smtClean="0">
              <a:solidFill>
                <a:srgbClr val="002060"/>
              </a:solidFill>
            </a:endParaRPr>
          </a:p>
          <a:p>
            <a:r>
              <a:rPr lang="fr-FR" dirty="0" smtClean="0">
                <a:solidFill>
                  <a:srgbClr val="002060"/>
                </a:solidFill>
              </a:rPr>
              <a:t>de </a:t>
            </a:r>
            <a:r>
              <a:rPr lang="fr-FR" dirty="0">
                <a:solidFill>
                  <a:srgbClr val="FF0000"/>
                </a:solidFill>
              </a:rPr>
              <a:t>a</a:t>
            </a:r>
            <a:r>
              <a:rPr lang="fr-FR" dirty="0"/>
              <a:t> </a:t>
            </a:r>
            <a:r>
              <a:rPr lang="fr-FR" dirty="0">
                <a:solidFill>
                  <a:srgbClr val="002060"/>
                </a:solidFill>
              </a:rPr>
              <a:t>et</a:t>
            </a:r>
            <a:r>
              <a:rPr lang="fr-FR" dirty="0"/>
              <a:t> </a:t>
            </a:r>
            <a:r>
              <a:rPr lang="fr-FR" dirty="0">
                <a:solidFill>
                  <a:srgbClr val="FF0000"/>
                </a:solidFill>
              </a:rPr>
              <a:t>b</a:t>
            </a:r>
            <a:r>
              <a:rPr lang="fr-FR" dirty="0"/>
              <a:t>. </a:t>
            </a:r>
          </a:p>
        </p:txBody>
      </p:sp>
    </p:spTree>
    <p:extLst>
      <p:ext uri="{BB962C8B-B14F-4D97-AF65-F5344CB8AC3E}">
        <p14:creationId xmlns:p14="http://schemas.microsoft.com/office/powerpoint/2010/main" xmlns="" val="1930406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Graphic spid="7" grpId="0">
        <p:bldAsOne/>
      </p:bldGraphic>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570914" y="0"/>
            <a:ext cx="10515600" cy="1139483"/>
          </a:xfrm>
        </p:spPr>
        <p:txBody>
          <a:bodyPr>
            <a:normAutofit/>
          </a:bodyPr>
          <a:lstStyle/>
          <a:p>
            <a:r>
              <a:rPr lang="fr-FR" sz="2400" b="1" dirty="0" smtClean="0"/>
              <a:t>			</a:t>
            </a:r>
            <a:r>
              <a:rPr lang="fr-FR" sz="40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Algorithme d’apprentissage</a:t>
            </a:r>
            <a:endParaRPr lang="fr-FR" sz="40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 name="Espace réservé du contenu 1"/>
          <p:cNvSpPr>
            <a:spLocks noGrp="1"/>
          </p:cNvSpPr>
          <p:nvPr>
            <p:ph idx="1"/>
          </p:nvPr>
        </p:nvSpPr>
        <p:spPr>
          <a:xfrm>
            <a:off x="591327" y="1163203"/>
            <a:ext cx="10515600" cy="1579997"/>
          </a:xfrm>
        </p:spPr>
        <p:txBody>
          <a:bodyPr>
            <a:normAutofit/>
          </a:bodyPr>
          <a:lstStyle/>
          <a:p>
            <a:pPr marL="0" indent="0">
              <a:buNone/>
            </a:pPr>
            <a:r>
              <a:rPr lang="fr-FR" sz="2000" dirty="0" smtClean="0">
                <a:solidFill>
                  <a:srgbClr val="002060"/>
                </a:solidFill>
              </a:rPr>
              <a:t>Jusqu’à maintenant nous avons : un </a:t>
            </a:r>
            <a:r>
              <a:rPr lang="fr-FR" sz="2000" dirty="0" smtClean="0">
                <a:solidFill>
                  <a:srgbClr val="FF0000"/>
                </a:solidFill>
              </a:rPr>
              <a:t>DataSet</a:t>
            </a:r>
            <a:r>
              <a:rPr lang="fr-FR" sz="2000" dirty="0" smtClean="0">
                <a:solidFill>
                  <a:srgbClr val="002060"/>
                </a:solidFill>
              </a:rPr>
              <a:t>, un </a:t>
            </a:r>
            <a:r>
              <a:rPr lang="fr-FR" sz="2000" dirty="0" smtClean="0">
                <a:solidFill>
                  <a:srgbClr val="FF0000"/>
                </a:solidFill>
              </a:rPr>
              <a:t>modèle </a:t>
            </a:r>
            <a:r>
              <a:rPr lang="fr-FR" sz="2000" i="1" dirty="0" smtClean="0">
                <a:solidFill>
                  <a:srgbClr val="FF0000"/>
                </a:solidFill>
              </a:rPr>
              <a:t>f</a:t>
            </a:r>
            <a:r>
              <a:rPr lang="fr-FR" sz="2000" dirty="0" smtClean="0">
                <a:solidFill>
                  <a:srgbClr val="002060"/>
                </a:solidFill>
              </a:rPr>
              <a:t>, une </a:t>
            </a:r>
            <a:r>
              <a:rPr lang="fr-FR" sz="2000" dirty="0" smtClean="0">
                <a:solidFill>
                  <a:srgbClr val="FF0000"/>
                </a:solidFill>
              </a:rPr>
              <a:t>fonction coût E</a:t>
            </a:r>
            <a:r>
              <a:rPr lang="fr-FR" sz="2000" dirty="0" smtClean="0">
                <a:solidFill>
                  <a:srgbClr val="002060"/>
                </a:solidFill>
              </a:rPr>
              <a:t>. </a:t>
            </a:r>
          </a:p>
          <a:p>
            <a:pPr marL="0" indent="0">
              <a:buNone/>
            </a:pPr>
            <a:r>
              <a:rPr lang="fr-FR" sz="2000" dirty="0" smtClean="0">
                <a:solidFill>
                  <a:srgbClr val="002060"/>
                </a:solidFill>
              </a:rPr>
              <a:t>La quatrième étape consiste à trouver un </a:t>
            </a:r>
            <a:r>
              <a:rPr lang="fr-FR" sz="2000" dirty="0" smtClean="0">
                <a:solidFill>
                  <a:srgbClr val="FF0000"/>
                </a:solidFill>
              </a:rPr>
              <a:t>algorithme de minimisation de la </a:t>
            </a:r>
            <a:r>
              <a:rPr lang="fr-FR" sz="2000" dirty="0">
                <a:solidFill>
                  <a:srgbClr val="FF0000"/>
                </a:solidFill>
              </a:rPr>
              <a:t>fonction </a:t>
            </a:r>
            <a:r>
              <a:rPr lang="fr-FR" sz="2000" dirty="0" smtClean="0">
                <a:solidFill>
                  <a:srgbClr val="FF0000"/>
                </a:solidFill>
              </a:rPr>
              <a:t>coût. </a:t>
            </a:r>
            <a:r>
              <a:rPr lang="fr-FR" sz="2000" dirty="0" smtClean="0">
                <a:solidFill>
                  <a:srgbClr val="002060"/>
                </a:solidFill>
              </a:rPr>
              <a:t>Ici notre fonction coût est un carré donc une forme parabolique. </a:t>
            </a:r>
          </a:p>
          <a:p>
            <a:pPr marL="0" indent="0">
              <a:buNone/>
            </a:pPr>
            <a:r>
              <a:rPr lang="fr-FR" sz="2000" dirty="0">
                <a:solidFill>
                  <a:srgbClr val="002060"/>
                </a:solidFill>
              </a:rPr>
              <a:t>Cette fonction coût E </a:t>
            </a:r>
            <a:r>
              <a:rPr lang="fr-FR" sz="2000" dirty="0" smtClean="0">
                <a:solidFill>
                  <a:srgbClr val="002060"/>
                </a:solidFill>
              </a:rPr>
              <a:t>si on l’observe par rapport au paramètre </a:t>
            </a:r>
            <a:r>
              <a:rPr lang="fr-FR" sz="2000" dirty="0" smtClean="0">
                <a:solidFill>
                  <a:srgbClr val="FF0000"/>
                </a:solidFill>
              </a:rPr>
              <a:t>a</a:t>
            </a:r>
            <a:r>
              <a:rPr lang="fr-FR" sz="2000" dirty="0" smtClean="0">
                <a:solidFill>
                  <a:srgbClr val="002060"/>
                </a:solidFill>
              </a:rPr>
              <a:t>. </a:t>
            </a:r>
          </a:p>
        </p:txBody>
      </p:sp>
      <p:sp>
        <p:nvSpPr>
          <p:cNvPr id="4" name="Espace réservé du pied de page 3"/>
          <p:cNvSpPr>
            <a:spLocks noGrp="1"/>
          </p:cNvSpPr>
          <p:nvPr>
            <p:ph type="ftr" sz="quarter" idx="11"/>
          </p:nvPr>
        </p:nvSpPr>
        <p:spPr>
          <a:xfrm>
            <a:off x="252663" y="6284161"/>
            <a:ext cx="9083841" cy="365125"/>
          </a:xfrm>
        </p:spPr>
        <p:txBody>
          <a:bodyPr/>
          <a:lstStyle/>
          <a:p>
            <a:r>
              <a:rPr lang="fr-FR" sz="1800" dirty="0" smtClean="0">
                <a:solidFill>
                  <a:schemeClr val="accent6">
                    <a:lumMod val="75000"/>
                  </a:schemeClr>
                </a:solidFill>
              </a:rPr>
              <a:t>M. L.   :  Donner à une machine la capacité d’apprendre sans la programmer de façon explicite.   Chikhaoui  Tiaret  </a:t>
            </a:r>
            <a:r>
              <a:rPr lang="fr-FR" sz="1800" dirty="0" err="1" smtClean="0">
                <a:solidFill>
                  <a:schemeClr val="accent6">
                    <a:lumMod val="75000"/>
                  </a:schemeClr>
                </a:solidFill>
              </a:rPr>
              <a:t>Algeria</a:t>
            </a:r>
            <a:endParaRPr lang="fr-FR" sz="1800" dirty="0">
              <a:solidFill>
                <a:schemeClr val="accent6">
                  <a:lumMod val="75000"/>
                </a:schemeClr>
              </a:solidFill>
            </a:endParaRPr>
          </a:p>
        </p:txBody>
      </p:sp>
      <p:sp>
        <p:nvSpPr>
          <p:cNvPr id="5" name="Espace réservé du numéro de diapositive 4"/>
          <p:cNvSpPr>
            <a:spLocks noGrp="1"/>
          </p:cNvSpPr>
          <p:nvPr>
            <p:ph type="sldNum" sz="quarter" idx="12"/>
          </p:nvPr>
        </p:nvSpPr>
        <p:spPr/>
        <p:txBody>
          <a:bodyPr/>
          <a:lstStyle/>
          <a:p>
            <a:fld id="{BB9CCCA4-980E-4472-99AD-E93670803D2A}" type="slidenum">
              <a:rPr lang="fr-FR" smtClean="0"/>
              <a:pPr/>
              <a:t>13</a:t>
            </a:fld>
            <a:endParaRPr lang="fr-FR" dirty="0"/>
          </a:p>
        </p:txBody>
      </p:sp>
      <p:sp>
        <p:nvSpPr>
          <p:cNvPr id="41" name="ZoneTexte 40"/>
          <p:cNvSpPr txBox="1"/>
          <p:nvPr/>
        </p:nvSpPr>
        <p:spPr>
          <a:xfrm>
            <a:off x="0" y="3567953"/>
            <a:ext cx="2241175" cy="1477328"/>
          </a:xfrm>
          <a:prstGeom prst="rect">
            <a:avLst/>
          </a:prstGeom>
          <a:noFill/>
        </p:spPr>
        <p:txBody>
          <a:bodyPr wrap="square" rtlCol="0">
            <a:spAutoFit/>
          </a:bodyPr>
          <a:lstStyle/>
          <a:p>
            <a:r>
              <a:rPr lang="fr-FR" dirty="0" smtClean="0">
                <a:solidFill>
                  <a:srgbClr val="002060"/>
                </a:solidFill>
              </a:rPr>
              <a:t>Sur cette fonction coût </a:t>
            </a:r>
            <a:r>
              <a:rPr lang="fr-FR" dirty="0" smtClean="0">
                <a:solidFill>
                  <a:srgbClr val="FF0000"/>
                </a:solidFill>
              </a:rPr>
              <a:t>E</a:t>
            </a:r>
            <a:r>
              <a:rPr lang="fr-FR" dirty="0" smtClean="0">
                <a:solidFill>
                  <a:srgbClr val="002060"/>
                </a:solidFill>
              </a:rPr>
              <a:t>, on cherche le minimum par rapport à </a:t>
            </a:r>
            <a:r>
              <a:rPr lang="fr-FR" dirty="0" smtClean="0">
                <a:solidFill>
                  <a:srgbClr val="FF0000"/>
                </a:solidFill>
              </a:rPr>
              <a:t>a</a:t>
            </a:r>
            <a:r>
              <a:rPr lang="fr-FR" dirty="0" smtClean="0">
                <a:solidFill>
                  <a:srgbClr val="002060"/>
                </a:solidFill>
              </a:rPr>
              <a:t>. Il sera attient en un </a:t>
            </a:r>
            <a:r>
              <a:rPr lang="fr-FR" dirty="0">
                <a:solidFill>
                  <a:srgbClr val="002060"/>
                </a:solidFill>
              </a:rPr>
              <a:t> </a:t>
            </a:r>
            <a:r>
              <a:rPr lang="fr-FR" dirty="0" smtClean="0">
                <a:solidFill>
                  <a:srgbClr val="002060"/>
                </a:solidFill>
              </a:rPr>
              <a:t> point </a:t>
            </a:r>
            <a:r>
              <a:rPr lang="fr-FR" dirty="0" smtClean="0">
                <a:solidFill>
                  <a:srgbClr val="FF0000"/>
                </a:solidFill>
              </a:rPr>
              <a:t>a</a:t>
            </a:r>
            <a:r>
              <a:rPr lang="fr-FR" baseline="30000" dirty="0" smtClean="0">
                <a:solidFill>
                  <a:srgbClr val="FF0000"/>
                </a:solidFill>
              </a:rPr>
              <a:t>*</a:t>
            </a:r>
            <a:endParaRPr lang="fr-FR" dirty="0">
              <a:solidFill>
                <a:srgbClr val="FF0000"/>
              </a:solidFill>
            </a:endParaRPr>
          </a:p>
        </p:txBody>
      </p:sp>
      <p:grpSp>
        <p:nvGrpSpPr>
          <p:cNvPr id="9" name="Groupe 8"/>
          <p:cNvGrpSpPr/>
          <p:nvPr/>
        </p:nvGrpSpPr>
        <p:grpSpPr>
          <a:xfrm>
            <a:off x="6777318" y="2617694"/>
            <a:ext cx="5414682" cy="1938992"/>
            <a:chOff x="6777318" y="2617694"/>
            <a:chExt cx="5414682" cy="1938992"/>
          </a:xfrm>
        </p:grpSpPr>
        <p:sp>
          <p:nvSpPr>
            <p:cNvPr id="47" name="ZoneTexte 46"/>
            <p:cNvSpPr txBox="1"/>
            <p:nvPr/>
          </p:nvSpPr>
          <p:spPr>
            <a:xfrm>
              <a:off x="6777318" y="2617694"/>
              <a:ext cx="5414682" cy="1938992"/>
            </a:xfrm>
            <a:prstGeom prst="rect">
              <a:avLst/>
            </a:prstGeom>
            <a:solidFill>
              <a:srgbClr val="FFFF00"/>
            </a:solidFill>
          </p:spPr>
          <p:txBody>
            <a:bodyPr wrap="square" rtlCol="0">
              <a:spAutoFit/>
            </a:bodyPr>
            <a:lstStyle/>
            <a:p>
              <a:r>
                <a:rPr lang="fr-FR" sz="2000" dirty="0" smtClean="0">
                  <a:solidFill>
                    <a:srgbClr val="002060"/>
                  </a:solidFill>
                </a:rPr>
                <a:t>Il existe plusieurs méthodes pour trouver le minimum. L’une d’elles est la méthode des moindres carrés qui énonce qu’on va chercher le point </a:t>
              </a:r>
              <a:r>
                <a:rPr lang="fr-FR" sz="2000" dirty="0" smtClean="0">
                  <a:solidFill>
                    <a:srgbClr val="FF0000"/>
                  </a:solidFill>
                </a:rPr>
                <a:t>a*</a:t>
              </a:r>
              <a:r>
                <a:rPr lang="fr-FR" sz="2000" baseline="-25000" dirty="0" smtClean="0">
                  <a:solidFill>
                    <a:srgbClr val="FF0000"/>
                  </a:solidFill>
                </a:rPr>
                <a:t> </a:t>
              </a:r>
              <a:r>
                <a:rPr lang="fr-FR" sz="2000" dirty="0" smtClean="0">
                  <a:solidFill>
                    <a:srgbClr val="002060"/>
                  </a:solidFill>
                </a:rPr>
                <a:t>pour lequel la tangente en </a:t>
              </a:r>
              <a:r>
                <a:rPr lang="fr-FR" sz="2000" dirty="0" smtClean="0">
                  <a:solidFill>
                    <a:srgbClr val="FF0000"/>
                  </a:solidFill>
                </a:rPr>
                <a:t>E </a:t>
              </a:r>
              <a:r>
                <a:rPr lang="fr-FR" sz="2000" dirty="0" smtClean="0">
                  <a:solidFill>
                    <a:srgbClr val="002060"/>
                  </a:solidFill>
                </a:rPr>
                <a:t>va être horizontale </a:t>
              </a:r>
              <a:r>
                <a:rPr lang="fr-FR" sz="2000" dirty="0" smtClean="0"/>
                <a:t>: </a:t>
              </a:r>
            </a:p>
            <a:p>
              <a:endParaRPr lang="fr-FR" sz="2000" dirty="0"/>
            </a:p>
          </p:txBody>
        </p:sp>
        <p:graphicFrame>
          <p:nvGraphicFramePr>
            <p:cNvPr id="48" name="Objet 47"/>
            <p:cNvGraphicFramePr>
              <a:graphicFrameLocks noChangeAspect="1"/>
            </p:cNvGraphicFramePr>
            <p:nvPr>
              <p:extLst>
                <p:ext uri="{D42A27DB-BD31-4B8C-83A1-F6EECF244321}">
                  <p14:modId xmlns:p14="http://schemas.microsoft.com/office/powerpoint/2010/main" xmlns="" val="3646828707"/>
                </p:ext>
              </p:extLst>
            </p:nvPr>
          </p:nvGraphicFramePr>
          <p:xfrm>
            <a:off x="8296087" y="3874618"/>
            <a:ext cx="865842" cy="625662"/>
          </p:xfrm>
          <a:graphic>
            <a:graphicData uri="http://schemas.openxmlformats.org/presentationml/2006/ole">
              <p:oleObj spid="_x0000_s14430" name="Equation" r:id="rId4" imgW="533160" imgH="457200" progId="">
                <p:embed/>
              </p:oleObj>
            </a:graphicData>
          </a:graphic>
        </p:graphicFrame>
      </p:grpSp>
      <p:sp>
        <p:nvSpPr>
          <p:cNvPr id="49" name="ZoneTexte 48"/>
          <p:cNvSpPr txBox="1"/>
          <p:nvPr/>
        </p:nvSpPr>
        <p:spPr>
          <a:xfrm>
            <a:off x="7566211" y="4805084"/>
            <a:ext cx="4118884" cy="830997"/>
          </a:xfrm>
          <a:prstGeom prst="rect">
            <a:avLst/>
          </a:prstGeom>
          <a:solidFill>
            <a:srgbClr val="92D050"/>
          </a:solidFill>
          <a:ln w="15875">
            <a:solidFill>
              <a:srgbClr val="FF0000"/>
            </a:solidFill>
          </a:ln>
        </p:spPr>
        <p:txBody>
          <a:bodyPr wrap="none" rtlCol="0">
            <a:spAutoFit/>
          </a:bodyPr>
          <a:lstStyle/>
          <a:p>
            <a:r>
              <a:rPr lang="fr-FR" sz="2400" dirty="0" smtClean="0">
                <a:solidFill>
                  <a:srgbClr val="002060"/>
                </a:solidFill>
              </a:rPr>
              <a:t>Une autre méthode est celle de</a:t>
            </a:r>
          </a:p>
          <a:p>
            <a:r>
              <a:rPr lang="fr-FR" sz="2400" dirty="0" smtClean="0">
                <a:solidFill>
                  <a:srgbClr val="002060"/>
                </a:solidFill>
              </a:rPr>
              <a:t> la descente de gradient</a:t>
            </a:r>
            <a:endParaRPr lang="fr-FR" sz="2400" dirty="0">
              <a:solidFill>
                <a:srgbClr val="002060"/>
              </a:solidFill>
            </a:endParaRPr>
          </a:p>
        </p:txBody>
      </p:sp>
      <p:grpSp>
        <p:nvGrpSpPr>
          <p:cNvPr id="8" name="Groupe 7"/>
          <p:cNvGrpSpPr/>
          <p:nvPr/>
        </p:nvGrpSpPr>
        <p:grpSpPr>
          <a:xfrm>
            <a:off x="1990165" y="2779059"/>
            <a:ext cx="5468470" cy="2960127"/>
            <a:chOff x="1936377" y="3065930"/>
            <a:chExt cx="5468470" cy="2960127"/>
          </a:xfrm>
        </p:grpSpPr>
        <p:grpSp>
          <p:nvGrpSpPr>
            <p:cNvPr id="3" name="Groupe 2"/>
            <p:cNvGrpSpPr/>
            <p:nvPr/>
          </p:nvGrpSpPr>
          <p:grpSpPr>
            <a:xfrm>
              <a:off x="1936377" y="3065930"/>
              <a:ext cx="5468470" cy="2960127"/>
              <a:chOff x="1936377" y="3065930"/>
              <a:chExt cx="5468470" cy="2960127"/>
            </a:xfrm>
          </p:grpSpPr>
          <p:cxnSp>
            <p:nvCxnSpPr>
              <p:cNvPr id="27" name="Connecteur droit avec flèche 26"/>
              <p:cNvCxnSpPr/>
              <p:nvPr/>
            </p:nvCxnSpPr>
            <p:spPr>
              <a:xfrm flipV="1">
                <a:off x="2348753" y="3227295"/>
                <a:ext cx="1" cy="2653552"/>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p:nvPr/>
            </p:nvCxnSpPr>
            <p:spPr>
              <a:xfrm flipV="1">
                <a:off x="2124635" y="5665694"/>
                <a:ext cx="5280212" cy="44824"/>
              </a:xfrm>
              <a:prstGeom prst="straightConnector1">
                <a:avLst/>
              </a:prstGeom>
              <a:ln w="9525">
                <a:solidFill>
                  <a:schemeClr val="tx1"/>
                </a:solidFill>
                <a:headEnd w="med" len="lg"/>
                <a:tailEnd type="triangle" w="lg" len="lg"/>
              </a:ln>
            </p:spPr>
            <p:style>
              <a:lnRef idx="1">
                <a:schemeClr val="accent1"/>
              </a:lnRef>
              <a:fillRef idx="0">
                <a:schemeClr val="accent1"/>
              </a:fillRef>
              <a:effectRef idx="0">
                <a:schemeClr val="accent1"/>
              </a:effectRef>
              <a:fontRef idx="minor">
                <a:schemeClr val="tx1"/>
              </a:fontRef>
            </p:style>
          </p:cxnSp>
          <p:sp>
            <p:nvSpPr>
              <p:cNvPr id="37" name="Forme libre 36"/>
              <p:cNvSpPr/>
              <p:nvPr/>
            </p:nvSpPr>
            <p:spPr>
              <a:xfrm>
                <a:off x="3657600" y="3065930"/>
                <a:ext cx="2599765" cy="2402540"/>
              </a:xfrm>
              <a:custGeom>
                <a:avLst/>
                <a:gdLst>
                  <a:gd name="connsiteX0" fmla="*/ 0 w 2360272"/>
                  <a:gd name="connsiteY0" fmla="*/ 184493 h 2120930"/>
                  <a:gd name="connsiteX1" fmla="*/ 1075765 w 2360272"/>
                  <a:gd name="connsiteY1" fmla="*/ 2120869 h 2120930"/>
                  <a:gd name="connsiteX2" fmla="*/ 2277036 w 2360272"/>
                  <a:gd name="connsiteY2" fmla="*/ 130705 h 2120930"/>
                  <a:gd name="connsiteX3" fmla="*/ 2259106 w 2360272"/>
                  <a:gd name="connsiteY3" fmla="*/ 184493 h 2120930"/>
                  <a:gd name="connsiteX4" fmla="*/ 2259106 w 2360272"/>
                  <a:gd name="connsiteY4" fmla="*/ 184493 h 21209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60272" h="2120930">
                    <a:moveTo>
                      <a:pt x="0" y="184493"/>
                    </a:moveTo>
                    <a:cubicBezTo>
                      <a:pt x="348129" y="1157163"/>
                      <a:pt x="696259" y="2129834"/>
                      <a:pt x="1075765" y="2120869"/>
                    </a:cubicBezTo>
                    <a:cubicBezTo>
                      <a:pt x="1455271" y="2111904"/>
                      <a:pt x="2079813" y="453434"/>
                      <a:pt x="2277036" y="130705"/>
                    </a:cubicBezTo>
                    <a:cubicBezTo>
                      <a:pt x="2474259" y="-192024"/>
                      <a:pt x="2259106" y="184493"/>
                      <a:pt x="2259106" y="184493"/>
                    </a:cubicBezTo>
                    <a:lnTo>
                      <a:pt x="2259106" y="184493"/>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ZoneTexte 38"/>
              <p:cNvSpPr txBox="1"/>
              <p:nvPr/>
            </p:nvSpPr>
            <p:spPr>
              <a:xfrm>
                <a:off x="7046259" y="5342964"/>
                <a:ext cx="295274" cy="369332"/>
              </a:xfrm>
              <a:prstGeom prst="rect">
                <a:avLst/>
              </a:prstGeom>
              <a:noFill/>
            </p:spPr>
            <p:txBody>
              <a:bodyPr wrap="none" rtlCol="0">
                <a:spAutoFit/>
              </a:bodyPr>
              <a:lstStyle/>
              <a:p>
                <a:r>
                  <a:rPr lang="fr-FR" dirty="0" smtClean="0"/>
                  <a:t>a</a:t>
                </a:r>
                <a:endParaRPr lang="fr-FR" dirty="0"/>
              </a:p>
            </p:txBody>
          </p:sp>
          <p:sp>
            <p:nvSpPr>
              <p:cNvPr id="40" name="ZoneTexte 39"/>
              <p:cNvSpPr txBox="1"/>
              <p:nvPr/>
            </p:nvSpPr>
            <p:spPr>
              <a:xfrm>
                <a:off x="1936377" y="3137647"/>
                <a:ext cx="296876" cy="369332"/>
              </a:xfrm>
              <a:prstGeom prst="rect">
                <a:avLst/>
              </a:prstGeom>
              <a:noFill/>
            </p:spPr>
            <p:txBody>
              <a:bodyPr wrap="none" rtlCol="0">
                <a:spAutoFit/>
              </a:bodyPr>
              <a:lstStyle/>
              <a:p>
                <a:r>
                  <a:rPr lang="fr-FR" dirty="0" smtClean="0"/>
                  <a:t>E</a:t>
                </a:r>
                <a:endParaRPr lang="fr-FR" dirty="0"/>
              </a:p>
            </p:txBody>
          </p:sp>
          <p:cxnSp>
            <p:nvCxnSpPr>
              <p:cNvPr id="43" name="Connecteur droit 42"/>
              <p:cNvCxnSpPr>
                <a:stCxn id="37" idx="1"/>
              </p:cNvCxnSpPr>
              <p:nvPr/>
            </p:nvCxnSpPr>
            <p:spPr>
              <a:xfrm flipH="1">
                <a:off x="4823013" y="5468401"/>
                <a:ext cx="19508" cy="2690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ZoneTexte 45"/>
              <p:cNvSpPr txBox="1"/>
              <p:nvPr/>
            </p:nvSpPr>
            <p:spPr>
              <a:xfrm>
                <a:off x="4688539" y="5656725"/>
                <a:ext cx="372218" cy="369332"/>
              </a:xfrm>
              <a:prstGeom prst="rect">
                <a:avLst/>
              </a:prstGeom>
              <a:noFill/>
            </p:spPr>
            <p:txBody>
              <a:bodyPr wrap="none" rtlCol="0">
                <a:spAutoFit/>
              </a:bodyPr>
              <a:lstStyle/>
              <a:p>
                <a:r>
                  <a:rPr lang="fr-FR" dirty="0">
                    <a:solidFill>
                      <a:srgbClr val="FF0000"/>
                    </a:solidFill>
                  </a:rPr>
                  <a:t>a</a:t>
                </a:r>
                <a:r>
                  <a:rPr lang="fr-FR" baseline="30000" dirty="0" smtClean="0">
                    <a:solidFill>
                      <a:srgbClr val="FF0000"/>
                    </a:solidFill>
                  </a:rPr>
                  <a:t>*</a:t>
                </a:r>
                <a:endParaRPr lang="fr-FR" dirty="0">
                  <a:solidFill>
                    <a:srgbClr val="FF0000"/>
                  </a:solidFill>
                </a:endParaRPr>
              </a:p>
            </p:txBody>
          </p:sp>
        </p:grpSp>
        <p:sp>
          <p:nvSpPr>
            <p:cNvPr id="7" name="Ellipse 6"/>
            <p:cNvSpPr/>
            <p:nvPr/>
          </p:nvSpPr>
          <p:spPr>
            <a:xfrm>
              <a:off x="4769223" y="5422752"/>
              <a:ext cx="179294" cy="4571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xmlns="" val="674832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49"/>
                                        </p:tgtEl>
                                        <p:attrNameLst>
                                          <p:attrName>style.visibility</p:attrName>
                                        </p:attrNameLst>
                                      </p:cBhvr>
                                      <p:to>
                                        <p:strVal val="visible"/>
                                      </p:to>
                                    </p:set>
                                    <p:animEffect transition="in" filter="fade">
                                      <p:cBhvr>
                                        <p:cTn id="33" dur="1000"/>
                                        <p:tgtEl>
                                          <p:spTgt spid="49"/>
                                        </p:tgtEl>
                                      </p:cBhvr>
                                    </p:animEffect>
                                    <p:anim calcmode="lin" valueType="num">
                                      <p:cBhvr>
                                        <p:cTn id="34" dur="1000" fill="hold"/>
                                        <p:tgtEl>
                                          <p:spTgt spid="49"/>
                                        </p:tgtEl>
                                        <p:attrNameLst>
                                          <p:attrName>ppt_x</p:attrName>
                                        </p:attrNameLst>
                                      </p:cBhvr>
                                      <p:tavLst>
                                        <p:tav tm="0">
                                          <p:val>
                                            <p:strVal val="#ppt_x"/>
                                          </p:val>
                                        </p:tav>
                                        <p:tav tm="100000">
                                          <p:val>
                                            <p:strVal val="#ppt_x"/>
                                          </p:val>
                                        </p:tav>
                                      </p:tavLst>
                                    </p:anim>
                                    <p:anim calcmode="lin" valueType="num">
                                      <p:cBhvr>
                                        <p:cTn id="35"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41" grpId="0"/>
      <p:bldP spid="4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570914" y="0"/>
            <a:ext cx="10515600" cy="1139483"/>
          </a:xfrm>
        </p:spPr>
        <p:txBody>
          <a:bodyPr>
            <a:normAutofit/>
          </a:bodyPr>
          <a:lstStyle/>
          <a:p>
            <a:r>
              <a:rPr lang="fr-FR" sz="2400" b="1" dirty="0" smtClean="0"/>
              <a:t>			</a:t>
            </a:r>
            <a:r>
              <a:rPr lang="fr-FR" sz="40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Algorithme d’apprentissage</a:t>
            </a:r>
            <a:endParaRPr lang="fr-FR" sz="40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 name="Espace réservé du contenu 1"/>
          <p:cNvSpPr>
            <a:spLocks noGrp="1"/>
          </p:cNvSpPr>
          <p:nvPr>
            <p:ph idx="1"/>
          </p:nvPr>
        </p:nvSpPr>
        <p:spPr>
          <a:xfrm>
            <a:off x="591327" y="1163204"/>
            <a:ext cx="11439308" cy="1113832"/>
          </a:xfrm>
        </p:spPr>
        <p:txBody>
          <a:bodyPr>
            <a:noAutofit/>
          </a:bodyPr>
          <a:lstStyle/>
          <a:p>
            <a:pPr marL="0" indent="0">
              <a:buNone/>
            </a:pPr>
            <a:r>
              <a:rPr lang="fr-FR" sz="2000" dirty="0" smtClean="0">
                <a:solidFill>
                  <a:srgbClr val="002060"/>
                </a:solidFill>
              </a:rPr>
              <a:t>La méthode du gradient consiste à prendre un point de la courbe au hasard </a:t>
            </a:r>
            <a:r>
              <a:rPr lang="fr-FR" sz="2000" dirty="0" smtClean="0">
                <a:solidFill>
                  <a:srgbClr val="FF0000"/>
                </a:solidFill>
              </a:rPr>
              <a:t>a</a:t>
            </a:r>
            <a:r>
              <a:rPr lang="fr-FR" sz="2000" baseline="-25000" dirty="0" smtClean="0">
                <a:solidFill>
                  <a:srgbClr val="FF0000"/>
                </a:solidFill>
              </a:rPr>
              <a:t>0</a:t>
            </a:r>
            <a:r>
              <a:rPr lang="fr-FR" sz="2000" dirty="0">
                <a:solidFill>
                  <a:srgbClr val="002060"/>
                </a:solidFill>
              </a:rPr>
              <a:t> </a:t>
            </a:r>
            <a:endParaRPr lang="fr-FR" sz="2000" dirty="0" smtClean="0">
              <a:solidFill>
                <a:srgbClr val="002060"/>
              </a:solidFill>
            </a:endParaRPr>
          </a:p>
          <a:p>
            <a:pPr marL="0" indent="0">
              <a:buNone/>
            </a:pPr>
            <a:r>
              <a:rPr lang="fr-FR" sz="2000" dirty="0" smtClean="0">
                <a:solidFill>
                  <a:srgbClr val="002060"/>
                </a:solidFill>
              </a:rPr>
              <a:t>sur lequel on </a:t>
            </a:r>
            <a:r>
              <a:rPr lang="fr-FR" sz="2000" dirty="0" smtClean="0">
                <a:solidFill>
                  <a:srgbClr val="FF0000"/>
                </a:solidFill>
              </a:rPr>
              <a:t>calcule </a:t>
            </a:r>
            <a:r>
              <a:rPr lang="fr-FR" sz="2000" dirty="0" smtClean="0">
                <a:solidFill>
                  <a:srgbClr val="002060"/>
                </a:solidFill>
              </a:rPr>
              <a:t>la dérivée                  . </a:t>
            </a:r>
          </a:p>
          <a:p>
            <a:pPr marL="0" indent="0">
              <a:buNone/>
            </a:pPr>
            <a:r>
              <a:rPr lang="fr-FR" sz="2000" dirty="0" smtClean="0">
                <a:solidFill>
                  <a:srgbClr val="002060"/>
                </a:solidFill>
              </a:rPr>
              <a:t>On </a:t>
            </a:r>
            <a:r>
              <a:rPr lang="fr-FR" sz="2000" dirty="0" smtClean="0">
                <a:solidFill>
                  <a:srgbClr val="FF0000"/>
                </a:solidFill>
              </a:rPr>
              <a:t>lit </a:t>
            </a:r>
            <a:r>
              <a:rPr lang="fr-FR" sz="2000" dirty="0" smtClean="0">
                <a:solidFill>
                  <a:srgbClr val="002060"/>
                </a:solidFill>
              </a:rPr>
              <a:t>la direction de la pente qui descend et</a:t>
            </a:r>
          </a:p>
          <a:p>
            <a:pPr marL="0" indent="0">
              <a:buNone/>
            </a:pPr>
            <a:r>
              <a:rPr lang="fr-FR" sz="2000" dirty="0" smtClean="0">
                <a:solidFill>
                  <a:srgbClr val="002060"/>
                </a:solidFill>
              </a:rPr>
              <a:t>  on fait un petit </a:t>
            </a:r>
            <a:r>
              <a:rPr lang="fr-FR" sz="2000" dirty="0" smtClean="0">
                <a:solidFill>
                  <a:srgbClr val="FF0000"/>
                </a:solidFill>
              </a:rPr>
              <a:t>pas</a:t>
            </a:r>
            <a:r>
              <a:rPr lang="fr-FR" sz="2000" dirty="0" smtClean="0">
                <a:solidFill>
                  <a:srgbClr val="002060"/>
                </a:solidFill>
              </a:rPr>
              <a:t> dans cette direction.</a:t>
            </a:r>
          </a:p>
          <a:p>
            <a:pPr marL="0" indent="0">
              <a:buNone/>
            </a:pPr>
            <a:r>
              <a:rPr lang="fr-FR" sz="2000" dirty="0" smtClean="0">
                <a:solidFill>
                  <a:srgbClr val="002060"/>
                </a:solidFill>
              </a:rPr>
              <a:t>On recalcule la dérivée, faire un autre petit pas. Et de pas en pas on va converger le minimum </a:t>
            </a:r>
            <a:r>
              <a:rPr lang="fr-FR" sz="2000" dirty="0" smtClean="0">
                <a:solidFill>
                  <a:srgbClr val="FF0000"/>
                </a:solidFill>
              </a:rPr>
              <a:t>a</a:t>
            </a:r>
            <a:r>
              <a:rPr lang="fr-FR" sz="2000" baseline="30000" dirty="0" smtClean="0">
                <a:solidFill>
                  <a:srgbClr val="FF0000"/>
                </a:solidFill>
              </a:rPr>
              <a:t>*</a:t>
            </a:r>
            <a:r>
              <a:rPr lang="fr-FR" sz="2000" baseline="-25000" dirty="0" smtClean="0">
                <a:solidFill>
                  <a:srgbClr val="002060"/>
                </a:solidFill>
              </a:rPr>
              <a:t>.</a:t>
            </a:r>
            <a:endParaRPr lang="fr-FR" sz="2000" dirty="0" smtClean="0">
              <a:solidFill>
                <a:srgbClr val="002060"/>
              </a:solidFill>
            </a:endParaRPr>
          </a:p>
        </p:txBody>
      </p:sp>
      <p:sp>
        <p:nvSpPr>
          <p:cNvPr id="4" name="Espace réservé du pied de page 3"/>
          <p:cNvSpPr>
            <a:spLocks noGrp="1"/>
          </p:cNvSpPr>
          <p:nvPr>
            <p:ph type="ftr" sz="quarter" idx="11"/>
          </p:nvPr>
        </p:nvSpPr>
        <p:spPr>
          <a:xfrm>
            <a:off x="252663" y="6284161"/>
            <a:ext cx="9083841" cy="365125"/>
          </a:xfrm>
        </p:spPr>
        <p:txBody>
          <a:bodyPr/>
          <a:lstStyle/>
          <a:p>
            <a:r>
              <a:rPr lang="fr-FR" sz="1800" dirty="0" smtClean="0">
                <a:solidFill>
                  <a:schemeClr val="accent6">
                    <a:lumMod val="75000"/>
                  </a:schemeClr>
                </a:solidFill>
              </a:rPr>
              <a:t>M. L.   :  Donner à une machine la capacité d’apprendre sans la programmer de façon explicite.   Chikhaoui  Tiaret  </a:t>
            </a:r>
            <a:r>
              <a:rPr lang="fr-FR" sz="1800" dirty="0" err="1" smtClean="0">
                <a:solidFill>
                  <a:schemeClr val="accent6">
                    <a:lumMod val="75000"/>
                  </a:schemeClr>
                </a:solidFill>
              </a:rPr>
              <a:t>Algeria</a:t>
            </a:r>
            <a:endParaRPr lang="fr-FR" sz="1800" dirty="0">
              <a:solidFill>
                <a:schemeClr val="accent6">
                  <a:lumMod val="75000"/>
                </a:schemeClr>
              </a:solidFill>
            </a:endParaRPr>
          </a:p>
        </p:txBody>
      </p:sp>
      <p:sp>
        <p:nvSpPr>
          <p:cNvPr id="5" name="Espace réservé du numéro de diapositive 4"/>
          <p:cNvSpPr>
            <a:spLocks noGrp="1"/>
          </p:cNvSpPr>
          <p:nvPr>
            <p:ph type="sldNum" sz="quarter" idx="12"/>
          </p:nvPr>
        </p:nvSpPr>
        <p:spPr/>
        <p:txBody>
          <a:bodyPr/>
          <a:lstStyle/>
          <a:p>
            <a:fld id="{BB9CCCA4-980E-4472-99AD-E93670803D2A}" type="slidenum">
              <a:rPr lang="fr-FR" smtClean="0"/>
              <a:pPr/>
              <a:t>14</a:t>
            </a:fld>
            <a:endParaRPr lang="fr-FR" dirty="0"/>
          </a:p>
        </p:txBody>
      </p:sp>
      <p:cxnSp>
        <p:nvCxnSpPr>
          <p:cNvPr id="27" name="Connecteur droit avec flèche 26"/>
          <p:cNvCxnSpPr/>
          <p:nvPr/>
        </p:nvCxnSpPr>
        <p:spPr>
          <a:xfrm flipV="1">
            <a:off x="2348753" y="3227295"/>
            <a:ext cx="1" cy="2653552"/>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p:nvPr/>
        </p:nvCxnSpPr>
        <p:spPr>
          <a:xfrm flipV="1">
            <a:off x="2124635" y="5665694"/>
            <a:ext cx="5280212" cy="44824"/>
          </a:xfrm>
          <a:prstGeom prst="straightConnector1">
            <a:avLst/>
          </a:prstGeom>
          <a:ln w="9525">
            <a:solidFill>
              <a:schemeClr val="tx1"/>
            </a:solidFill>
            <a:headEnd w="med" len="lg"/>
            <a:tailEnd type="triangle" w="lg" len="lg"/>
          </a:ln>
        </p:spPr>
        <p:style>
          <a:lnRef idx="1">
            <a:schemeClr val="accent1"/>
          </a:lnRef>
          <a:fillRef idx="0">
            <a:schemeClr val="accent1"/>
          </a:fillRef>
          <a:effectRef idx="0">
            <a:schemeClr val="accent1"/>
          </a:effectRef>
          <a:fontRef idx="minor">
            <a:schemeClr val="tx1"/>
          </a:fontRef>
        </p:style>
      </p:cxnSp>
      <p:sp>
        <p:nvSpPr>
          <p:cNvPr id="37" name="Forme libre 36"/>
          <p:cNvSpPr/>
          <p:nvPr/>
        </p:nvSpPr>
        <p:spPr>
          <a:xfrm>
            <a:off x="3657600" y="3065930"/>
            <a:ext cx="2599765" cy="2402540"/>
          </a:xfrm>
          <a:custGeom>
            <a:avLst/>
            <a:gdLst>
              <a:gd name="connsiteX0" fmla="*/ 0 w 2360272"/>
              <a:gd name="connsiteY0" fmla="*/ 184493 h 2120930"/>
              <a:gd name="connsiteX1" fmla="*/ 1075765 w 2360272"/>
              <a:gd name="connsiteY1" fmla="*/ 2120869 h 2120930"/>
              <a:gd name="connsiteX2" fmla="*/ 2277036 w 2360272"/>
              <a:gd name="connsiteY2" fmla="*/ 130705 h 2120930"/>
              <a:gd name="connsiteX3" fmla="*/ 2259106 w 2360272"/>
              <a:gd name="connsiteY3" fmla="*/ 184493 h 2120930"/>
              <a:gd name="connsiteX4" fmla="*/ 2259106 w 2360272"/>
              <a:gd name="connsiteY4" fmla="*/ 184493 h 21209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60272" h="2120930">
                <a:moveTo>
                  <a:pt x="0" y="184493"/>
                </a:moveTo>
                <a:cubicBezTo>
                  <a:pt x="348129" y="1157163"/>
                  <a:pt x="696259" y="2129834"/>
                  <a:pt x="1075765" y="2120869"/>
                </a:cubicBezTo>
                <a:cubicBezTo>
                  <a:pt x="1455271" y="2111904"/>
                  <a:pt x="2079813" y="453434"/>
                  <a:pt x="2277036" y="130705"/>
                </a:cubicBezTo>
                <a:cubicBezTo>
                  <a:pt x="2474259" y="-192024"/>
                  <a:pt x="2259106" y="184493"/>
                  <a:pt x="2259106" y="184493"/>
                </a:cubicBezTo>
                <a:lnTo>
                  <a:pt x="2259106" y="184493"/>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ZoneTexte 38"/>
          <p:cNvSpPr txBox="1"/>
          <p:nvPr/>
        </p:nvSpPr>
        <p:spPr>
          <a:xfrm>
            <a:off x="7046259" y="5342964"/>
            <a:ext cx="295274" cy="369332"/>
          </a:xfrm>
          <a:prstGeom prst="rect">
            <a:avLst/>
          </a:prstGeom>
          <a:noFill/>
        </p:spPr>
        <p:txBody>
          <a:bodyPr wrap="none" rtlCol="0">
            <a:spAutoFit/>
          </a:bodyPr>
          <a:lstStyle/>
          <a:p>
            <a:r>
              <a:rPr lang="fr-FR" dirty="0" smtClean="0"/>
              <a:t>a</a:t>
            </a:r>
            <a:endParaRPr lang="fr-FR" dirty="0"/>
          </a:p>
        </p:txBody>
      </p:sp>
      <p:sp>
        <p:nvSpPr>
          <p:cNvPr id="40" name="ZoneTexte 39"/>
          <p:cNvSpPr txBox="1"/>
          <p:nvPr/>
        </p:nvSpPr>
        <p:spPr>
          <a:xfrm>
            <a:off x="1936377" y="3137647"/>
            <a:ext cx="296876" cy="369332"/>
          </a:xfrm>
          <a:prstGeom prst="rect">
            <a:avLst/>
          </a:prstGeom>
          <a:noFill/>
        </p:spPr>
        <p:txBody>
          <a:bodyPr wrap="none" rtlCol="0">
            <a:spAutoFit/>
          </a:bodyPr>
          <a:lstStyle/>
          <a:p>
            <a:r>
              <a:rPr lang="fr-FR" dirty="0" smtClean="0"/>
              <a:t>E</a:t>
            </a:r>
            <a:endParaRPr lang="fr-FR" dirty="0"/>
          </a:p>
        </p:txBody>
      </p:sp>
      <p:cxnSp>
        <p:nvCxnSpPr>
          <p:cNvPr id="43" name="Connecteur droit 42"/>
          <p:cNvCxnSpPr>
            <a:stCxn id="37" idx="1"/>
            <a:endCxn id="46" idx="0"/>
          </p:cNvCxnSpPr>
          <p:nvPr/>
        </p:nvCxnSpPr>
        <p:spPr>
          <a:xfrm>
            <a:off x="4842521" y="5468401"/>
            <a:ext cx="8063" cy="224418"/>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46" name="ZoneTexte 45"/>
          <p:cNvSpPr txBox="1"/>
          <p:nvPr/>
        </p:nvSpPr>
        <p:spPr>
          <a:xfrm>
            <a:off x="4664475" y="5692819"/>
            <a:ext cx="372218" cy="369332"/>
          </a:xfrm>
          <a:prstGeom prst="rect">
            <a:avLst/>
          </a:prstGeom>
          <a:noFill/>
        </p:spPr>
        <p:txBody>
          <a:bodyPr wrap="none" rtlCol="0">
            <a:spAutoFit/>
          </a:bodyPr>
          <a:lstStyle/>
          <a:p>
            <a:r>
              <a:rPr lang="fr-FR" dirty="0">
                <a:solidFill>
                  <a:srgbClr val="FF0000"/>
                </a:solidFill>
              </a:rPr>
              <a:t>a</a:t>
            </a:r>
            <a:r>
              <a:rPr lang="fr-FR" baseline="30000" dirty="0" smtClean="0">
                <a:solidFill>
                  <a:srgbClr val="FF0000"/>
                </a:solidFill>
              </a:rPr>
              <a:t>*</a:t>
            </a:r>
            <a:endParaRPr lang="fr-FR" dirty="0">
              <a:solidFill>
                <a:srgbClr val="FF0000"/>
              </a:solidFill>
            </a:endParaRPr>
          </a:p>
        </p:txBody>
      </p:sp>
      <p:graphicFrame>
        <p:nvGraphicFramePr>
          <p:cNvPr id="17" name="Objet 16"/>
          <p:cNvGraphicFramePr>
            <a:graphicFrameLocks noChangeAspect="1"/>
          </p:cNvGraphicFramePr>
          <p:nvPr>
            <p:extLst>
              <p:ext uri="{D42A27DB-BD31-4B8C-83A1-F6EECF244321}">
                <p14:modId xmlns:p14="http://schemas.microsoft.com/office/powerpoint/2010/main" xmlns="" val="2328488439"/>
              </p:ext>
            </p:extLst>
          </p:nvPr>
        </p:nvGraphicFramePr>
        <p:xfrm>
          <a:off x="3866841" y="1409513"/>
          <a:ext cx="925512" cy="625475"/>
        </p:xfrm>
        <a:graphic>
          <a:graphicData uri="http://schemas.openxmlformats.org/presentationml/2006/ole">
            <p:oleObj spid="_x0000_s15458" name="Equation" r:id="rId4" imgW="571320" imgH="457200" progId="">
              <p:embed/>
            </p:oleObj>
          </a:graphicData>
        </a:graphic>
      </p:graphicFrame>
      <p:sp>
        <p:nvSpPr>
          <p:cNvPr id="9" name="Ellipse 8"/>
          <p:cNvSpPr/>
          <p:nvPr/>
        </p:nvSpPr>
        <p:spPr>
          <a:xfrm>
            <a:off x="3836894" y="3854824"/>
            <a:ext cx="53788" cy="10757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 name="Connecteur droit avec flèche 10"/>
          <p:cNvCxnSpPr/>
          <p:nvPr/>
        </p:nvCxnSpPr>
        <p:spPr>
          <a:xfrm>
            <a:off x="3849641" y="3908612"/>
            <a:ext cx="72654" cy="230251"/>
          </a:xfrm>
          <a:prstGeom prst="straightConnector1">
            <a:avLst/>
          </a:prstGeom>
          <a:ln>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p:nvPr/>
        </p:nvCxnSpPr>
        <p:spPr>
          <a:xfrm>
            <a:off x="3997171" y="4242240"/>
            <a:ext cx="72805" cy="239876"/>
          </a:xfrm>
          <a:prstGeom prst="straightConnector1">
            <a:avLst/>
          </a:prstGeom>
          <a:ln>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26" name="Ellipse 25"/>
          <p:cNvSpPr/>
          <p:nvPr/>
        </p:nvSpPr>
        <p:spPr>
          <a:xfrm>
            <a:off x="3989294" y="4186514"/>
            <a:ext cx="53788" cy="10757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Forme libre 18"/>
          <p:cNvSpPr/>
          <p:nvPr/>
        </p:nvSpPr>
        <p:spPr>
          <a:xfrm>
            <a:off x="3944471" y="3854824"/>
            <a:ext cx="358588" cy="358588"/>
          </a:xfrm>
          <a:custGeom>
            <a:avLst/>
            <a:gdLst>
              <a:gd name="connsiteX0" fmla="*/ 0 w 340659"/>
              <a:gd name="connsiteY0" fmla="*/ 0 h 367863"/>
              <a:gd name="connsiteX1" fmla="*/ 89647 w 340659"/>
              <a:gd name="connsiteY1" fmla="*/ 35859 h 367863"/>
              <a:gd name="connsiteX2" fmla="*/ 215153 w 340659"/>
              <a:gd name="connsiteY2" fmla="*/ 53789 h 367863"/>
              <a:gd name="connsiteX3" fmla="*/ 286871 w 340659"/>
              <a:gd name="connsiteY3" fmla="*/ 125506 h 367863"/>
              <a:gd name="connsiteX4" fmla="*/ 340659 w 340659"/>
              <a:gd name="connsiteY4" fmla="*/ 143436 h 367863"/>
              <a:gd name="connsiteX5" fmla="*/ 89647 w 340659"/>
              <a:gd name="connsiteY5" fmla="*/ 358589 h 367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0659" h="367863">
                <a:moveTo>
                  <a:pt x="0" y="0"/>
                </a:moveTo>
                <a:cubicBezTo>
                  <a:pt x="29882" y="11953"/>
                  <a:pt x="58424" y="28053"/>
                  <a:pt x="89647" y="35859"/>
                </a:cubicBezTo>
                <a:cubicBezTo>
                  <a:pt x="130645" y="46109"/>
                  <a:pt x="176681" y="36302"/>
                  <a:pt x="215153" y="53789"/>
                </a:cubicBezTo>
                <a:cubicBezTo>
                  <a:pt x="245931" y="67779"/>
                  <a:pt x="259360" y="105856"/>
                  <a:pt x="286871" y="125506"/>
                </a:cubicBezTo>
                <a:cubicBezTo>
                  <a:pt x="302250" y="136491"/>
                  <a:pt x="322730" y="137459"/>
                  <a:pt x="340659" y="143436"/>
                </a:cubicBezTo>
                <a:cubicBezTo>
                  <a:pt x="316277" y="436015"/>
                  <a:pt x="394695" y="358589"/>
                  <a:pt x="89647" y="358589"/>
                </a:cubicBezTo>
              </a:path>
            </a:pathLst>
          </a:custGeom>
          <a:noFill/>
          <a:ln>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3" name="Connecteur droit avec flèche 32"/>
          <p:cNvCxnSpPr/>
          <p:nvPr/>
        </p:nvCxnSpPr>
        <p:spPr>
          <a:xfrm>
            <a:off x="4150896" y="4632158"/>
            <a:ext cx="107576" cy="301502"/>
          </a:xfrm>
          <a:prstGeom prst="straightConnector1">
            <a:avLst/>
          </a:prstGeom>
          <a:ln>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34" name="Ellipse 33"/>
          <p:cNvSpPr/>
          <p:nvPr/>
        </p:nvSpPr>
        <p:spPr>
          <a:xfrm>
            <a:off x="4141694" y="4589930"/>
            <a:ext cx="53788" cy="10757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Forme libre 34"/>
          <p:cNvSpPr/>
          <p:nvPr/>
        </p:nvSpPr>
        <p:spPr>
          <a:xfrm>
            <a:off x="4096871" y="4258240"/>
            <a:ext cx="358588" cy="358588"/>
          </a:xfrm>
          <a:custGeom>
            <a:avLst/>
            <a:gdLst>
              <a:gd name="connsiteX0" fmla="*/ 0 w 340659"/>
              <a:gd name="connsiteY0" fmla="*/ 0 h 367863"/>
              <a:gd name="connsiteX1" fmla="*/ 89647 w 340659"/>
              <a:gd name="connsiteY1" fmla="*/ 35859 h 367863"/>
              <a:gd name="connsiteX2" fmla="*/ 215153 w 340659"/>
              <a:gd name="connsiteY2" fmla="*/ 53789 h 367863"/>
              <a:gd name="connsiteX3" fmla="*/ 286871 w 340659"/>
              <a:gd name="connsiteY3" fmla="*/ 125506 h 367863"/>
              <a:gd name="connsiteX4" fmla="*/ 340659 w 340659"/>
              <a:gd name="connsiteY4" fmla="*/ 143436 h 367863"/>
              <a:gd name="connsiteX5" fmla="*/ 89647 w 340659"/>
              <a:gd name="connsiteY5" fmla="*/ 358589 h 367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0659" h="367863">
                <a:moveTo>
                  <a:pt x="0" y="0"/>
                </a:moveTo>
                <a:cubicBezTo>
                  <a:pt x="29882" y="11953"/>
                  <a:pt x="58424" y="28053"/>
                  <a:pt x="89647" y="35859"/>
                </a:cubicBezTo>
                <a:cubicBezTo>
                  <a:pt x="130645" y="46109"/>
                  <a:pt x="176681" y="36302"/>
                  <a:pt x="215153" y="53789"/>
                </a:cubicBezTo>
                <a:cubicBezTo>
                  <a:pt x="245931" y="67779"/>
                  <a:pt x="259360" y="105856"/>
                  <a:pt x="286871" y="125506"/>
                </a:cubicBezTo>
                <a:cubicBezTo>
                  <a:pt x="302250" y="136491"/>
                  <a:pt x="322730" y="137459"/>
                  <a:pt x="340659" y="143436"/>
                </a:cubicBezTo>
                <a:cubicBezTo>
                  <a:pt x="316277" y="436015"/>
                  <a:pt x="394695" y="358589"/>
                  <a:pt x="89647" y="358589"/>
                </a:cubicBezTo>
              </a:path>
            </a:pathLst>
          </a:custGeom>
          <a:noFill/>
          <a:ln>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2" name="Connecteur droit 21"/>
          <p:cNvCxnSpPr/>
          <p:nvPr/>
        </p:nvCxnSpPr>
        <p:spPr>
          <a:xfrm>
            <a:off x="3834630" y="3946646"/>
            <a:ext cx="59839" cy="1810814"/>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23" name="ZoneTexte 22"/>
          <p:cNvSpPr txBox="1"/>
          <p:nvPr/>
        </p:nvSpPr>
        <p:spPr>
          <a:xfrm>
            <a:off x="3709976" y="5760997"/>
            <a:ext cx="373820" cy="369332"/>
          </a:xfrm>
          <a:prstGeom prst="rect">
            <a:avLst/>
          </a:prstGeom>
          <a:solidFill>
            <a:schemeClr val="bg1"/>
          </a:solidFill>
        </p:spPr>
        <p:txBody>
          <a:bodyPr wrap="none" rtlCol="0">
            <a:spAutoFit/>
          </a:bodyPr>
          <a:lstStyle/>
          <a:p>
            <a:r>
              <a:rPr lang="fr-FR" dirty="0" smtClean="0">
                <a:solidFill>
                  <a:srgbClr val="FF0000"/>
                </a:solidFill>
              </a:rPr>
              <a:t>a</a:t>
            </a:r>
            <a:r>
              <a:rPr lang="fr-FR" baseline="-25000" dirty="0" smtClean="0">
                <a:solidFill>
                  <a:srgbClr val="FF0000"/>
                </a:solidFill>
              </a:rPr>
              <a:t>0</a:t>
            </a:r>
            <a:endParaRPr lang="fr-FR" dirty="0">
              <a:solidFill>
                <a:srgbClr val="FF0000"/>
              </a:solidFill>
            </a:endParaRPr>
          </a:p>
        </p:txBody>
      </p:sp>
      <p:sp>
        <p:nvSpPr>
          <p:cNvPr id="24" name="Ellipse 23"/>
          <p:cNvSpPr/>
          <p:nvPr/>
        </p:nvSpPr>
        <p:spPr>
          <a:xfrm>
            <a:off x="4751295" y="5440674"/>
            <a:ext cx="179294" cy="4571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3117773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6"/>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2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5"/>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4"/>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33"/>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4"/>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46"/>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43"/>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37" grpId="0" animBg="1"/>
      <p:bldP spid="39" grpId="0"/>
      <p:bldP spid="40" grpId="0"/>
      <p:bldP spid="46" grpId="0"/>
      <p:bldP spid="9" grpId="0" animBg="1"/>
      <p:bldP spid="26" grpId="0" animBg="1"/>
      <p:bldP spid="19" grpId="0" animBg="1"/>
      <p:bldP spid="34" grpId="0" animBg="1"/>
      <p:bldP spid="35" grpId="0" animBg="1"/>
      <p:bldP spid="23" grpId="0" animBg="1"/>
      <p:bldP spid="2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570914" y="0"/>
            <a:ext cx="10515600" cy="1139483"/>
          </a:xfrm>
        </p:spPr>
        <p:txBody>
          <a:bodyPr>
            <a:normAutofit/>
          </a:bodyPr>
          <a:lstStyle/>
          <a:p>
            <a:r>
              <a:rPr lang="fr-FR" sz="2400" b="1" dirty="0" smtClean="0"/>
              <a:t>		</a:t>
            </a:r>
            <a:r>
              <a:rPr lang="fr-FR" sz="40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Conclusion</a:t>
            </a:r>
            <a:endParaRPr lang="fr-FR" sz="40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 name="Espace réservé du contenu 1"/>
          <p:cNvSpPr>
            <a:spLocks noGrp="1"/>
          </p:cNvSpPr>
          <p:nvPr>
            <p:ph idx="1"/>
          </p:nvPr>
        </p:nvSpPr>
        <p:spPr>
          <a:xfrm>
            <a:off x="627185" y="1039906"/>
            <a:ext cx="10515600" cy="5109882"/>
          </a:xfrm>
        </p:spPr>
        <p:txBody>
          <a:bodyPr>
            <a:normAutofit/>
          </a:bodyPr>
          <a:lstStyle/>
          <a:p>
            <a:r>
              <a:rPr lang="fr-FR" sz="2600" dirty="0" smtClean="0">
                <a:solidFill>
                  <a:srgbClr val="002060"/>
                </a:solidFill>
              </a:rPr>
              <a:t>Utiliser la méthode des moindres carrées implique des inversions de matrices. Chose facile quand la dimension est petite mais avec des dimensions de plusieurs centaines voir de milliers ce qui est le cas en M. L., inverser des matrices peut prendre plusieurs années.</a:t>
            </a:r>
          </a:p>
          <a:p>
            <a:pPr marL="0" indent="0">
              <a:buNone/>
            </a:pPr>
            <a:endParaRPr lang="fr-FR" sz="2600" dirty="0" smtClean="0">
              <a:solidFill>
                <a:srgbClr val="002060"/>
              </a:solidFill>
            </a:endParaRPr>
          </a:p>
          <a:p>
            <a:r>
              <a:rPr lang="fr-FR" sz="2600" dirty="0">
                <a:solidFill>
                  <a:srgbClr val="002060"/>
                </a:solidFill>
              </a:rPr>
              <a:t> </a:t>
            </a:r>
            <a:r>
              <a:rPr lang="fr-FR" sz="2600" dirty="0" smtClean="0">
                <a:solidFill>
                  <a:srgbClr val="002060"/>
                </a:solidFill>
              </a:rPr>
              <a:t>   C’est pour cela qu’on préfère la méthode de la descente de gradient que </a:t>
            </a:r>
            <a:r>
              <a:rPr lang="fr-FR" sz="2600" dirty="0">
                <a:solidFill>
                  <a:srgbClr val="002060"/>
                </a:solidFill>
              </a:rPr>
              <a:t>nous étudierons </a:t>
            </a:r>
            <a:r>
              <a:rPr lang="fr-FR" sz="2600" dirty="0" smtClean="0">
                <a:solidFill>
                  <a:srgbClr val="002060"/>
                </a:solidFill>
              </a:rPr>
              <a:t>dans le prochain ultérieurement.</a:t>
            </a:r>
          </a:p>
          <a:p>
            <a:pPr marL="0" indent="0">
              <a:buNone/>
            </a:pPr>
            <a:endParaRPr lang="fr-FR" sz="2600" dirty="0" smtClean="0">
              <a:solidFill>
                <a:srgbClr val="002060"/>
              </a:solidFill>
            </a:endParaRPr>
          </a:p>
          <a:p>
            <a:r>
              <a:rPr lang="fr-FR" sz="2600" dirty="0" smtClean="0">
                <a:solidFill>
                  <a:srgbClr val="002060"/>
                </a:solidFill>
              </a:rPr>
              <a:t>On a vu comment développer un modèle linéaire et comment déterminer la fonction coût associée à ce modèle linéaire.</a:t>
            </a:r>
          </a:p>
          <a:p>
            <a:pPr marL="0" indent="0">
              <a:buNone/>
            </a:pPr>
            <a:endParaRPr lang="fr-FR" sz="2900" dirty="0"/>
          </a:p>
          <a:p>
            <a:endParaRPr lang="fr-FR" sz="3300" b="1" dirty="0" smtClean="0">
              <a:solidFill>
                <a:srgbClr val="FF0000"/>
              </a:solidFill>
            </a:endParaRPr>
          </a:p>
        </p:txBody>
      </p:sp>
      <p:sp>
        <p:nvSpPr>
          <p:cNvPr id="4" name="Espace réservé du pied de page 3"/>
          <p:cNvSpPr>
            <a:spLocks noGrp="1"/>
          </p:cNvSpPr>
          <p:nvPr>
            <p:ph type="ftr" sz="quarter" idx="11"/>
          </p:nvPr>
        </p:nvSpPr>
        <p:spPr>
          <a:xfrm>
            <a:off x="252663" y="6284161"/>
            <a:ext cx="9083841" cy="365125"/>
          </a:xfrm>
        </p:spPr>
        <p:txBody>
          <a:bodyPr/>
          <a:lstStyle/>
          <a:p>
            <a:r>
              <a:rPr lang="fr-FR" sz="1800" dirty="0" smtClean="0">
                <a:solidFill>
                  <a:schemeClr val="accent6">
                    <a:lumMod val="75000"/>
                  </a:schemeClr>
                </a:solidFill>
              </a:rPr>
              <a:t>M. L.   :  Donner à une machine la capacité d’apprendre sans la programmer de façon explicite.   Chikhaoui  Tiaret  </a:t>
            </a:r>
            <a:r>
              <a:rPr lang="fr-FR" sz="1800" dirty="0" err="1" smtClean="0">
                <a:solidFill>
                  <a:schemeClr val="accent6">
                    <a:lumMod val="75000"/>
                  </a:schemeClr>
                </a:solidFill>
              </a:rPr>
              <a:t>Algeria</a:t>
            </a:r>
            <a:endParaRPr lang="fr-FR" sz="1800" dirty="0">
              <a:solidFill>
                <a:schemeClr val="accent6">
                  <a:lumMod val="75000"/>
                </a:schemeClr>
              </a:solidFill>
            </a:endParaRPr>
          </a:p>
        </p:txBody>
      </p:sp>
      <p:sp>
        <p:nvSpPr>
          <p:cNvPr id="5" name="Espace réservé du numéro de diapositive 4"/>
          <p:cNvSpPr>
            <a:spLocks noGrp="1"/>
          </p:cNvSpPr>
          <p:nvPr>
            <p:ph type="sldNum" sz="quarter" idx="12"/>
          </p:nvPr>
        </p:nvSpPr>
        <p:spPr/>
        <p:txBody>
          <a:bodyPr/>
          <a:lstStyle/>
          <a:p>
            <a:fld id="{BB9CCCA4-980E-4472-99AD-E93670803D2A}" type="slidenum">
              <a:rPr lang="fr-FR" smtClean="0"/>
              <a:pPr/>
              <a:t>15</a:t>
            </a:fld>
            <a:endParaRPr lang="fr-FR" dirty="0"/>
          </a:p>
        </p:txBody>
      </p:sp>
    </p:spTree>
    <p:extLst>
      <p:ext uri="{BB962C8B-B14F-4D97-AF65-F5344CB8AC3E}">
        <p14:creationId xmlns:p14="http://schemas.microsoft.com/office/powerpoint/2010/main" xmlns="" val="437187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570914" y="0"/>
            <a:ext cx="10515600" cy="1139483"/>
          </a:xfrm>
        </p:spPr>
        <p:txBody>
          <a:bodyPr>
            <a:normAutofit/>
          </a:bodyPr>
          <a:lstStyle/>
          <a:p>
            <a:r>
              <a:rPr lang="fr-FR" sz="2400" b="1" dirty="0" smtClean="0"/>
              <a:t>		</a:t>
            </a:r>
            <a:r>
              <a:rPr lang="fr-FR" sz="40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Conclusion</a:t>
            </a:r>
            <a:endParaRPr lang="fr-FR" sz="40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 name="Espace réservé du contenu 1"/>
          <p:cNvSpPr>
            <a:spLocks noGrp="1"/>
          </p:cNvSpPr>
          <p:nvPr>
            <p:ph idx="1"/>
          </p:nvPr>
        </p:nvSpPr>
        <p:spPr>
          <a:xfrm>
            <a:off x="627185" y="1039906"/>
            <a:ext cx="10515600" cy="4428565"/>
          </a:xfrm>
          <a:solidFill>
            <a:schemeClr val="bg1"/>
          </a:solidFill>
        </p:spPr>
        <p:txBody>
          <a:bodyPr>
            <a:normAutofit/>
          </a:bodyPr>
          <a:lstStyle/>
          <a:p>
            <a:r>
              <a:rPr lang="fr-FR" sz="2000" dirty="0" smtClean="0">
                <a:solidFill>
                  <a:srgbClr val="002060"/>
                </a:solidFill>
              </a:rPr>
              <a:t>La</a:t>
            </a:r>
            <a:r>
              <a:rPr lang="fr-FR" sz="2000" dirty="0" smtClean="0"/>
              <a:t> </a:t>
            </a:r>
            <a:r>
              <a:rPr lang="fr-FR" sz="2000" b="1" dirty="0" smtClean="0">
                <a:solidFill>
                  <a:srgbClr val="FF0000"/>
                </a:solidFill>
              </a:rPr>
              <a:t>démarche à suivre</a:t>
            </a:r>
            <a:r>
              <a:rPr lang="fr-FR" sz="3200" b="1" dirty="0" smtClean="0">
                <a:solidFill>
                  <a:srgbClr val="FF0000"/>
                </a:solidFill>
              </a:rPr>
              <a:t> </a:t>
            </a:r>
            <a:r>
              <a:rPr lang="fr-FR" sz="2200" dirty="0" smtClean="0">
                <a:solidFill>
                  <a:srgbClr val="002060"/>
                </a:solidFill>
              </a:rPr>
              <a:t>serait qu’à chaque fois que vous travaillerez sur un problème d’apprentissage supervisé, dans lequel on a un DataSet avec des X et des Y, écrivez  :</a:t>
            </a:r>
          </a:p>
          <a:p>
            <a:endParaRPr lang="fr-FR" sz="2200" dirty="0" smtClean="0">
              <a:solidFill>
                <a:srgbClr val="002060"/>
              </a:solidFill>
            </a:endParaRPr>
          </a:p>
          <a:p>
            <a:pPr marL="457200" indent="-457200">
              <a:buFont typeface="+mj-lt"/>
              <a:buAutoNum type="arabicPeriod"/>
            </a:pPr>
            <a:r>
              <a:rPr lang="fr-FR" sz="2200" dirty="0" smtClean="0">
                <a:solidFill>
                  <a:srgbClr val="002060"/>
                </a:solidFill>
              </a:rPr>
              <a:t>Les dimensions  </a:t>
            </a:r>
          </a:p>
          <a:p>
            <a:pPr marL="457200" indent="-457200">
              <a:buFont typeface="+mj-lt"/>
              <a:buAutoNum type="arabicPeriod"/>
            </a:pPr>
            <a:endParaRPr lang="fr-FR" sz="2200" dirty="0" smtClean="0">
              <a:solidFill>
                <a:srgbClr val="002060"/>
              </a:solidFill>
            </a:endParaRPr>
          </a:p>
          <a:p>
            <a:pPr marL="457200" indent="-457200">
              <a:buFont typeface="+mj-lt"/>
              <a:buAutoNum type="arabicPeriod"/>
            </a:pPr>
            <a:r>
              <a:rPr lang="fr-FR" sz="2200" dirty="0" smtClean="0">
                <a:solidFill>
                  <a:srgbClr val="002060"/>
                </a:solidFill>
              </a:rPr>
              <a:t>Le modèle linéaire  </a:t>
            </a:r>
          </a:p>
          <a:p>
            <a:pPr marL="457200" indent="-457200">
              <a:buFont typeface="+mj-lt"/>
              <a:buAutoNum type="arabicPeriod"/>
            </a:pPr>
            <a:endParaRPr lang="fr-FR" sz="2200" dirty="0" smtClean="0">
              <a:solidFill>
                <a:srgbClr val="002060"/>
              </a:solidFill>
            </a:endParaRPr>
          </a:p>
          <a:p>
            <a:pPr marL="457200" indent="-457200">
              <a:buFont typeface="+mj-lt"/>
              <a:buAutoNum type="arabicPeriod"/>
            </a:pPr>
            <a:r>
              <a:rPr lang="fr-FR" sz="2200" dirty="0" smtClean="0">
                <a:solidFill>
                  <a:srgbClr val="002060"/>
                </a:solidFill>
              </a:rPr>
              <a:t>La fonction coût : </a:t>
            </a:r>
          </a:p>
          <a:p>
            <a:pPr marL="457200" indent="-457200">
              <a:buFont typeface="+mj-lt"/>
              <a:buAutoNum type="arabicPeriod"/>
            </a:pPr>
            <a:endParaRPr lang="fr-FR" sz="2200" dirty="0" smtClean="0">
              <a:solidFill>
                <a:srgbClr val="002060"/>
              </a:solidFill>
            </a:endParaRPr>
          </a:p>
          <a:p>
            <a:pPr marL="457200" indent="-457200">
              <a:buFont typeface="+mj-lt"/>
              <a:buAutoNum type="arabicPeriod"/>
            </a:pPr>
            <a:r>
              <a:rPr lang="fr-FR" sz="2200" dirty="0" smtClean="0">
                <a:solidFill>
                  <a:srgbClr val="002060"/>
                </a:solidFill>
              </a:rPr>
              <a:t>L’algorithme d’apprentissage </a:t>
            </a:r>
            <a:r>
              <a:rPr lang="fr-FR" sz="2200" b="1" dirty="0" smtClean="0">
                <a:solidFill>
                  <a:srgbClr val="002060"/>
                </a:solidFill>
              </a:rPr>
              <a:t>:  </a:t>
            </a:r>
            <a:r>
              <a:rPr lang="fr-FR" sz="2000" b="1" dirty="0" smtClean="0">
                <a:solidFill>
                  <a:srgbClr val="FF0000"/>
                </a:solidFill>
              </a:rPr>
              <a:t>Gradient </a:t>
            </a:r>
            <a:r>
              <a:rPr lang="fr-FR" sz="2000" b="1" dirty="0" err="1" smtClean="0">
                <a:solidFill>
                  <a:srgbClr val="FF0000"/>
                </a:solidFill>
              </a:rPr>
              <a:t>Descent</a:t>
            </a:r>
            <a:r>
              <a:rPr lang="fr-FR" sz="2000" b="1" dirty="0" smtClean="0">
                <a:solidFill>
                  <a:srgbClr val="002060"/>
                </a:solidFill>
              </a:rPr>
              <a:t>                           </a:t>
            </a:r>
            <a:endParaRPr lang="fr-FR" sz="2000" b="1" u="sng" dirty="0" smtClean="0">
              <a:solidFill>
                <a:srgbClr val="002060"/>
              </a:solidFill>
            </a:endParaRPr>
          </a:p>
        </p:txBody>
      </p:sp>
      <p:sp>
        <p:nvSpPr>
          <p:cNvPr id="4" name="Espace réservé du pied de page 3"/>
          <p:cNvSpPr>
            <a:spLocks noGrp="1"/>
          </p:cNvSpPr>
          <p:nvPr>
            <p:ph type="ftr" sz="quarter" idx="11"/>
          </p:nvPr>
        </p:nvSpPr>
        <p:spPr>
          <a:xfrm>
            <a:off x="252663" y="6284161"/>
            <a:ext cx="9083841" cy="365125"/>
          </a:xfrm>
        </p:spPr>
        <p:txBody>
          <a:bodyPr/>
          <a:lstStyle/>
          <a:p>
            <a:r>
              <a:rPr lang="fr-FR" sz="1800" smtClean="0">
                <a:solidFill>
                  <a:schemeClr val="accent6">
                    <a:lumMod val="75000"/>
                  </a:schemeClr>
                </a:solidFill>
              </a:rPr>
              <a:t>M. L.   :  Donner à une machine la capacité d’apprendre sans la programmer de façon explicite.   Chikhaoui  Tiaret  Algeria</a:t>
            </a:r>
            <a:endParaRPr lang="fr-FR" sz="1800" dirty="0">
              <a:solidFill>
                <a:schemeClr val="accent6">
                  <a:lumMod val="75000"/>
                </a:schemeClr>
              </a:solidFill>
            </a:endParaRPr>
          </a:p>
        </p:txBody>
      </p:sp>
      <p:sp>
        <p:nvSpPr>
          <p:cNvPr id="5" name="Espace réservé du numéro de diapositive 4"/>
          <p:cNvSpPr>
            <a:spLocks noGrp="1"/>
          </p:cNvSpPr>
          <p:nvPr>
            <p:ph type="sldNum" sz="quarter" idx="12"/>
          </p:nvPr>
        </p:nvSpPr>
        <p:spPr/>
        <p:txBody>
          <a:bodyPr/>
          <a:lstStyle/>
          <a:p>
            <a:fld id="{BB9CCCA4-980E-4472-99AD-E93670803D2A}" type="slidenum">
              <a:rPr lang="fr-FR" smtClean="0"/>
              <a:pPr/>
              <a:t>16</a:t>
            </a:fld>
            <a:endParaRPr lang="fr-FR" dirty="0"/>
          </a:p>
        </p:txBody>
      </p:sp>
      <p:graphicFrame>
        <p:nvGraphicFramePr>
          <p:cNvPr id="3" name="Objet 2"/>
          <p:cNvGraphicFramePr>
            <a:graphicFrameLocks noChangeAspect="1"/>
          </p:cNvGraphicFramePr>
          <p:nvPr>
            <p:extLst>
              <p:ext uri="{D42A27DB-BD31-4B8C-83A1-F6EECF244321}">
                <p14:modId xmlns:p14="http://schemas.microsoft.com/office/powerpoint/2010/main" xmlns="" val="3700533601"/>
              </p:ext>
            </p:extLst>
          </p:nvPr>
        </p:nvGraphicFramePr>
        <p:xfrm>
          <a:off x="3046134" y="2310189"/>
          <a:ext cx="4699374" cy="422275"/>
        </p:xfrm>
        <a:graphic>
          <a:graphicData uri="http://schemas.openxmlformats.org/presentationml/2006/ole">
            <p:oleObj spid="_x0000_s17419" name="Equation" r:id="rId4" imgW="2730240" imgH="253800" progId="">
              <p:embed/>
            </p:oleObj>
          </a:graphicData>
        </a:graphic>
      </p:graphicFrame>
      <p:graphicFrame>
        <p:nvGraphicFramePr>
          <p:cNvPr id="7" name="Objet 6"/>
          <p:cNvGraphicFramePr>
            <a:graphicFrameLocks noChangeAspect="1"/>
          </p:cNvGraphicFramePr>
          <p:nvPr>
            <p:extLst>
              <p:ext uri="{D42A27DB-BD31-4B8C-83A1-F6EECF244321}">
                <p14:modId xmlns:p14="http://schemas.microsoft.com/office/powerpoint/2010/main" xmlns="" val="1683357593"/>
              </p:ext>
            </p:extLst>
          </p:nvPr>
        </p:nvGraphicFramePr>
        <p:xfrm>
          <a:off x="3442447" y="3281085"/>
          <a:ext cx="1900518" cy="358587"/>
        </p:xfrm>
        <a:graphic>
          <a:graphicData uri="http://schemas.openxmlformats.org/presentationml/2006/ole">
            <p:oleObj spid="_x0000_s17420" name="Equation" r:id="rId5" imgW="990360" imgH="228600" progId="">
              <p:embed/>
            </p:oleObj>
          </a:graphicData>
        </a:graphic>
      </p:graphicFrame>
      <p:graphicFrame>
        <p:nvGraphicFramePr>
          <p:cNvPr id="8" name="Objet 7"/>
          <p:cNvGraphicFramePr>
            <a:graphicFrameLocks noChangeAspect="1"/>
          </p:cNvGraphicFramePr>
          <p:nvPr>
            <p:extLst>
              <p:ext uri="{D42A27DB-BD31-4B8C-83A1-F6EECF244321}">
                <p14:modId xmlns:p14="http://schemas.microsoft.com/office/powerpoint/2010/main" xmlns="" val="2253405428"/>
              </p:ext>
            </p:extLst>
          </p:nvPr>
        </p:nvGraphicFramePr>
        <p:xfrm>
          <a:off x="3365874" y="3944476"/>
          <a:ext cx="3250080" cy="620432"/>
        </p:xfrm>
        <a:graphic>
          <a:graphicData uri="http://schemas.openxmlformats.org/presentationml/2006/ole">
            <p:oleObj spid="_x0000_s17421" name="Equation" r:id="rId6" imgW="2145960" imgH="457200" progId="">
              <p:embed/>
            </p:oleObj>
          </a:graphicData>
        </a:graphic>
      </p:graphicFrame>
      <p:sp>
        <p:nvSpPr>
          <p:cNvPr id="9" name="Rectangle 8"/>
          <p:cNvSpPr/>
          <p:nvPr/>
        </p:nvSpPr>
        <p:spPr>
          <a:xfrm>
            <a:off x="3765176" y="5651811"/>
            <a:ext cx="7171765" cy="369332"/>
          </a:xfrm>
          <a:prstGeom prst="rect">
            <a:avLst/>
          </a:prstGeom>
        </p:spPr>
        <p:txBody>
          <a:bodyPr wrap="square">
            <a:spAutoFit/>
          </a:bodyPr>
          <a:lstStyle/>
          <a:p>
            <a:r>
              <a:rPr lang="fr-FR" b="1" u="sng" dirty="0">
                <a:solidFill>
                  <a:srgbClr val="002060"/>
                </a:solidFill>
              </a:rPr>
              <a:t>Le fait d’écrire sur papier ces quatre points faciliterait la programmation.</a:t>
            </a:r>
          </a:p>
        </p:txBody>
      </p:sp>
    </p:spTree>
    <p:extLst>
      <p:ext uri="{BB962C8B-B14F-4D97-AF65-F5344CB8AC3E}">
        <p14:creationId xmlns:p14="http://schemas.microsoft.com/office/powerpoint/2010/main" xmlns="" val="2743042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bg/>
                                          </p:spTgt>
                                        </p:tgtEl>
                                        <p:attrNameLst>
                                          <p:attrName>style.visibility</p:attrName>
                                        </p:attrNameLst>
                                      </p:cBhvr>
                                      <p:to>
                                        <p:strVal val="visible"/>
                                      </p:to>
                                    </p:set>
                                    <p:anim calcmode="lin" valueType="num">
                                      <p:cBhvr additive="base">
                                        <p:cTn id="11" dur="500" fill="hold"/>
                                        <p:tgtEl>
                                          <p:spTgt spid="2">
                                            <p:bg/>
                                          </p:spTgt>
                                        </p:tgtEl>
                                        <p:attrNameLst>
                                          <p:attrName>ppt_x</p:attrName>
                                        </p:attrNameLst>
                                      </p:cBhvr>
                                      <p:tavLst>
                                        <p:tav tm="0">
                                          <p:val>
                                            <p:strVal val="#ppt_x"/>
                                          </p:val>
                                        </p:tav>
                                        <p:tav tm="100000">
                                          <p:val>
                                            <p:strVal val="#ppt_x"/>
                                          </p:val>
                                        </p:tav>
                                      </p:tavLst>
                                    </p:anim>
                                    <p:anim calcmode="lin" valueType="num">
                                      <p:cBhvr additive="base">
                                        <p:cTn id="12" dur="500" fill="hold"/>
                                        <p:tgtEl>
                                          <p:spTgt spid="2">
                                            <p:bg/>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1000"/>
                                        <p:tgtEl>
                                          <p:spTgt spid="3"/>
                                        </p:tgtEl>
                                      </p:cBhvr>
                                    </p:animEffect>
                                    <p:anim calcmode="lin" valueType="num">
                                      <p:cBhvr>
                                        <p:cTn id="24" dur="1000" fill="hold"/>
                                        <p:tgtEl>
                                          <p:spTgt spid="3"/>
                                        </p:tgtEl>
                                        <p:attrNameLst>
                                          <p:attrName>ppt_x</p:attrName>
                                        </p:attrNameLst>
                                      </p:cBhvr>
                                      <p:tavLst>
                                        <p:tav tm="0">
                                          <p:val>
                                            <p:strVal val="#ppt_x"/>
                                          </p:val>
                                        </p:tav>
                                        <p:tav tm="100000">
                                          <p:val>
                                            <p:strVal val="#ppt_x"/>
                                          </p:val>
                                        </p:tav>
                                      </p:tavLst>
                                    </p:anim>
                                    <p:anim calcmode="lin" valueType="num">
                                      <p:cBhvr>
                                        <p:cTn id="2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
                                            <p:txEl>
                                              <p:pRg st="4" end="4"/>
                                            </p:txEl>
                                          </p:spTgt>
                                        </p:tgtEl>
                                        <p:attrNameLst>
                                          <p:attrName>style.visibility</p:attrName>
                                        </p:attrNameLst>
                                      </p:cBhvr>
                                      <p:to>
                                        <p:strVal val="visible"/>
                                      </p:to>
                                    </p:set>
                                    <p:anim calcmode="lin" valueType="num">
                                      <p:cBhvr additive="base">
                                        <p:cTn id="30"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500" fill="hold"/>
                                        <p:tgtEl>
                                          <p:spTgt spid="7"/>
                                        </p:tgtEl>
                                        <p:attrNameLst>
                                          <p:attrName>ppt_x</p:attrName>
                                        </p:attrNameLst>
                                      </p:cBhvr>
                                      <p:tavLst>
                                        <p:tav tm="0">
                                          <p:val>
                                            <p:strVal val="#ppt_x"/>
                                          </p:val>
                                        </p:tav>
                                        <p:tav tm="100000">
                                          <p:val>
                                            <p:strVal val="#ppt_x"/>
                                          </p:val>
                                        </p:tav>
                                      </p:tavLst>
                                    </p:anim>
                                    <p:anim calcmode="lin" valueType="num">
                                      <p:cBhvr additive="base">
                                        <p:cTn id="3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 calcmode="lin" valueType="num">
                                      <p:cBhvr additive="base">
                                        <p:cTn id="42"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8"/>
                                        </p:tgtEl>
                                        <p:attrNameLst>
                                          <p:attrName>style.visibility</p:attrName>
                                        </p:attrNameLst>
                                      </p:cBhvr>
                                      <p:to>
                                        <p:strVal val="visible"/>
                                      </p:to>
                                    </p:set>
                                    <p:anim calcmode="lin" valueType="num">
                                      <p:cBhvr additive="base">
                                        <p:cTn id="48" dur="500" fill="hold"/>
                                        <p:tgtEl>
                                          <p:spTgt spid="8"/>
                                        </p:tgtEl>
                                        <p:attrNameLst>
                                          <p:attrName>ppt_x</p:attrName>
                                        </p:attrNameLst>
                                      </p:cBhvr>
                                      <p:tavLst>
                                        <p:tav tm="0">
                                          <p:val>
                                            <p:strVal val="#ppt_x"/>
                                          </p:val>
                                        </p:tav>
                                        <p:tav tm="100000">
                                          <p:val>
                                            <p:strVal val="#ppt_x"/>
                                          </p:val>
                                        </p:tav>
                                      </p:tavLst>
                                    </p:anim>
                                    <p:anim calcmode="lin" valueType="num">
                                      <p:cBhvr additive="base">
                                        <p:cTn id="4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2">
                                            <p:txEl>
                                              <p:pRg st="8" end="8"/>
                                            </p:txEl>
                                          </p:spTgt>
                                        </p:tgtEl>
                                        <p:attrNameLst>
                                          <p:attrName>style.visibility</p:attrName>
                                        </p:attrNameLst>
                                      </p:cBhvr>
                                      <p:to>
                                        <p:strVal val="visible"/>
                                      </p:to>
                                    </p:set>
                                    <p:anim calcmode="lin" valueType="num">
                                      <p:cBhvr additive="base">
                                        <p:cTn id="54"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9"/>
                                        </p:tgtEl>
                                        <p:attrNameLst>
                                          <p:attrName>style.visibility</p:attrName>
                                        </p:attrNameLst>
                                      </p:cBhvr>
                                      <p:to>
                                        <p:strVal val="visible"/>
                                      </p:to>
                                    </p:set>
                                    <p:anim calcmode="lin" valueType="num">
                                      <p:cBhvr additive="base">
                                        <p:cTn id="60" dur="500" fill="hold"/>
                                        <p:tgtEl>
                                          <p:spTgt spid="9"/>
                                        </p:tgtEl>
                                        <p:attrNameLst>
                                          <p:attrName>ppt_x</p:attrName>
                                        </p:attrNameLst>
                                      </p:cBhvr>
                                      <p:tavLst>
                                        <p:tav tm="0">
                                          <p:val>
                                            <p:strVal val="#ppt_x"/>
                                          </p:val>
                                        </p:tav>
                                        <p:tav tm="100000">
                                          <p:val>
                                            <p:strVal val="#ppt_x"/>
                                          </p:val>
                                        </p:tav>
                                      </p:tavLst>
                                    </p:anim>
                                    <p:anim calcmode="lin" valueType="num">
                                      <p:cBhvr additive="base">
                                        <p:cTn id="6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uiExpand="1" build="p" animBg="1"/>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r>
              <a:rPr lang="fr-FR" dirty="0" smtClean="0"/>
              <a:t>			</a:t>
            </a:r>
            <a:r>
              <a:rPr lang="fr-FR" sz="40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Introduction</a:t>
            </a:r>
            <a:endParaRPr lang="fr-FR" sz="40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pPr marL="0" indent="0">
              <a:buNone/>
            </a:pPr>
            <a:r>
              <a:rPr lang="fr-FR" sz="2000" dirty="0" smtClean="0">
                <a:solidFill>
                  <a:srgbClr val="002060"/>
                </a:solidFill>
              </a:rPr>
              <a:t>Nous allons apprendre à développer notre premier modèle de Machine Learning.</a:t>
            </a:r>
          </a:p>
          <a:p>
            <a:pPr marL="0" indent="0">
              <a:buNone/>
            </a:pPr>
            <a:r>
              <a:rPr lang="fr-FR" sz="2000" dirty="0" smtClean="0">
                <a:solidFill>
                  <a:srgbClr val="002060"/>
                </a:solidFill>
              </a:rPr>
              <a:t> </a:t>
            </a:r>
          </a:p>
          <a:p>
            <a:pPr marL="0" indent="0">
              <a:buNone/>
            </a:pPr>
            <a:r>
              <a:rPr lang="fr-FR" sz="2000" dirty="0" smtClean="0">
                <a:solidFill>
                  <a:srgbClr val="002060"/>
                </a:solidFill>
              </a:rPr>
              <a:t>Ce premier modèle est un modèle de </a:t>
            </a:r>
            <a:r>
              <a:rPr lang="fr-FR" sz="2000" dirty="0" smtClean="0">
                <a:solidFill>
                  <a:srgbClr val="FF0000"/>
                </a:solidFill>
              </a:rPr>
              <a:t>régression linéaire</a:t>
            </a:r>
            <a:r>
              <a:rPr lang="fr-FR" sz="2000" dirty="0" smtClean="0">
                <a:solidFill>
                  <a:srgbClr val="002060"/>
                </a:solidFill>
              </a:rPr>
              <a:t>.</a:t>
            </a:r>
          </a:p>
          <a:p>
            <a:pPr marL="0" indent="0">
              <a:buNone/>
            </a:pPr>
            <a:endParaRPr lang="fr-FR" sz="2000" dirty="0" smtClean="0">
              <a:solidFill>
                <a:srgbClr val="002060"/>
              </a:solidFill>
            </a:endParaRPr>
          </a:p>
          <a:p>
            <a:pPr marL="0" indent="0">
              <a:buNone/>
            </a:pPr>
            <a:r>
              <a:rPr lang="fr-FR" sz="2000" dirty="0" smtClean="0">
                <a:solidFill>
                  <a:srgbClr val="002060"/>
                </a:solidFill>
              </a:rPr>
              <a:t>Pourquoi la régression linéaire parce que le processus qu’on va mettre en place pour placer la droite au milieu d’un nuage de points est exactement le même que celui qu’on va développer pour un modèle de reconnaissance vocale, de reconnaissance de spams, …</a:t>
            </a:r>
          </a:p>
          <a:p>
            <a:pPr marL="0" indent="0">
              <a:buNone/>
            </a:pPr>
            <a:endParaRPr lang="fr-FR" sz="2000" dirty="0" smtClean="0">
              <a:solidFill>
                <a:srgbClr val="002060"/>
              </a:solidFill>
            </a:endParaRPr>
          </a:p>
          <a:p>
            <a:pPr marL="0" indent="0">
              <a:buNone/>
            </a:pPr>
            <a:r>
              <a:rPr lang="fr-FR" sz="2000" dirty="0" smtClean="0">
                <a:solidFill>
                  <a:srgbClr val="002060"/>
                </a:solidFill>
              </a:rPr>
              <a:t>La régression linéaire est le modèle le plus simple pour débuter en M.L. </a:t>
            </a:r>
          </a:p>
          <a:p>
            <a:pPr marL="0" indent="0">
              <a:buNone/>
            </a:pPr>
            <a:endParaRPr lang="fr-FR" dirty="0" smtClean="0">
              <a:solidFill>
                <a:srgbClr val="FF0000"/>
              </a:solidFill>
            </a:endParaRPr>
          </a:p>
          <a:p>
            <a:pPr marL="0" indent="0">
              <a:buNone/>
            </a:pPr>
            <a:endParaRPr lang="fr-FR" dirty="0" smtClean="0"/>
          </a:p>
          <a:p>
            <a:pPr marL="0" indent="0">
              <a:buNone/>
            </a:pPr>
            <a:endParaRPr lang="fr-FR" dirty="0"/>
          </a:p>
        </p:txBody>
      </p:sp>
      <p:sp>
        <p:nvSpPr>
          <p:cNvPr id="4" name="Espace réservé du pied de page 3"/>
          <p:cNvSpPr>
            <a:spLocks noGrp="1"/>
          </p:cNvSpPr>
          <p:nvPr>
            <p:ph type="ftr" sz="quarter" idx="11"/>
          </p:nvPr>
        </p:nvSpPr>
        <p:spPr>
          <a:xfrm>
            <a:off x="252663" y="6284161"/>
            <a:ext cx="9083841" cy="365125"/>
          </a:xfrm>
        </p:spPr>
        <p:txBody>
          <a:bodyPr/>
          <a:lstStyle/>
          <a:p>
            <a:r>
              <a:rPr lang="fr-FR" sz="1800" dirty="0" smtClean="0">
                <a:solidFill>
                  <a:schemeClr val="accent6">
                    <a:lumMod val="75000"/>
                  </a:schemeClr>
                </a:solidFill>
              </a:rPr>
              <a:t>M. L.   :  Donner à une machine la capacité d’apprendre sans la programmer de façon explicite.   Chikhaoui  Tiaret  </a:t>
            </a:r>
            <a:r>
              <a:rPr lang="fr-FR" sz="1800" dirty="0" err="1" smtClean="0">
                <a:solidFill>
                  <a:schemeClr val="accent6">
                    <a:lumMod val="75000"/>
                  </a:schemeClr>
                </a:solidFill>
              </a:rPr>
              <a:t>Algeria</a:t>
            </a:r>
            <a:endParaRPr lang="fr-FR" sz="1800" dirty="0">
              <a:solidFill>
                <a:schemeClr val="accent6">
                  <a:lumMod val="75000"/>
                </a:schemeClr>
              </a:solidFill>
            </a:endParaRPr>
          </a:p>
        </p:txBody>
      </p:sp>
      <p:sp>
        <p:nvSpPr>
          <p:cNvPr id="5" name="Espace réservé du numéro de diapositive 4"/>
          <p:cNvSpPr>
            <a:spLocks noGrp="1"/>
          </p:cNvSpPr>
          <p:nvPr>
            <p:ph type="sldNum" sz="quarter" idx="12"/>
          </p:nvPr>
        </p:nvSpPr>
        <p:spPr/>
        <p:txBody>
          <a:bodyPr/>
          <a:lstStyle/>
          <a:p>
            <a:fld id="{BB9CCCA4-980E-4472-99AD-E93670803D2A}" type="slidenum">
              <a:rPr lang="fr-FR" smtClean="0"/>
              <a:pPr/>
              <a:t>2</a:t>
            </a:fld>
            <a:endParaRPr lang="fr-FR" dirty="0"/>
          </a:p>
        </p:txBody>
      </p:sp>
    </p:spTree>
    <p:extLst>
      <p:ext uri="{BB962C8B-B14F-4D97-AF65-F5344CB8AC3E}">
        <p14:creationId xmlns:p14="http://schemas.microsoft.com/office/powerpoint/2010/main" xmlns="" val="23907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 calcmode="lin" valueType="num">
                                      <p:cBhvr additive="base">
                                        <p:cTn id="3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4"/>
                                        </p:tgtEl>
                                        <p:attrNameLst>
                                          <p:attrName>style.visibility</p:attrName>
                                        </p:attrNameLst>
                                      </p:cBhvr>
                                      <p:to>
                                        <p:strVal val="visible"/>
                                      </p:to>
                                    </p:set>
                                    <p:anim calcmode="lin" valueType="num">
                                      <p:cBhvr additive="base">
                                        <p:cTn id="40" dur="500" fill="hold"/>
                                        <p:tgtEl>
                                          <p:spTgt spid="4"/>
                                        </p:tgtEl>
                                        <p:attrNameLst>
                                          <p:attrName>ppt_x</p:attrName>
                                        </p:attrNameLst>
                                      </p:cBhvr>
                                      <p:tavLst>
                                        <p:tav tm="0">
                                          <p:val>
                                            <p:strVal val="#ppt_x"/>
                                          </p:val>
                                        </p:tav>
                                        <p:tav tm="100000">
                                          <p:val>
                                            <p:strVal val="#ppt_x"/>
                                          </p:val>
                                        </p:tav>
                                      </p:tavLst>
                                    </p:anim>
                                    <p:anim calcmode="lin" valueType="num">
                                      <p:cBhvr additive="base">
                                        <p:cTn id="4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r>
              <a:rPr lang="fr-FR" dirty="0" smtClean="0"/>
              <a:t>		</a:t>
            </a:r>
            <a:r>
              <a:rPr lang="fr-FR" sz="40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Rappels  sur le Machine Learning</a:t>
            </a:r>
            <a:endParaRPr lang="fr-FR" sz="400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pPr marL="0" indent="0">
              <a:buNone/>
            </a:pPr>
            <a:r>
              <a:rPr lang="fr-FR" sz="2200" dirty="0" smtClean="0">
                <a:solidFill>
                  <a:srgbClr val="002060"/>
                </a:solidFill>
                <a:latin typeface="Times New Roman" panose="02020603050405020304" pitchFamily="18" charset="0"/>
                <a:cs typeface="Times New Roman" panose="02020603050405020304" pitchFamily="18" charset="0"/>
              </a:rPr>
              <a:t>Le</a:t>
            </a:r>
            <a:r>
              <a:rPr lang="fr-FR" sz="2200" dirty="0" smtClean="0">
                <a:latin typeface="Times New Roman" panose="02020603050405020304" pitchFamily="18" charset="0"/>
                <a:cs typeface="Times New Roman" panose="02020603050405020304" pitchFamily="18" charset="0"/>
              </a:rPr>
              <a:t> </a:t>
            </a:r>
            <a:r>
              <a:rPr lang="fr-FR" sz="2200" dirty="0" smtClean="0">
                <a:solidFill>
                  <a:srgbClr val="FF0000"/>
                </a:solidFill>
                <a:latin typeface="Times New Roman" panose="02020603050405020304" pitchFamily="18" charset="0"/>
                <a:cs typeface="Times New Roman" panose="02020603050405020304" pitchFamily="18" charset="0"/>
              </a:rPr>
              <a:t>DataSet </a:t>
            </a:r>
            <a:r>
              <a:rPr lang="fr-FR" sz="2200" dirty="0" smtClean="0">
                <a:solidFill>
                  <a:srgbClr val="002060"/>
                </a:solidFill>
                <a:latin typeface="Times New Roman" panose="02020603050405020304" pitchFamily="18" charset="0"/>
                <a:cs typeface="Times New Roman" panose="02020603050405020304" pitchFamily="18" charset="0"/>
              </a:rPr>
              <a:t>est toujours formé </a:t>
            </a:r>
            <a:r>
              <a:rPr lang="fr-FR" sz="2200" dirty="0" smtClean="0">
                <a:solidFill>
                  <a:srgbClr val="FF0000"/>
                </a:solidFill>
                <a:latin typeface="Times New Roman" panose="02020603050405020304" pitchFamily="18" charset="0"/>
                <a:cs typeface="Times New Roman" panose="02020603050405020304" pitchFamily="18" charset="0"/>
              </a:rPr>
              <a:t>d’exemples</a:t>
            </a:r>
            <a:r>
              <a:rPr lang="fr-FR" sz="2200" dirty="0" smtClean="0">
                <a:solidFill>
                  <a:srgbClr val="002060"/>
                </a:solidFill>
                <a:latin typeface="Times New Roman" panose="02020603050405020304" pitchFamily="18" charset="0"/>
                <a:cs typeface="Times New Roman" panose="02020603050405020304" pitchFamily="18" charset="0"/>
              </a:rPr>
              <a:t>; chaque exemple est composé </a:t>
            </a:r>
            <a:r>
              <a:rPr lang="fr-FR" sz="2200" dirty="0" smtClean="0">
                <a:solidFill>
                  <a:srgbClr val="FF0000"/>
                </a:solidFill>
                <a:latin typeface="Times New Roman" panose="02020603050405020304" pitchFamily="18" charset="0"/>
                <a:cs typeface="Times New Roman" panose="02020603050405020304" pitchFamily="18" charset="0"/>
              </a:rPr>
              <a:t>de</a:t>
            </a:r>
            <a:r>
              <a:rPr lang="fr-FR" sz="2200" dirty="0" smtClean="0">
                <a:latin typeface="Times New Roman" panose="02020603050405020304" pitchFamily="18" charset="0"/>
                <a:cs typeface="Times New Roman" panose="02020603050405020304" pitchFamily="18" charset="0"/>
              </a:rPr>
              <a:t> </a:t>
            </a:r>
            <a:r>
              <a:rPr lang="fr-FR" sz="2200" dirty="0" smtClean="0">
                <a:solidFill>
                  <a:srgbClr val="FF0000"/>
                </a:solidFill>
                <a:latin typeface="Times New Roman" panose="02020603050405020304" pitchFamily="18" charset="0"/>
                <a:cs typeface="Times New Roman" panose="02020603050405020304" pitchFamily="18" charset="0"/>
              </a:rPr>
              <a:t>deux variables X</a:t>
            </a:r>
            <a:r>
              <a:rPr lang="fr-FR" sz="2200" dirty="0" smtClean="0">
                <a:latin typeface="Times New Roman" panose="02020603050405020304" pitchFamily="18" charset="0"/>
                <a:cs typeface="Times New Roman" panose="02020603050405020304" pitchFamily="18" charset="0"/>
              </a:rPr>
              <a:t> </a:t>
            </a:r>
            <a:r>
              <a:rPr lang="fr-FR" sz="2200" dirty="0" smtClean="0">
                <a:solidFill>
                  <a:srgbClr val="002060"/>
                </a:solidFill>
                <a:latin typeface="Times New Roman" panose="02020603050405020304" pitchFamily="18" charset="0"/>
                <a:cs typeface="Times New Roman" panose="02020603050405020304" pitchFamily="18" charset="0"/>
              </a:rPr>
              <a:t>et</a:t>
            </a:r>
            <a:r>
              <a:rPr lang="fr-FR" sz="2200" dirty="0" smtClean="0">
                <a:latin typeface="Times New Roman" panose="02020603050405020304" pitchFamily="18" charset="0"/>
                <a:cs typeface="Times New Roman" panose="02020603050405020304" pitchFamily="18" charset="0"/>
              </a:rPr>
              <a:t> </a:t>
            </a:r>
            <a:r>
              <a:rPr lang="fr-FR" sz="2200" dirty="0" smtClean="0">
                <a:solidFill>
                  <a:srgbClr val="FF0000"/>
                </a:solidFill>
                <a:latin typeface="Times New Roman" panose="02020603050405020304" pitchFamily="18" charset="0"/>
                <a:cs typeface="Times New Roman" panose="02020603050405020304" pitchFamily="18" charset="0"/>
              </a:rPr>
              <a:t>Y</a:t>
            </a:r>
            <a:r>
              <a:rPr lang="fr-FR" sz="2200" dirty="0" smtClean="0">
                <a:solidFill>
                  <a:srgbClr val="002060"/>
                </a:solidFill>
                <a:latin typeface="Times New Roman" panose="02020603050405020304" pitchFamily="18" charset="0"/>
                <a:cs typeface="Times New Roman" panose="02020603050405020304" pitchFamily="18" charset="0"/>
              </a:rPr>
              <a:t>. Qui sont généralement des vecteurs.</a:t>
            </a:r>
          </a:p>
          <a:p>
            <a:pPr marL="0" indent="0">
              <a:buNone/>
            </a:pPr>
            <a:r>
              <a:rPr lang="fr-FR" sz="2200" dirty="0" smtClean="0">
                <a:solidFill>
                  <a:srgbClr val="FF0000"/>
                </a:solidFill>
                <a:latin typeface="Times New Roman" panose="02020603050405020304" pitchFamily="18" charset="0"/>
                <a:cs typeface="Times New Roman" panose="02020603050405020304" pitchFamily="18" charset="0"/>
              </a:rPr>
              <a:t>Y</a:t>
            </a:r>
            <a:r>
              <a:rPr lang="fr-FR" sz="2200" dirty="0" smtClean="0">
                <a:latin typeface="Times New Roman" panose="02020603050405020304" pitchFamily="18" charset="0"/>
                <a:cs typeface="Times New Roman" panose="02020603050405020304" pitchFamily="18" charset="0"/>
              </a:rPr>
              <a:t> </a:t>
            </a:r>
            <a:r>
              <a:rPr lang="fr-FR" sz="2200" dirty="0" smtClean="0">
                <a:solidFill>
                  <a:srgbClr val="002060"/>
                </a:solidFill>
                <a:latin typeface="Times New Roman" panose="02020603050405020304" pitchFamily="18" charset="0"/>
                <a:cs typeface="Times New Roman" panose="02020603050405020304" pitchFamily="18" charset="0"/>
              </a:rPr>
              <a:t>est la variable </a:t>
            </a:r>
            <a:r>
              <a:rPr lang="fr-FR" sz="2200" dirty="0" smtClean="0">
                <a:solidFill>
                  <a:srgbClr val="FF0000"/>
                </a:solidFill>
                <a:latin typeface="Times New Roman" panose="02020603050405020304" pitchFamily="18" charset="0"/>
                <a:cs typeface="Times New Roman" panose="02020603050405020304" pitchFamily="18" charset="0"/>
              </a:rPr>
              <a:t>cible </a:t>
            </a:r>
            <a:r>
              <a:rPr lang="fr-FR" sz="2200" dirty="0" smtClean="0">
                <a:solidFill>
                  <a:srgbClr val="002060"/>
                </a:solidFill>
                <a:latin typeface="Times New Roman" panose="02020603050405020304" pitchFamily="18" charset="0"/>
                <a:cs typeface="Times New Roman" panose="02020603050405020304" pitchFamily="18" charset="0"/>
              </a:rPr>
              <a:t>(target), c’est la variable à expliquer. C’est elle qu’on voudrait que la </a:t>
            </a:r>
            <a:r>
              <a:rPr lang="fr-FR" sz="2200" dirty="0" smtClean="0">
                <a:solidFill>
                  <a:srgbClr val="FF0000"/>
                </a:solidFill>
                <a:latin typeface="Times New Roman" panose="02020603050405020304" pitchFamily="18" charset="0"/>
                <a:cs typeface="Times New Roman" panose="02020603050405020304" pitchFamily="18" charset="0"/>
              </a:rPr>
              <a:t>machine apprenne à prédire</a:t>
            </a:r>
            <a:r>
              <a:rPr lang="fr-FR" sz="2200" dirty="0" smtClean="0">
                <a:latin typeface="Times New Roman" panose="02020603050405020304" pitchFamily="18" charset="0"/>
                <a:cs typeface="Times New Roman" panose="02020603050405020304" pitchFamily="18" charset="0"/>
              </a:rPr>
              <a:t>. </a:t>
            </a:r>
          </a:p>
          <a:p>
            <a:pPr marL="0" indent="0">
              <a:buNone/>
            </a:pPr>
            <a:r>
              <a:rPr lang="fr-FR" sz="2200" dirty="0" smtClean="0">
                <a:solidFill>
                  <a:srgbClr val="002060"/>
                </a:solidFill>
                <a:latin typeface="Times New Roman" panose="02020603050405020304" pitchFamily="18" charset="0"/>
                <a:cs typeface="Times New Roman" panose="02020603050405020304" pitchFamily="18" charset="0"/>
              </a:rPr>
              <a:t>Exemples : </a:t>
            </a:r>
          </a:p>
          <a:p>
            <a:r>
              <a:rPr lang="fr-FR" sz="2200" dirty="0" smtClean="0">
                <a:solidFill>
                  <a:srgbClr val="002060"/>
                </a:solidFill>
                <a:latin typeface="Times New Roman" panose="02020603050405020304" pitchFamily="18" charset="0"/>
                <a:cs typeface="Times New Roman" panose="02020603050405020304" pitchFamily="18" charset="0"/>
              </a:rPr>
              <a:t>prédire le prix d’un appartement,  </a:t>
            </a:r>
          </a:p>
          <a:p>
            <a:r>
              <a:rPr lang="fr-FR" sz="2200" dirty="0">
                <a:solidFill>
                  <a:srgbClr val="002060"/>
                </a:solidFill>
                <a:latin typeface="Times New Roman" panose="02020603050405020304" pitchFamily="18" charset="0"/>
                <a:cs typeface="Times New Roman" panose="02020603050405020304" pitchFamily="18" charset="0"/>
              </a:rPr>
              <a:t>p</a:t>
            </a:r>
            <a:r>
              <a:rPr lang="fr-FR" sz="2200" dirty="0" smtClean="0">
                <a:solidFill>
                  <a:srgbClr val="002060"/>
                </a:solidFill>
                <a:latin typeface="Times New Roman" panose="02020603050405020304" pitchFamily="18" charset="0"/>
                <a:cs typeface="Times New Roman" panose="02020603050405020304" pitchFamily="18" charset="0"/>
              </a:rPr>
              <a:t>rédire si un e-mail est un spam ou pas ….;</a:t>
            </a:r>
          </a:p>
          <a:p>
            <a:pPr marL="0" indent="0">
              <a:buNone/>
            </a:pPr>
            <a:endParaRPr lang="fr-FR" sz="2200" dirty="0" smtClean="0">
              <a:solidFill>
                <a:srgbClr val="002060"/>
              </a:solidFill>
              <a:latin typeface="Times New Roman" panose="02020603050405020304" pitchFamily="18" charset="0"/>
              <a:cs typeface="Times New Roman" panose="02020603050405020304" pitchFamily="18" charset="0"/>
            </a:endParaRPr>
          </a:p>
          <a:p>
            <a:pPr marL="0" indent="0">
              <a:buNone/>
            </a:pPr>
            <a:r>
              <a:rPr lang="fr-FR" sz="2200" dirty="0" smtClean="0">
                <a:solidFill>
                  <a:srgbClr val="FF0000"/>
                </a:solidFill>
                <a:latin typeface="Times New Roman" panose="02020603050405020304" pitchFamily="18" charset="0"/>
                <a:cs typeface="Times New Roman" panose="02020603050405020304" pitchFamily="18" charset="0"/>
              </a:rPr>
              <a:t>X</a:t>
            </a:r>
            <a:r>
              <a:rPr lang="fr-FR" sz="2200" dirty="0" smtClean="0">
                <a:latin typeface="Times New Roman" panose="02020603050405020304" pitchFamily="18" charset="0"/>
                <a:cs typeface="Times New Roman" panose="02020603050405020304" pitchFamily="18" charset="0"/>
              </a:rPr>
              <a:t> </a:t>
            </a:r>
            <a:r>
              <a:rPr lang="fr-FR" sz="2200" dirty="0">
                <a:solidFill>
                  <a:srgbClr val="002060"/>
                </a:solidFill>
                <a:latin typeface="Times New Roman" panose="02020603050405020304" pitchFamily="18" charset="0"/>
                <a:cs typeface="Times New Roman" panose="02020603050405020304" pitchFamily="18" charset="0"/>
              </a:rPr>
              <a:t>est la </a:t>
            </a:r>
            <a:r>
              <a:rPr lang="fr-FR" sz="2200" dirty="0" smtClean="0">
                <a:solidFill>
                  <a:srgbClr val="002060"/>
                </a:solidFill>
                <a:latin typeface="Times New Roman" panose="02020603050405020304" pitchFamily="18" charset="0"/>
                <a:cs typeface="Times New Roman" panose="02020603050405020304" pitchFamily="18" charset="0"/>
              </a:rPr>
              <a:t>variable </a:t>
            </a:r>
            <a:r>
              <a:rPr lang="fr-FR" sz="2200" dirty="0" smtClean="0">
                <a:solidFill>
                  <a:srgbClr val="FF0000"/>
                </a:solidFill>
                <a:latin typeface="Times New Roman" panose="02020603050405020304" pitchFamily="18" charset="0"/>
                <a:cs typeface="Times New Roman" panose="02020603050405020304" pitchFamily="18" charset="0"/>
              </a:rPr>
              <a:t>explicative</a:t>
            </a:r>
            <a:r>
              <a:rPr lang="fr-FR" sz="2200" dirty="0" smtClean="0">
                <a:latin typeface="Times New Roman" panose="02020603050405020304" pitchFamily="18" charset="0"/>
                <a:cs typeface="Times New Roman" panose="02020603050405020304" pitchFamily="18" charset="0"/>
              </a:rPr>
              <a:t> </a:t>
            </a:r>
            <a:r>
              <a:rPr lang="fr-FR" sz="2200" dirty="0" smtClean="0">
                <a:solidFill>
                  <a:srgbClr val="002060"/>
                </a:solidFill>
                <a:latin typeface="Times New Roman" panose="02020603050405020304" pitchFamily="18" charset="0"/>
                <a:cs typeface="Times New Roman" panose="02020603050405020304" pitchFamily="18" charset="0"/>
              </a:rPr>
              <a:t>(composée de facteurs ou features), </a:t>
            </a:r>
            <a:r>
              <a:rPr lang="fr-FR" sz="2200" dirty="0">
                <a:solidFill>
                  <a:srgbClr val="002060"/>
                </a:solidFill>
                <a:latin typeface="Times New Roman" panose="02020603050405020304" pitchFamily="18" charset="0"/>
                <a:cs typeface="Times New Roman" panose="02020603050405020304" pitchFamily="18" charset="0"/>
              </a:rPr>
              <a:t>c’est </a:t>
            </a:r>
            <a:r>
              <a:rPr lang="fr-FR" sz="2200" dirty="0" smtClean="0">
                <a:solidFill>
                  <a:srgbClr val="002060"/>
                </a:solidFill>
                <a:latin typeface="Times New Roman" panose="02020603050405020304" pitchFamily="18" charset="0"/>
                <a:cs typeface="Times New Roman" panose="02020603050405020304" pitchFamily="18" charset="0"/>
              </a:rPr>
              <a:t>elle qui influence la valeur de</a:t>
            </a:r>
            <a:r>
              <a:rPr lang="fr-FR" sz="2200" dirty="0" smtClean="0">
                <a:latin typeface="Times New Roman" panose="02020603050405020304" pitchFamily="18" charset="0"/>
                <a:cs typeface="Times New Roman" panose="02020603050405020304" pitchFamily="18" charset="0"/>
              </a:rPr>
              <a:t> </a:t>
            </a:r>
            <a:r>
              <a:rPr lang="fr-FR" sz="2200" dirty="0" smtClean="0">
                <a:solidFill>
                  <a:srgbClr val="FF0000"/>
                </a:solidFill>
                <a:latin typeface="Times New Roman" panose="02020603050405020304" pitchFamily="18" charset="0"/>
                <a:cs typeface="Times New Roman" panose="02020603050405020304" pitchFamily="18" charset="0"/>
              </a:rPr>
              <a:t>Y</a:t>
            </a:r>
            <a:r>
              <a:rPr lang="fr-FR" sz="2200" dirty="0" smtClean="0">
                <a:latin typeface="Times New Roman" panose="02020603050405020304" pitchFamily="18" charset="0"/>
                <a:cs typeface="Times New Roman" panose="02020603050405020304" pitchFamily="18" charset="0"/>
              </a:rPr>
              <a:t>. </a:t>
            </a:r>
          </a:p>
          <a:p>
            <a:pPr marL="0" indent="0">
              <a:buNone/>
            </a:pPr>
            <a:r>
              <a:rPr lang="fr-FR" sz="2200" dirty="0" smtClean="0">
                <a:solidFill>
                  <a:srgbClr val="002060"/>
                </a:solidFill>
                <a:latin typeface="Times New Roman" panose="02020603050405020304" pitchFamily="18" charset="0"/>
                <a:cs typeface="Times New Roman" panose="02020603050405020304" pitchFamily="18" charset="0"/>
              </a:rPr>
              <a:t>Y est une fonction de X. </a:t>
            </a:r>
            <a:r>
              <a:rPr lang="fr-FR" sz="2200" dirty="0" smtClean="0">
                <a:solidFill>
                  <a:srgbClr val="FF0000"/>
                </a:solidFill>
                <a:latin typeface="Times New Roman" panose="02020603050405020304" pitchFamily="18" charset="0"/>
                <a:cs typeface="Times New Roman" panose="02020603050405020304" pitchFamily="18" charset="0"/>
              </a:rPr>
              <a:t>Y=f(X)=f(x</a:t>
            </a:r>
            <a:r>
              <a:rPr lang="fr-FR" sz="2200" baseline="-25000" dirty="0" smtClean="0">
                <a:solidFill>
                  <a:srgbClr val="FF0000"/>
                </a:solidFill>
                <a:latin typeface="Times New Roman" panose="02020603050405020304" pitchFamily="18" charset="0"/>
                <a:cs typeface="Times New Roman" panose="02020603050405020304" pitchFamily="18" charset="0"/>
              </a:rPr>
              <a:t>1</a:t>
            </a:r>
            <a:r>
              <a:rPr lang="fr-FR" sz="2200" dirty="0" smtClean="0">
                <a:solidFill>
                  <a:srgbClr val="FF0000"/>
                </a:solidFill>
                <a:latin typeface="Times New Roman" panose="02020603050405020304" pitchFamily="18" charset="0"/>
                <a:cs typeface="Times New Roman" panose="02020603050405020304" pitchFamily="18" charset="0"/>
              </a:rPr>
              <a:t>,</a:t>
            </a:r>
            <a:r>
              <a:rPr lang="fr-FR" sz="2200" dirty="0">
                <a:solidFill>
                  <a:srgbClr val="FF0000"/>
                </a:solidFill>
                <a:latin typeface="Times New Roman" panose="02020603050405020304" pitchFamily="18" charset="0"/>
                <a:cs typeface="Times New Roman" panose="02020603050405020304" pitchFamily="18" charset="0"/>
              </a:rPr>
              <a:t> </a:t>
            </a:r>
            <a:r>
              <a:rPr lang="fr-FR" sz="2200" dirty="0" smtClean="0">
                <a:solidFill>
                  <a:srgbClr val="FF0000"/>
                </a:solidFill>
                <a:latin typeface="Times New Roman" panose="02020603050405020304" pitchFamily="18" charset="0"/>
                <a:cs typeface="Times New Roman" panose="02020603050405020304" pitchFamily="18" charset="0"/>
              </a:rPr>
              <a:t>x</a:t>
            </a:r>
            <a:r>
              <a:rPr lang="fr-FR" sz="2200" baseline="-25000" dirty="0" smtClean="0">
                <a:solidFill>
                  <a:srgbClr val="FF0000"/>
                </a:solidFill>
                <a:latin typeface="Times New Roman" panose="02020603050405020304" pitchFamily="18" charset="0"/>
                <a:cs typeface="Times New Roman" panose="02020603050405020304" pitchFamily="18" charset="0"/>
              </a:rPr>
              <a:t>2</a:t>
            </a:r>
            <a:r>
              <a:rPr lang="fr-FR" sz="2200" dirty="0" smtClean="0">
                <a:solidFill>
                  <a:srgbClr val="FF0000"/>
                </a:solidFill>
                <a:latin typeface="Times New Roman" panose="02020603050405020304" pitchFamily="18" charset="0"/>
                <a:cs typeface="Times New Roman" panose="02020603050405020304" pitchFamily="18" charset="0"/>
              </a:rPr>
              <a:t>, …, x</a:t>
            </a:r>
            <a:r>
              <a:rPr lang="fr-FR" sz="2200" baseline="-25000" dirty="0" smtClean="0">
                <a:solidFill>
                  <a:srgbClr val="FF0000"/>
                </a:solidFill>
                <a:latin typeface="Times New Roman" panose="02020603050405020304" pitchFamily="18" charset="0"/>
                <a:cs typeface="Times New Roman" panose="02020603050405020304" pitchFamily="18" charset="0"/>
              </a:rPr>
              <a:t>n-1</a:t>
            </a:r>
            <a:r>
              <a:rPr lang="fr-FR" sz="2200" dirty="0" smtClean="0">
                <a:solidFill>
                  <a:srgbClr val="FF0000"/>
                </a:solidFill>
                <a:latin typeface="Times New Roman" panose="02020603050405020304" pitchFamily="18" charset="0"/>
                <a:cs typeface="Times New Roman" panose="02020603050405020304" pitchFamily="18" charset="0"/>
              </a:rPr>
              <a:t>, </a:t>
            </a:r>
            <a:r>
              <a:rPr lang="fr-FR" sz="2200" dirty="0" err="1" smtClean="0">
                <a:solidFill>
                  <a:srgbClr val="FF0000"/>
                </a:solidFill>
                <a:latin typeface="Times New Roman" panose="02020603050405020304" pitchFamily="18" charset="0"/>
                <a:cs typeface="Times New Roman" panose="02020603050405020304" pitchFamily="18" charset="0"/>
              </a:rPr>
              <a:t>x</a:t>
            </a:r>
            <a:r>
              <a:rPr lang="fr-FR" sz="2200" baseline="-25000" dirty="0" err="1">
                <a:solidFill>
                  <a:srgbClr val="FF0000"/>
                </a:solidFill>
                <a:latin typeface="Times New Roman" panose="02020603050405020304" pitchFamily="18" charset="0"/>
                <a:cs typeface="Times New Roman" panose="02020603050405020304" pitchFamily="18" charset="0"/>
              </a:rPr>
              <a:t>n</a:t>
            </a:r>
            <a:r>
              <a:rPr lang="fr-FR" sz="2200" dirty="0" smtClean="0">
                <a:solidFill>
                  <a:srgbClr val="FF0000"/>
                </a:solidFill>
                <a:latin typeface="Times New Roman" panose="02020603050405020304" pitchFamily="18" charset="0"/>
                <a:cs typeface="Times New Roman" panose="02020603050405020304" pitchFamily="18" charset="0"/>
              </a:rPr>
              <a:t>).</a:t>
            </a:r>
          </a:p>
          <a:p>
            <a:pPr marL="0" indent="0">
              <a:buNone/>
            </a:pPr>
            <a:endParaRPr lang="fr-FR" sz="2200" dirty="0" smtClean="0">
              <a:solidFill>
                <a:srgbClr val="FF0000"/>
              </a:solidFill>
              <a:latin typeface="Times New Roman" panose="02020603050405020304" pitchFamily="18" charset="0"/>
              <a:cs typeface="Times New Roman" panose="02020603050405020304" pitchFamily="18" charset="0"/>
            </a:endParaRPr>
          </a:p>
          <a:p>
            <a:pPr marL="0" indent="0">
              <a:buNone/>
            </a:pPr>
            <a:endParaRPr lang="fr-FR" dirty="0" smtClean="0"/>
          </a:p>
          <a:p>
            <a:pPr marL="0" indent="0">
              <a:buNone/>
            </a:pPr>
            <a:endParaRPr lang="fr-FR" dirty="0"/>
          </a:p>
        </p:txBody>
      </p:sp>
      <p:sp>
        <p:nvSpPr>
          <p:cNvPr id="4" name="Espace réservé du pied de page 3"/>
          <p:cNvSpPr>
            <a:spLocks noGrp="1"/>
          </p:cNvSpPr>
          <p:nvPr>
            <p:ph type="ftr" sz="quarter" idx="11"/>
          </p:nvPr>
        </p:nvSpPr>
        <p:spPr>
          <a:xfrm>
            <a:off x="252663" y="6284161"/>
            <a:ext cx="9083841" cy="365125"/>
          </a:xfrm>
        </p:spPr>
        <p:txBody>
          <a:bodyPr/>
          <a:lstStyle/>
          <a:p>
            <a:r>
              <a:rPr lang="fr-FR" sz="1800" smtClean="0">
                <a:solidFill>
                  <a:schemeClr val="accent6">
                    <a:lumMod val="75000"/>
                  </a:schemeClr>
                </a:solidFill>
              </a:rPr>
              <a:t>M. L.   :  Donner à une machine la capacité d’apprendre sans la programmer de façon explicite.   Chikhaoui  Tiaret  Algeria</a:t>
            </a:r>
            <a:endParaRPr lang="fr-FR" sz="1800" dirty="0">
              <a:solidFill>
                <a:schemeClr val="accent6">
                  <a:lumMod val="75000"/>
                </a:schemeClr>
              </a:solidFill>
            </a:endParaRPr>
          </a:p>
        </p:txBody>
      </p:sp>
      <p:sp>
        <p:nvSpPr>
          <p:cNvPr id="5" name="Espace réservé du numéro de diapositive 4"/>
          <p:cNvSpPr>
            <a:spLocks noGrp="1"/>
          </p:cNvSpPr>
          <p:nvPr>
            <p:ph type="sldNum" sz="quarter" idx="12"/>
          </p:nvPr>
        </p:nvSpPr>
        <p:spPr/>
        <p:txBody>
          <a:bodyPr/>
          <a:lstStyle/>
          <a:p>
            <a:fld id="{BB9CCCA4-980E-4472-99AD-E93670803D2A}" type="slidenum">
              <a:rPr lang="fr-FR" smtClean="0"/>
              <a:pPr/>
              <a:t>3</a:t>
            </a:fld>
            <a:endParaRPr lang="fr-FR" dirty="0"/>
          </a:p>
        </p:txBody>
      </p:sp>
    </p:spTree>
    <p:extLst>
      <p:ext uri="{BB962C8B-B14F-4D97-AF65-F5344CB8AC3E}">
        <p14:creationId xmlns:p14="http://schemas.microsoft.com/office/powerpoint/2010/main" xmlns="" val="2804360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570914" y="0"/>
            <a:ext cx="10515600" cy="1139483"/>
          </a:xfrm>
        </p:spPr>
        <p:txBody>
          <a:bodyPr>
            <a:normAutofit/>
          </a:bodyPr>
          <a:lstStyle/>
          <a:p>
            <a:r>
              <a:rPr lang="fr-FR" sz="2400" b="1" dirty="0" smtClean="0"/>
              <a:t>		</a:t>
            </a:r>
            <a:r>
              <a:rPr lang="fr-FR" sz="40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Rappels  sur le Machine Learning</a:t>
            </a:r>
            <a:endParaRPr lang="fr-FR" sz="40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 name="Espace réservé du contenu 1"/>
          <p:cNvSpPr>
            <a:spLocks noGrp="1"/>
          </p:cNvSpPr>
          <p:nvPr>
            <p:ph idx="1"/>
          </p:nvPr>
        </p:nvSpPr>
        <p:spPr>
          <a:xfrm>
            <a:off x="627185" y="1575580"/>
            <a:ext cx="10515600" cy="4206241"/>
          </a:xfrm>
        </p:spPr>
        <p:txBody>
          <a:bodyPr>
            <a:normAutofit/>
          </a:bodyPr>
          <a:lstStyle/>
          <a:p>
            <a:pPr marL="0" indent="0">
              <a:buNone/>
            </a:pPr>
            <a:r>
              <a:rPr lang="fr-FR" sz="2000" dirty="0" smtClean="0">
                <a:solidFill>
                  <a:srgbClr val="002060"/>
                </a:solidFill>
              </a:rPr>
              <a:t>Les quatre notions fondamentales du </a:t>
            </a:r>
            <a:r>
              <a:rPr lang="fr-FR" sz="2000" dirty="0">
                <a:solidFill>
                  <a:srgbClr val="002060"/>
                </a:solidFill>
              </a:rPr>
              <a:t>M</a:t>
            </a:r>
            <a:r>
              <a:rPr lang="fr-FR" sz="2000" dirty="0" smtClean="0">
                <a:solidFill>
                  <a:srgbClr val="002060"/>
                </a:solidFill>
              </a:rPr>
              <a:t>achine Learning en apprentissage supervisé  </a:t>
            </a:r>
          </a:p>
          <a:p>
            <a:pPr marL="457200" indent="-457200">
              <a:buFont typeface="+mj-lt"/>
              <a:buAutoNum type="arabicPeriod"/>
            </a:pPr>
            <a:r>
              <a:rPr lang="fr-FR" sz="2000" dirty="0" smtClean="0">
                <a:solidFill>
                  <a:srgbClr val="002060"/>
                </a:solidFill>
              </a:rPr>
              <a:t>le </a:t>
            </a:r>
            <a:r>
              <a:rPr lang="fr-FR" sz="2000" dirty="0" smtClean="0">
                <a:solidFill>
                  <a:srgbClr val="FF0000"/>
                </a:solidFill>
              </a:rPr>
              <a:t>DataSet</a:t>
            </a:r>
            <a:r>
              <a:rPr lang="fr-FR" sz="2000" dirty="0" smtClean="0">
                <a:solidFill>
                  <a:srgbClr val="002060"/>
                </a:solidFill>
              </a:rPr>
              <a:t> : qui contient deux types de variables Y la target (</a:t>
            </a:r>
            <a:r>
              <a:rPr lang="fr-FR" sz="2000" u="sng" dirty="0" smtClean="0">
                <a:solidFill>
                  <a:srgbClr val="002060"/>
                </a:solidFill>
              </a:rPr>
              <a:t>sortie</a:t>
            </a:r>
            <a:r>
              <a:rPr lang="fr-FR" sz="2000" dirty="0" smtClean="0">
                <a:solidFill>
                  <a:srgbClr val="002060"/>
                </a:solidFill>
              </a:rPr>
              <a:t>) et X les features (</a:t>
            </a:r>
            <a:r>
              <a:rPr lang="fr-FR" sz="2000" u="sng" dirty="0" smtClean="0">
                <a:solidFill>
                  <a:srgbClr val="002060"/>
                </a:solidFill>
              </a:rPr>
              <a:t>entrées</a:t>
            </a:r>
            <a:r>
              <a:rPr lang="fr-FR" sz="2000" dirty="0" smtClean="0">
                <a:solidFill>
                  <a:srgbClr val="002060"/>
                </a:solidFill>
              </a:rPr>
              <a:t>).</a:t>
            </a:r>
          </a:p>
          <a:p>
            <a:pPr marL="457200" indent="-457200">
              <a:buFont typeface="+mj-lt"/>
              <a:buAutoNum type="arabicPeriod"/>
            </a:pPr>
            <a:endParaRPr lang="fr-FR" sz="2000" dirty="0" smtClean="0">
              <a:solidFill>
                <a:srgbClr val="002060"/>
              </a:solidFill>
            </a:endParaRPr>
          </a:p>
          <a:p>
            <a:pPr marL="457200" indent="-457200">
              <a:buFont typeface="+mj-lt"/>
              <a:buAutoNum type="arabicPeriod"/>
            </a:pPr>
            <a:r>
              <a:rPr lang="fr-FR" sz="2000" dirty="0" smtClean="0">
                <a:solidFill>
                  <a:srgbClr val="002060"/>
                </a:solidFill>
              </a:rPr>
              <a:t>Le </a:t>
            </a:r>
            <a:r>
              <a:rPr lang="fr-FR" sz="2000" dirty="0" smtClean="0">
                <a:solidFill>
                  <a:srgbClr val="FF0000"/>
                </a:solidFill>
              </a:rPr>
              <a:t>modèle</a:t>
            </a:r>
            <a:r>
              <a:rPr lang="fr-FR" sz="2000" dirty="0" smtClean="0"/>
              <a:t> </a:t>
            </a:r>
            <a:r>
              <a:rPr lang="fr-FR" sz="2000" dirty="0" smtClean="0">
                <a:solidFill>
                  <a:srgbClr val="002060"/>
                </a:solidFill>
              </a:rPr>
              <a:t>: qu’on donne à la machine avec les paramètres qu’elle doit </a:t>
            </a:r>
            <a:r>
              <a:rPr lang="fr-FR" sz="2000" u="sng" dirty="0" smtClean="0">
                <a:solidFill>
                  <a:srgbClr val="002060"/>
                </a:solidFill>
              </a:rPr>
              <a:t>apprendre</a:t>
            </a:r>
            <a:r>
              <a:rPr lang="fr-FR" sz="2000" dirty="0" smtClean="0">
                <a:solidFill>
                  <a:srgbClr val="002060"/>
                </a:solidFill>
              </a:rPr>
              <a:t>.</a:t>
            </a:r>
          </a:p>
          <a:p>
            <a:pPr marL="457200" indent="-457200">
              <a:buFont typeface="+mj-lt"/>
              <a:buAutoNum type="arabicPeriod"/>
            </a:pPr>
            <a:endParaRPr lang="fr-FR" sz="2000" dirty="0" smtClean="0">
              <a:solidFill>
                <a:srgbClr val="002060"/>
              </a:solidFill>
            </a:endParaRPr>
          </a:p>
          <a:p>
            <a:pPr marL="457200" indent="-457200">
              <a:buFont typeface="+mj-lt"/>
              <a:buAutoNum type="arabicPeriod"/>
            </a:pPr>
            <a:r>
              <a:rPr lang="fr-FR" sz="2000" dirty="0" smtClean="0">
                <a:solidFill>
                  <a:srgbClr val="002060"/>
                </a:solidFill>
              </a:rPr>
              <a:t>La</a:t>
            </a:r>
            <a:r>
              <a:rPr lang="fr-FR" sz="2000" dirty="0" smtClean="0"/>
              <a:t> </a:t>
            </a:r>
            <a:r>
              <a:rPr lang="fr-FR" sz="2000" dirty="0" smtClean="0">
                <a:solidFill>
                  <a:srgbClr val="FF0000"/>
                </a:solidFill>
              </a:rPr>
              <a:t>fonction coût </a:t>
            </a:r>
            <a:r>
              <a:rPr lang="fr-FR" sz="2000" dirty="0" smtClean="0"/>
              <a:t>: </a:t>
            </a:r>
            <a:r>
              <a:rPr lang="fr-FR" sz="2000" dirty="0" smtClean="0">
                <a:solidFill>
                  <a:srgbClr val="002060"/>
                </a:solidFill>
              </a:rPr>
              <a:t>qui est l’ensemble </a:t>
            </a:r>
            <a:r>
              <a:rPr lang="fr-FR" sz="2000" u="sng" dirty="0" smtClean="0">
                <a:solidFill>
                  <a:srgbClr val="C00000"/>
                </a:solidFill>
              </a:rPr>
              <a:t>des erreurs </a:t>
            </a:r>
            <a:r>
              <a:rPr lang="fr-FR" sz="2000" dirty="0" smtClean="0">
                <a:solidFill>
                  <a:srgbClr val="002060"/>
                </a:solidFill>
              </a:rPr>
              <a:t>entre les prédictions de </a:t>
            </a:r>
            <a:r>
              <a:rPr lang="fr-FR" sz="2000" u="sng" dirty="0" smtClean="0">
                <a:solidFill>
                  <a:srgbClr val="002060"/>
                </a:solidFill>
              </a:rPr>
              <a:t>notre modèle </a:t>
            </a:r>
            <a:r>
              <a:rPr lang="fr-FR" sz="2000" dirty="0" smtClean="0">
                <a:solidFill>
                  <a:srgbClr val="002060"/>
                </a:solidFill>
              </a:rPr>
              <a:t>et les </a:t>
            </a:r>
          </a:p>
          <a:p>
            <a:pPr marL="0" indent="0">
              <a:buNone/>
            </a:pPr>
            <a:r>
              <a:rPr lang="fr-FR" sz="2000" dirty="0" smtClean="0">
                <a:solidFill>
                  <a:srgbClr val="002060"/>
                </a:solidFill>
              </a:rPr>
              <a:t>vraies valeurs </a:t>
            </a:r>
            <a:r>
              <a:rPr lang="fr-FR" sz="2000" dirty="0" smtClean="0">
                <a:solidFill>
                  <a:srgbClr val="FF0000"/>
                </a:solidFill>
              </a:rPr>
              <a:t>y</a:t>
            </a:r>
            <a:r>
              <a:rPr lang="fr-FR" sz="2000" dirty="0" smtClean="0">
                <a:solidFill>
                  <a:srgbClr val="002060"/>
                </a:solidFill>
              </a:rPr>
              <a:t> du </a:t>
            </a:r>
            <a:r>
              <a:rPr lang="fr-FR" sz="2000" u="sng" dirty="0" smtClean="0">
                <a:solidFill>
                  <a:srgbClr val="002060"/>
                </a:solidFill>
              </a:rPr>
              <a:t>DataSet</a:t>
            </a:r>
            <a:r>
              <a:rPr lang="fr-FR" sz="2000" dirty="0" smtClean="0">
                <a:solidFill>
                  <a:srgbClr val="002060"/>
                </a:solidFill>
              </a:rPr>
              <a:t>.</a:t>
            </a:r>
          </a:p>
          <a:p>
            <a:pPr marL="457200" indent="-457200">
              <a:buFont typeface="+mj-lt"/>
              <a:buAutoNum type="arabicPeriod"/>
            </a:pPr>
            <a:r>
              <a:rPr lang="fr-FR" sz="2000" dirty="0" smtClean="0">
                <a:solidFill>
                  <a:srgbClr val="002060"/>
                </a:solidFill>
              </a:rPr>
              <a:t>L’</a:t>
            </a:r>
            <a:r>
              <a:rPr lang="fr-FR" sz="2000" dirty="0" smtClean="0">
                <a:solidFill>
                  <a:srgbClr val="FF0000"/>
                </a:solidFill>
              </a:rPr>
              <a:t>algorithme d’apprentissage</a:t>
            </a:r>
            <a:r>
              <a:rPr lang="fr-FR" sz="2000" dirty="0" smtClean="0">
                <a:solidFill>
                  <a:srgbClr val="002060"/>
                </a:solidFill>
              </a:rPr>
              <a:t> : c’est lui qui cherche à minimiser la fonction coût en trouvant les </a:t>
            </a:r>
            <a:r>
              <a:rPr lang="fr-FR" sz="2000" u="sng" dirty="0" smtClean="0">
                <a:solidFill>
                  <a:srgbClr val="002060"/>
                </a:solidFill>
              </a:rPr>
              <a:t>meilleures valeurs des paramètres </a:t>
            </a:r>
            <a:r>
              <a:rPr lang="fr-FR" sz="2000" dirty="0" smtClean="0">
                <a:solidFill>
                  <a:srgbClr val="FF0000"/>
                </a:solidFill>
              </a:rPr>
              <a:t>a, b, c, ….</a:t>
            </a:r>
          </a:p>
          <a:p>
            <a:endParaRPr lang="fr-FR" sz="2000" dirty="0" smtClean="0"/>
          </a:p>
        </p:txBody>
      </p:sp>
      <p:sp>
        <p:nvSpPr>
          <p:cNvPr id="4" name="Espace réservé du pied de page 3"/>
          <p:cNvSpPr>
            <a:spLocks noGrp="1"/>
          </p:cNvSpPr>
          <p:nvPr>
            <p:ph type="ftr" sz="quarter" idx="11"/>
          </p:nvPr>
        </p:nvSpPr>
        <p:spPr>
          <a:xfrm>
            <a:off x="252663" y="6284161"/>
            <a:ext cx="9083841" cy="365125"/>
          </a:xfrm>
        </p:spPr>
        <p:txBody>
          <a:bodyPr/>
          <a:lstStyle/>
          <a:p>
            <a:r>
              <a:rPr lang="fr-FR" sz="1800" dirty="0" smtClean="0">
                <a:solidFill>
                  <a:schemeClr val="accent6">
                    <a:lumMod val="75000"/>
                  </a:schemeClr>
                </a:solidFill>
              </a:rPr>
              <a:t>M. L.   :  Donner à une machine la capacité d’apprendre sans la programmer de façon explicite.   Chikhaoui  Tiaret  </a:t>
            </a:r>
            <a:r>
              <a:rPr lang="fr-FR" sz="1800" dirty="0" err="1" smtClean="0">
                <a:solidFill>
                  <a:schemeClr val="accent6">
                    <a:lumMod val="75000"/>
                  </a:schemeClr>
                </a:solidFill>
              </a:rPr>
              <a:t>Algeria</a:t>
            </a:r>
            <a:endParaRPr lang="fr-FR" sz="1800" dirty="0">
              <a:solidFill>
                <a:schemeClr val="accent6">
                  <a:lumMod val="75000"/>
                </a:schemeClr>
              </a:solidFill>
            </a:endParaRPr>
          </a:p>
        </p:txBody>
      </p:sp>
      <p:sp>
        <p:nvSpPr>
          <p:cNvPr id="5" name="Espace réservé du numéro de diapositive 4"/>
          <p:cNvSpPr>
            <a:spLocks noGrp="1"/>
          </p:cNvSpPr>
          <p:nvPr>
            <p:ph type="sldNum" sz="quarter" idx="12"/>
          </p:nvPr>
        </p:nvSpPr>
        <p:spPr/>
        <p:txBody>
          <a:bodyPr/>
          <a:lstStyle/>
          <a:p>
            <a:fld id="{BB9CCCA4-980E-4472-99AD-E93670803D2A}" type="slidenum">
              <a:rPr lang="fr-FR" smtClean="0"/>
              <a:pPr/>
              <a:t>4</a:t>
            </a:fld>
            <a:endParaRPr lang="fr-FR" dirty="0"/>
          </a:p>
        </p:txBody>
      </p:sp>
    </p:spTree>
    <p:extLst>
      <p:ext uri="{BB962C8B-B14F-4D97-AF65-F5344CB8AC3E}">
        <p14:creationId xmlns:p14="http://schemas.microsoft.com/office/powerpoint/2010/main" xmlns="" val="3261677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barn(inVertical)">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fade">
                                      <p:cBhvr>
                                        <p:cTn id="16" dur="1000"/>
                                        <p:tgtEl>
                                          <p:spTgt spid="2">
                                            <p:txEl>
                                              <p:pRg st="1" end="1"/>
                                            </p:txEl>
                                          </p:spTgt>
                                        </p:tgtEl>
                                      </p:cBhvr>
                                    </p:animEffect>
                                    <p:anim calcmode="lin" valueType="num">
                                      <p:cBhvr>
                                        <p:cTn id="17"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fade">
                                      <p:cBhvr>
                                        <p:cTn id="23" dur="1000"/>
                                        <p:tgtEl>
                                          <p:spTgt spid="2">
                                            <p:txEl>
                                              <p:pRg st="3" end="3"/>
                                            </p:txEl>
                                          </p:spTgt>
                                        </p:tgtEl>
                                      </p:cBhvr>
                                    </p:animEffect>
                                    <p:anim calcmode="lin" valueType="num">
                                      <p:cBhvr>
                                        <p:cTn id="24"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Effect transition="in" filter="fade">
                                      <p:cBhvr>
                                        <p:cTn id="30" dur="1000"/>
                                        <p:tgtEl>
                                          <p:spTgt spid="2">
                                            <p:txEl>
                                              <p:pRg st="5" end="5"/>
                                            </p:txEl>
                                          </p:spTgt>
                                        </p:tgtEl>
                                      </p:cBhvr>
                                    </p:animEffect>
                                    <p:anim calcmode="lin" valueType="num">
                                      <p:cBhvr>
                                        <p:cTn id="31"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2"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1000"/>
                                        <p:tgtEl>
                                          <p:spTgt spid="2">
                                            <p:txEl>
                                              <p:pRg st="6" end="6"/>
                                            </p:txEl>
                                          </p:spTgt>
                                        </p:tgtEl>
                                      </p:cBhvr>
                                    </p:animEffect>
                                    <p:anim calcmode="lin" valueType="num">
                                      <p:cBhvr>
                                        <p:cTn id="3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2">
                                            <p:txEl>
                                              <p:pRg st="7" end="7"/>
                                            </p:txEl>
                                          </p:spTgt>
                                        </p:tgtEl>
                                        <p:attrNameLst>
                                          <p:attrName>style.visibility</p:attrName>
                                        </p:attrNameLst>
                                      </p:cBhvr>
                                      <p:to>
                                        <p:strVal val="visible"/>
                                      </p:to>
                                    </p:set>
                                    <p:animEffect transition="in" filter="fade">
                                      <p:cBhvr>
                                        <p:cTn id="44" dur="1000"/>
                                        <p:tgtEl>
                                          <p:spTgt spid="2">
                                            <p:txEl>
                                              <p:pRg st="7" end="7"/>
                                            </p:txEl>
                                          </p:spTgt>
                                        </p:tgtEl>
                                      </p:cBhvr>
                                    </p:animEffect>
                                    <p:anim calcmode="lin" valueType="num">
                                      <p:cBhvr>
                                        <p:cTn id="45"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4"/>
                                        </p:tgtEl>
                                        <p:attrNameLst>
                                          <p:attrName>style.visibility</p:attrName>
                                        </p:attrNameLst>
                                      </p:cBhvr>
                                      <p:to>
                                        <p:strVal val="visible"/>
                                      </p:to>
                                    </p:set>
                                    <p:animEffect transition="in" filter="fade">
                                      <p:cBhvr>
                                        <p:cTn id="51" dur="1000"/>
                                        <p:tgtEl>
                                          <p:spTgt spid="4"/>
                                        </p:tgtEl>
                                      </p:cBhvr>
                                    </p:animEffect>
                                    <p:anim calcmode="lin" valueType="num">
                                      <p:cBhvr>
                                        <p:cTn id="52" dur="1000" fill="hold"/>
                                        <p:tgtEl>
                                          <p:spTgt spid="4"/>
                                        </p:tgtEl>
                                        <p:attrNameLst>
                                          <p:attrName>ppt_x</p:attrName>
                                        </p:attrNameLst>
                                      </p:cBhvr>
                                      <p:tavLst>
                                        <p:tav tm="0">
                                          <p:val>
                                            <p:strVal val="#ppt_x"/>
                                          </p:val>
                                        </p:tav>
                                        <p:tav tm="100000">
                                          <p:val>
                                            <p:strVal val="#ppt_x"/>
                                          </p:val>
                                        </p:tav>
                                      </p:tavLst>
                                    </p:anim>
                                    <p:anim calcmode="lin" valueType="num">
                                      <p:cBhvr>
                                        <p:cTn id="5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570914" y="0"/>
            <a:ext cx="10515600" cy="1139483"/>
          </a:xfrm>
        </p:spPr>
        <p:txBody>
          <a:bodyPr>
            <a:normAutofit/>
          </a:bodyPr>
          <a:lstStyle/>
          <a:p>
            <a:r>
              <a:rPr lang="fr-FR" sz="2400" b="1" dirty="0" smtClean="0"/>
              <a:t>			</a:t>
            </a:r>
            <a:r>
              <a:rPr lang="fr-FR" sz="40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Remarques importantes</a:t>
            </a:r>
            <a:endParaRPr lang="fr-FR" sz="40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 name="Espace réservé du contenu 1"/>
          <p:cNvSpPr>
            <a:spLocks noGrp="1"/>
          </p:cNvSpPr>
          <p:nvPr>
            <p:ph idx="1"/>
          </p:nvPr>
        </p:nvSpPr>
        <p:spPr>
          <a:xfrm>
            <a:off x="627185" y="1575580"/>
            <a:ext cx="10515600" cy="4206241"/>
          </a:xfrm>
        </p:spPr>
        <p:txBody>
          <a:bodyPr>
            <a:normAutofit/>
          </a:bodyPr>
          <a:lstStyle/>
          <a:p>
            <a:pPr marL="0" indent="0">
              <a:buNone/>
            </a:pPr>
            <a:r>
              <a:rPr lang="fr-FR" sz="2000" dirty="0" smtClean="0">
                <a:solidFill>
                  <a:srgbClr val="002060"/>
                </a:solidFill>
              </a:rPr>
              <a:t>A chaque fois que vous avez à résoudre un problème d’apprentissage supervisé, écrivez sur papier ces quatre étapes :</a:t>
            </a:r>
          </a:p>
          <a:p>
            <a:pPr marL="0" indent="0">
              <a:buNone/>
            </a:pPr>
            <a:endParaRPr lang="fr-FR" sz="2000" dirty="0" smtClean="0">
              <a:solidFill>
                <a:srgbClr val="002060"/>
              </a:solidFill>
            </a:endParaRPr>
          </a:p>
          <a:p>
            <a:pPr marL="457200" indent="-457200">
              <a:buFont typeface="+mj-lt"/>
              <a:buAutoNum type="arabicPeriod"/>
            </a:pPr>
            <a:r>
              <a:rPr lang="fr-FR" sz="2000" dirty="0" smtClean="0">
                <a:solidFill>
                  <a:srgbClr val="002060"/>
                </a:solidFill>
              </a:rPr>
              <a:t>Quelles sont les dimensions de votre DataSet ? </a:t>
            </a:r>
          </a:p>
          <a:p>
            <a:pPr lvl="1"/>
            <a:r>
              <a:rPr lang="fr-FR" sz="2000" dirty="0" smtClean="0">
                <a:solidFill>
                  <a:srgbClr val="002060"/>
                </a:solidFill>
              </a:rPr>
              <a:t>Combien y’a de lignes (exemples) ?</a:t>
            </a:r>
          </a:p>
          <a:p>
            <a:pPr lvl="1"/>
            <a:r>
              <a:rPr lang="fr-FR" sz="2000" dirty="0" smtClean="0">
                <a:solidFill>
                  <a:srgbClr val="002060"/>
                </a:solidFill>
              </a:rPr>
              <a:t>Combien y’a de colonnes (facteurs) ?</a:t>
            </a:r>
          </a:p>
          <a:p>
            <a:endParaRPr lang="fr-FR" sz="2000" dirty="0" smtClean="0">
              <a:solidFill>
                <a:srgbClr val="002060"/>
              </a:solidFill>
            </a:endParaRPr>
          </a:p>
          <a:p>
            <a:pPr marL="0" indent="0">
              <a:buNone/>
            </a:pPr>
            <a:r>
              <a:rPr lang="fr-FR" sz="2000" dirty="0" smtClean="0">
                <a:solidFill>
                  <a:srgbClr val="002060"/>
                </a:solidFill>
              </a:rPr>
              <a:t>2. Quel est le modèle que vous chercher à développer ?</a:t>
            </a:r>
          </a:p>
          <a:p>
            <a:pPr marL="0" indent="0">
              <a:buNone/>
            </a:pPr>
            <a:endParaRPr lang="fr-FR" sz="2000" dirty="0" smtClean="0">
              <a:solidFill>
                <a:srgbClr val="002060"/>
              </a:solidFill>
            </a:endParaRPr>
          </a:p>
          <a:p>
            <a:pPr marL="0" indent="0">
              <a:buNone/>
            </a:pPr>
            <a:r>
              <a:rPr lang="fr-FR" sz="2000" dirty="0" smtClean="0">
                <a:solidFill>
                  <a:srgbClr val="002060"/>
                </a:solidFill>
              </a:rPr>
              <a:t>3.  Quelle est la fonction coût à minimiser ?</a:t>
            </a:r>
          </a:p>
          <a:p>
            <a:endParaRPr lang="fr-FR" sz="2400" dirty="0" smtClean="0"/>
          </a:p>
        </p:txBody>
      </p:sp>
      <p:sp>
        <p:nvSpPr>
          <p:cNvPr id="4" name="Espace réservé du pied de page 3"/>
          <p:cNvSpPr>
            <a:spLocks noGrp="1"/>
          </p:cNvSpPr>
          <p:nvPr>
            <p:ph type="ftr" sz="quarter" idx="11"/>
          </p:nvPr>
        </p:nvSpPr>
        <p:spPr>
          <a:xfrm>
            <a:off x="252663" y="6284161"/>
            <a:ext cx="9083841" cy="365125"/>
          </a:xfrm>
        </p:spPr>
        <p:txBody>
          <a:bodyPr/>
          <a:lstStyle/>
          <a:p>
            <a:r>
              <a:rPr lang="fr-FR" sz="1800" smtClean="0">
                <a:solidFill>
                  <a:schemeClr val="accent6">
                    <a:lumMod val="75000"/>
                  </a:schemeClr>
                </a:solidFill>
              </a:rPr>
              <a:t>M. L.   :  Donner à une machine la capacité d’apprendre sans la programmer de façon explicite.   Chikhaoui  Tiaret  Algeria</a:t>
            </a:r>
            <a:endParaRPr lang="fr-FR" sz="1800" dirty="0">
              <a:solidFill>
                <a:schemeClr val="accent6">
                  <a:lumMod val="75000"/>
                </a:schemeClr>
              </a:solidFill>
            </a:endParaRPr>
          </a:p>
        </p:txBody>
      </p:sp>
      <p:sp>
        <p:nvSpPr>
          <p:cNvPr id="5" name="Espace réservé du numéro de diapositive 4"/>
          <p:cNvSpPr>
            <a:spLocks noGrp="1"/>
          </p:cNvSpPr>
          <p:nvPr>
            <p:ph type="sldNum" sz="quarter" idx="12"/>
          </p:nvPr>
        </p:nvSpPr>
        <p:spPr/>
        <p:txBody>
          <a:bodyPr/>
          <a:lstStyle/>
          <a:p>
            <a:fld id="{BB9CCCA4-980E-4472-99AD-E93670803D2A}" type="slidenum">
              <a:rPr lang="fr-FR" smtClean="0"/>
              <a:pPr/>
              <a:t>5</a:t>
            </a:fld>
            <a:endParaRPr lang="fr-FR" dirty="0"/>
          </a:p>
        </p:txBody>
      </p:sp>
    </p:spTree>
    <p:extLst>
      <p:ext uri="{BB962C8B-B14F-4D97-AF65-F5344CB8AC3E}">
        <p14:creationId xmlns:p14="http://schemas.microsoft.com/office/powerpoint/2010/main" xmlns="" val="4008339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wipe(down)">
                                      <p:cBhvr>
                                        <p:cTn id="28" dur="500"/>
                                        <p:tgtEl>
                                          <p:spTgt spid="2">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animEffect transition="in" filter="barn(inVertical)">
                                      <p:cBhvr>
                                        <p:cTn id="33"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6" name="Titre 5"/>
          <p:cNvSpPr>
            <a:spLocks noGrp="1"/>
          </p:cNvSpPr>
          <p:nvPr>
            <p:ph type="title"/>
          </p:nvPr>
        </p:nvSpPr>
        <p:spPr>
          <a:xfrm>
            <a:off x="570914" y="0"/>
            <a:ext cx="10515600" cy="1139483"/>
          </a:xfrm>
        </p:spPr>
        <p:txBody>
          <a:bodyPr>
            <a:normAutofit/>
          </a:bodyPr>
          <a:lstStyle/>
          <a:p>
            <a:r>
              <a:rPr lang="fr-FR" sz="2400" b="1" dirty="0" smtClean="0"/>
              <a:t>				</a:t>
            </a:r>
            <a:r>
              <a:rPr lang="fr-FR" sz="40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 DataSet</a:t>
            </a:r>
            <a:endParaRPr lang="fr-FR" sz="40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 name="Espace réservé du contenu 1"/>
          <p:cNvSpPr>
            <a:spLocks noGrp="1"/>
          </p:cNvSpPr>
          <p:nvPr>
            <p:ph idx="1"/>
          </p:nvPr>
        </p:nvSpPr>
        <p:spPr>
          <a:xfrm>
            <a:off x="627185" y="1983543"/>
            <a:ext cx="10515600" cy="4206241"/>
          </a:xfrm>
        </p:spPr>
        <p:txBody>
          <a:bodyPr>
            <a:normAutofit/>
          </a:bodyPr>
          <a:lstStyle/>
          <a:p>
            <a:pPr marL="0" indent="0">
              <a:buNone/>
            </a:pPr>
            <a:r>
              <a:rPr lang="fr-FR" sz="2400" dirty="0" smtClean="0"/>
              <a:t>		</a:t>
            </a:r>
            <a:endParaRPr lang="fr-FR" sz="2400" u="sng" dirty="0">
              <a:solidFill>
                <a:srgbClr val="FF0000"/>
              </a:solidFill>
            </a:endParaRPr>
          </a:p>
          <a:p>
            <a:pPr marL="0" indent="0">
              <a:buNone/>
            </a:pPr>
            <a:endParaRPr lang="fr-FR" sz="2400" dirty="0" smtClean="0"/>
          </a:p>
          <a:p>
            <a:endParaRPr lang="fr-FR" sz="2400" dirty="0" smtClean="0"/>
          </a:p>
        </p:txBody>
      </p:sp>
      <p:sp>
        <p:nvSpPr>
          <p:cNvPr id="4" name="Espace réservé du pied de page 3"/>
          <p:cNvSpPr>
            <a:spLocks noGrp="1"/>
          </p:cNvSpPr>
          <p:nvPr>
            <p:ph type="ftr" sz="quarter" idx="11"/>
          </p:nvPr>
        </p:nvSpPr>
        <p:spPr>
          <a:xfrm>
            <a:off x="252663" y="6284161"/>
            <a:ext cx="10343619" cy="349721"/>
          </a:xfrm>
        </p:spPr>
        <p:txBody>
          <a:bodyPr/>
          <a:lstStyle/>
          <a:p>
            <a:r>
              <a:rPr lang="fr-FR" sz="1800" smtClean="0">
                <a:solidFill>
                  <a:schemeClr val="accent6">
                    <a:lumMod val="75000"/>
                  </a:schemeClr>
                </a:solidFill>
              </a:rPr>
              <a:t>M. L.   :  Donner à une machine la capacité d’apprendre sans la programmer de façon explicite.   Chikhaoui  Tiaret  Algeria</a:t>
            </a:r>
            <a:endParaRPr lang="fr-FR" sz="1800" dirty="0">
              <a:solidFill>
                <a:schemeClr val="accent6">
                  <a:lumMod val="75000"/>
                </a:schemeClr>
              </a:solidFill>
            </a:endParaRPr>
          </a:p>
        </p:txBody>
      </p:sp>
      <p:sp>
        <p:nvSpPr>
          <p:cNvPr id="5" name="Espace réservé du numéro de diapositive 4"/>
          <p:cNvSpPr>
            <a:spLocks noGrp="1"/>
          </p:cNvSpPr>
          <p:nvPr>
            <p:ph type="sldNum" sz="quarter" idx="12"/>
          </p:nvPr>
        </p:nvSpPr>
        <p:spPr/>
        <p:txBody>
          <a:bodyPr/>
          <a:lstStyle/>
          <a:p>
            <a:fld id="{BB9CCCA4-980E-4472-99AD-E93670803D2A}" type="slidenum">
              <a:rPr lang="fr-FR" smtClean="0"/>
              <a:pPr/>
              <a:t>6</a:t>
            </a:fld>
            <a:endParaRPr lang="fr-FR" dirty="0"/>
          </a:p>
        </p:txBody>
      </p:sp>
      <p:graphicFrame>
        <p:nvGraphicFramePr>
          <p:cNvPr id="7" name="Graphique 6"/>
          <p:cNvGraphicFramePr/>
          <p:nvPr>
            <p:extLst>
              <p:ext uri="{D42A27DB-BD31-4B8C-83A1-F6EECF244321}">
                <p14:modId xmlns:p14="http://schemas.microsoft.com/office/powerpoint/2010/main" xmlns="" val="2473440483"/>
              </p:ext>
            </p:extLst>
          </p:nvPr>
        </p:nvGraphicFramePr>
        <p:xfrm>
          <a:off x="1427089" y="2194561"/>
          <a:ext cx="8856393" cy="4037427"/>
        </p:xfrm>
        <a:graphic>
          <a:graphicData uri="http://schemas.openxmlformats.org/drawingml/2006/chart">
            <c:chart xmlns:c="http://schemas.openxmlformats.org/drawingml/2006/chart" xmlns:r="http://schemas.openxmlformats.org/officeDocument/2006/relationships" r:id="rId3"/>
          </a:graphicData>
        </a:graphic>
      </p:graphicFrame>
      <p:sp>
        <p:nvSpPr>
          <p:cNvPr id="11" name="ZoneTexte 10"/>
          <p:cNvSpPr txBox="1"/>
          <p:nvPr/>
        </p:nvSpPr>
        <p:spPr>
          <a:xfrm>
            <a:off x="0" y="1118382"/>
            <a:ext cx="6330462" cy="707886"/>
          </a:xfrm>
          <a:prstGeom prst="rect">
            <a:avLst/>
          </a:prstGeom>
          <a:noFill/>
        </p:spPr>
        <p:txBody>
          <a:bodyPr wrap="square" rtlCol="0">
            <a:spAutoFit/>
          </a:bodyPr>
          <a:lstStyle/>
          <a:p>
            <a:r>
              <a:rPr lang="fr-FR" sz="2000" dirty="0" smtClean="0">
                <a:solidFill>
                  <a:srgbClr val="002060"/>
                </a:solidFill>
              </a:rPr>
              <a:t>Exemple de </a:t>
            </a:r>
            <a:r>
              <a:rPr lang="fr-FR" sz="2000" dirty="0" err="1" smtClean="0">
                <a:solidFill>
                  <a:srgbClr val="002060"/>
                </a:solidFill>
              </a:rPr>
              <a:t>dataSet</a:t>
            </a:r>
            <a:r>
              <a:rPr lang="fr-FR" sz="2000" dirty="0" smtClean="0">
                <a:solidFill>
                  <a:srgbClr val="002060"/>
                </a:solidFill>
              </a:rPr>
              <a:t> dans lequel on a une seule variable X donc un seul facteur (</a:t>
            </a:r>
            <a:r>
              <a:rPr lang="fr-FR" sz="2000" dirty="0" err="1" smtClean="0">
                <a:solidFill>
                  <a:srgbClr val="002060"/>
                </a:solidFill>
              </a:rPr>
              <a:t>feature</a:t>
            </a:r>
            <a:r>
              <a:rPr lang="fr-FR" sz="2000" dirty="0" smtClean="0">
                <a:solidFill>
                  <a:srgbClr val="002060"/>
                </a:solidFill>
              </a:rPr>
              <a:t>) et une seule variable cible Y.</a:t>
            </a:r>
          </a:p>
        </p:txBody>
      </p:sp>
      <p:graphicFrame>
        <p:nvGraphicFramePr>
          <p:cNvPr id="12" name="Graphique 11"/>
          <p:cNvGraphicFramePr/>
          <p:nvPr>
            <p:extLst>
              <p:ext uri="{D42A27DB-BD31-4B8C-83A1-F6EECF244321}">
                <p14:modId xmlns:p14="http://schemas.microsoft.com/office/powerpoint/2010/main" xmlns="" val="2277865590"/>
              </p:ext>
            </p:extLst>
          </p:nvPr>
        </p:nvGraphicFramePr>
        <p:xfrm>
          <a:off x="1987454" y="2656450"/>
          <a:ext cx="8128000" cy="4037427"/>
        </p:xfrm>
        <a:graphic>
          <a:graphicData uri="http://schemas.openxmlformats.org/drawingml/2006/chart">
            <c:chart xmlns:c="http://schemas.openxmlformats.org/drawingml/2006/chart" xmlns:r="http://schemas.openxmlformats.org/officeDocument/2006/relationships" r:id="rId4"/>
          </a:graphicData>
        </a:graphic>
      </p:graphicFrame>
      <p:sp>
        <p:nvSpPr>
          <p:cNvPr id="14" name="ZoneTexte 13"/>
          <p:cNvSpPr txBox="1"/>
          <p:nvPr/>
        </p:nvSpPr>
        <p:spPr>
          <a:xfrm>
            <a:off x="10170942" y="5795889"/>
            <a:ext cx="304892" cy="369332"/>
          </a:xfrm>
          <a:prstGeom prst="rect">
            <a:avLst/>
          </a:prstGeom>
          <a:noFill/>
        </p:spPr>
        <p:txBody>
          <a:bodyPr wrap="none" rtlCol="0">
            <a:spAutoFit/>
          </a:bodyPr>
          <a:lstStyle/>
          <a:p>
            <a:r>
              <a:rPr lang="fr-FR" dirty="0" smtClean="0"/>
              <a:t>X</a:t>
            </a:r>
            <a:endParaRPr lang="fr-FR" dirty="0"/>
          </a:p>
        </p:txBody>
      </p:sp>
      <p:grpSp>
        <p:nvGrpSpPr>
          <p:cNvPr id="9" name="Groupe 8"/>
          <p:cNvGrpSpPr/>
          <p:nvPr/>
        </p:nvGrpSpPr>
        <p:grpSpPr>
          <a:xfrm>
            <a:off x="6424245" y="1150425"/>
            <a:ext cx="5571239" cy="923330"/>
            <a:chOff x="6424245" y="1150425"/>
            <a:chExt cx="5767755" cy="923330"/>
          </a:xfrm>
        </p:grpSpPr>
        <p:sp>
          <p:nvSpPr>
            <p:cNvPr id="10" name="Rectangle 9"/>
            <p:cNvSpPr/>
            <p:nvPr/>
          </p:nvSpPr>
          <p:spPr>
            <a:xfrm>
              <a:off x="6424245" y="1150425"/>
              <a:ext cx="5767755" cy="923330"/>
            </a:xfrm>
            <a:prstGeom prst="rect">
              <a:avLst/>
            </a:prstGeom>
            <a:ln>
              <a:solidFill>
                <a:srgbClr val="00B0F0"/>
              </a:solidFill>
            </a:ln>
            <a:effectLst>
              <a:softEdge rad="12700"/>
            </a:effectLst>
          </p:spPr>
          <p:txBody>
            <a:bodyPr wrap="square">
              <a:spAutoFit/>
            </a:bodyPr>
            <a:lstStyle/>
            <a:p>
              <a:r>
                <a:rPr lang="es-ES" dirty="0">
                  <a:solidFill>
                    <a:srgbClr val="FF0000"/>
                  </a:solidFill>
                </a:rPr>
                <a:t>X</a:t>
              </a:r>
              <a:r>
                <a:rPr lang="es-ES" dirty="0">
                  <a:solidFill>
                    <a:srgbClr val="002060"/>
                  </a:solidFill>
                </a:rPr>
                <a:t>  </a:t>
              </a:r>
              <a:r>
                <a:rPr lang="es-ES" dirty="0" smtClean="0">
                  <a:solidFill>
                    <a:srgbClr val="002060"/>
                  </a:solidFill>
                </a:rPr>
                <a:t>:     1,2   </a:t>
              </a:r>
              <a:r>
                <a:rPr lang="es-ES" dirty="0">
                  <a:solidFill>
                    <a:srgbClr val="002060"/>
                  </a:solidFill>
                </a:rPr>
                <a:t>1,1    0,5   </a:t>
              </a:r>
              <a:r>
                <a:rPr lang="es-ES" dirty="0" smtClean="0">
                  <a:solidFill>
                    <a:srgbClr val="002060"/>
                  </a:solidFill>
                </a:rPr>
                <a:t>   </a:t>
              </a:r>
              <a:r>
                <a:rPr lang="es-ES" dirty="0">
                  <a:solidFill>
                    <a:srgbClr val="002060"/>
                  </a:solidFill>
                </a:rPr>
                <a:t>0,75   2      1,5    0,29    0,88      1  </a:t>
              </a:r>
              <a:endParaRPr lang="es-ES" dirty="0" smtClean="0">
                <a:solidFill>
                  <a:srgbClr val="002060"/>
                </a:solidFill>
              </a:endParaRPr>
            </a:p>
            <a:p>
              <a:endParaRPr lang="es-ES" dirty="0">
                <a:solidFill>
                  <a:srgbClr val="002060"/>
                </a:solidFill>
              </a:endParaRPr>
            </a:p>
            <a:p>
              <a:r>
                <a:rPr lang="es-ES" dirty="0">
                  <a:solidFill>
                    <a:srgbClr val="FF0000"/>
                  </a:solidFill>
                </a:rPr>
                <a:t>y</a:t>
              </a:r>
              <a:r>
                <a:rPr lang="es-ES" dirty="0">
                  <a:solidFill>
                    <a:srgbClr val="002060"/>
                  </a:solidFill>
                </a:rPr>
                <a:t>   </a:t>
              </a:r>
              <a:r>
                <a:rPr lang="es-ES" dirty="0" smtClean="0">
                  <a:solidFill>
                    <a:srgbClr val="002060"/>
                  </a:solidFill>
                </a:rPr>
                <a:t>:     </a:t>
              </a:r>
              <a:r>
                <a:rPr lang="es-ES" dirty="0">
                  <a:solidFill>
                    <a:srgbClr val="002060"/>
                  </a:solidFill>
                </a:rPr>
                <a:t>1      1        0,45   0,7     1,8   1,4    0,3      0,77   </a:t>
              </a:r>
              <a:r>
                <a:rPr lang="es-ES" dirty="0" smtClean="0">
                  <a:solidFill>
                    <a:srgbClr val="002060"/>
                  </a:solidFill>
                </a:rPr>
                <a:t>   0,83</a:t>
              </a:r>
              <a:endParaRPr lang="fr-FR" dirty="0">
                <a:solidFill>
                  <a:srgbClr val="002060"/>
                </a:solidFill>
              </a:endParaRPr>
            </a:p>
          </p:txBody>
        </p:sp>
        <p:cxnSp>
          <p:nvCxnSpPr>
            <p:cNvPr id="8" name="Connecteur droit 7"/>
            <p:cNvCxnSpPr/>
            <p:nvPr/>
          </p:nvCxnSpPr>
          <p:spPr>
            <a:xfrm>
              <a:off x="6545179" y="1600200"/>
              <a:ext cx="5329989"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3" name="ZoneTexte 12"/>
          <p:cNvSpPr txBox="1"/>
          <p:nvPr/>
        </p:nvSpPr>
        <p:spPr>
          <a:xfrm>
            <a:off x="10508566" y="2363372"/>
            <a:ext cx="1305550" cy="369332"/>
          </a:xfrm>
          <a:prstGeom prst="rect">
            <a:avLst/>
          </a:prstGeom>
          <a:noFill/>
        </p:spPr>
        <p:txBody>
          <a:bodyPr wrap="none" rtlCol="0">
            <a:spAutoFit/>
          </a:bodyPr>
          <a:lstStyle/>
          <a:p>
            <a:r>
              <a:rPr lang="fr-FR" dirty="0">
                <a:solidFill>
                  <a:srgbClr val="002060"/>
                </a:solidFill>
              </a:rPr>
              <a:t> </a:t>
            </a:r>
            <a:r>
              <a:rPr lang="fr-FR" dirty="0">
                <a:solidFill>
                  <a:srgbClr val="FF0000"/>
                </a:solidFill>
              </a:rPr>
              <a:t>m=9 </a:t>
            </a:r>
            <a:r>
              <a:rPr lang="fr-FR" dirty="0"/>
              <a:t>et </a:t>
            </a:r>
            <a:r>
              <a:rPr lang="fr-FR" dirty="0">
                <a:solidFill>
                  <a:srgbClr val="FF0000"/>
                </a:solidFill>
              </a:rPr>
              <a:t>n=1</a:t>
            </a:r>
            <a:endParaRPr lang="fr-FR" dirty="0">
              <a:solidFill>
                <a:srgbClr val="002060"/>
              </a:solidFill>
            </a:endParaRPr>
          </a:p>
        </p:txBody>
      </p:sp>
    </p:spTree>
    <p:extLst>
      <p:ext uri="{BB962C8B-B14F-4D97-AF65-F5344CB8AC3E}">
        <p14:creationId xmlns:p14="http://schemas.microsoft.com/office/powerpoint/2010/main" xmlns="" val="4023796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inVertical)">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arn(inVertical)">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Graphic spid="7" grpId="0">
        <p:bldAsOne/>
      </p:bldGraphic>
      <p:bldP spid="11"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6" name="Titre 5"/>
          <p:cNvSpPr>
            <a:spLocks noGrp="1"/>
          </p:cNvSpPr>
          <p:nvPr>
            <p:ph type="title"/>
          </p:nvPr>
        </p:nvSpPr>
        <p:spPr>
          <a:xfrm>
            <a:off x="570914" y="0"/>
            <a:ext cx="10515600" cy="1139483"/>
          </a:xfrm>
        </p:spPr>
        <p:txBody>
          <a:bodyPr>
            <a:normAutofit/>
          </a:bodyPr>
          <a:lstStyle/>
          <a:p>
            <a:r>
              <a:rPr lang="fr-FR" sz="2400" b="1" dirty="0" smtClean="0"/>
              <a:t>				</a:t>
            </a:r>
            <a:r>
              <a:rPr lang="fr-FR" sz="40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 Modèle </a:t>
            </a:r>
            <a:endParaRPr lang="fr-FR" sz="40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 name="Espace réservé du contenu 1"/>
          <p:cNvSpPr>
            <a:spLocks noGrp="1"/>
          </p:cNvSpPr>
          <p:nvPr>
            <p:ph idx="1"/>
          </p:nvPr>
        </p:nvSpPr>
        <p:spPr>
          <a:xfrm>
            <a:off x="627185" y="1983543"/>
            <a:ext cx="10515600" cy="4206241"/>
          </a:xfrm>
        </p:spPr>
        <p:txBody>
          <a:bodyPr>
            <a:normAutofit/>
          </a:bodyPr>
          <a:lstStyle/>
          <a:p>
            <a:pPr marL="0" indent="0">
              <a:buNone/>
            </a:pPr>
            <a:r>
              <a:rPr lang="fr-FR" sz="2400" dirty="0" smtClean="0"/>
              <a:t>		</a:t>
            </a:r>
            <a:endParaRPr lang="fr-FR" sz="2400" u="sng" dirty="0">
              <a:solidFill>
                <a:srgbClr val="FF0000"/>
              </a:solidFill>
            </a:endParaRPr>
          </a:p>
          <a:p>
            <a:pPr marL="0" indent="0">
              <a:buNone/>
            </a:pPr>
            <a:endParaRPr lang="fr-FR" sz="2400" dirty="0" smtClean="0"/>
          </a:p>
          <a:p>
            <a:endParaRPr lang="fr-FR" sz="2400" dirty="0" smtClean="0"/>
          </a:p>
        </p:txBody>
      </p:sp>
      <p:sp>
        <p:nvSpPr>
          <p:cNvPr id="4" name="Espace réservé du pied de page 3"/>
          <p:cNvSpPr>
            <a:spLocks noGrp="1"/>
          </p:cNvSpPr>
          <p:nvPr>
            <p:ph type="ftr" sz="quarter" idx="11"/>
          </p:nvPr>
        </p:nvSpPr>
        <p:spPr>
          <a:xfrm>
            <a:off x="252663" y="6284161"/>
            <a:ext cx="9083841" cy="365125"/>
          </a:xfrm>
        </p:spPr>
        <p:txBody>
          <a:bodyPr/>
          <a:lstStyle/>
          <a:p>
            <a:r>
              <a:rPr lang="fr-FR" sz="1800" smtClean="0">
                <a:solidFill>
                  <a:schemeClr val="accent6">
                    <a:lumMod val="75000"/>
                  </a:schemeClr>
                </a:solidFill>
              </a:rPr>
              <a:t>M. L.   :  Donner à une machine la capacité d’apprendre sans la programmer de façon explicite.   Chikhaoui  Tiaret  Algeria</a:t>
            </a:r>
            <a:endParaRPr lang="fr-FR" sz="1800" dirty="0">
              <a:solidFill>
                <a:schemeClr val="accent6">
                  <a:lumMod val="75000"/>
                </a:schemeClr>
              </a:solidFill>
            </a:endParaRPr>
          </a:p>
        </p:txBody>
      </p:sp>
      <p:sp>
        <p:nvSpPr>
          <p:cNvPr id="5" name="Espace réservé du numéro de diapositive 4"/>
          <p:cNvSpPr>
            <a:spLocks noGrp="1"/>
          </p:cNvSpPr>
          <p:nvPr>
            <p:ph type="sldNum" sz="quarter" idx="12"/>
          </p:nvPr>
        </p:nvSpPr>
        <p:spPr/>
        <p:txBody>
          <a:bodyPr/>
          <a:lstStyle/>
          <a:p>
            <a:fld id="{BB9CCCA4-980E-4472-99AD-E93670803D2A}" type="slidenum">
              <a:rPr lang="fr-FR" smtClean="0"/>
              <a:pPr/>
              <a:t>7</a:t>
            </a:fld>
            <a:endParaRPr lang="fr-FR" dirty="0"/>
          </a:p>
        </p:txBody>
      </p:sp>
      <p:graphicFrame>
        <p:nvGraphicFramePr>
          <p:cNvPr id="7" name="Graphique 6"/>
          <p:cNvGraphicFramePr/>
          <p:nvPr>
            <p:extLst>
              <p:ext uri="{D42A27DB-BD31-4B8C-83A1-F6EECF244321}">
                <p14:modId xmlns:p14="http://schemas.microsoft.com/office/powerpoint/2010/main" xmlns="" val="2473440483"/>
              </p:ext>
            </p:extLst>
          </p:nvPr>
        </p:nvGraphicFramePr>
        <p:xfrm>
          <a:off x="1427089" y="2194561"/>
          <a:ext cx="8856393" cy="403742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Graphique 11"/>
          <p:cNvGraphicFramePr/>
          <p:nvPr>
            <p:extLst>
              <p:ext uri="{D42A27DB-BD31-4B8C-83A1-F6EECF244321}">
                <p14:modId xmlns:p14="http://schemas.microsoft.com/office/powerpoint/2010/main" xmlns="" val="2277865590"/>
              </p:ext>
            </p:extLst>
          </p:nvPr>
        </p:nvGraphicFramePr>
        <p:xfrm>
          <a:off x="1987454" y="2656450"/>
          <a:ext cx="8128000" cy="4037427"/>
        </p:xfrm>
        <a:graphic>
          <a:graphicData uri="http://schemas.openxmlformats.org/drawingml/2006/chart">
            <c:chart xmlns:c="http://schemas.openxmlformats.org/drawingml/2006/chart" xmlns:r="http://schemas.openxmlformats.org/officeDocument/2006/relationships" r:id="rId5"/>
          </a:graphicData>
        </a:graphic>
      </p:graphicFrame>
      <p:sp>
        <p:nvSpPr>
          <p:cNvPr id="14" name="ZoneTexte 13"/>
          <p:cNvSpPr txBox="1"/>
          <p:nvPr/>
        </p:nvSpPr>
        <p:spPr>
          <a:xfrm>
            <a:off x="10170942" y="5795889"/>
            <a:ext cx="304892" cy="369332"/>
          </a:xfrm>
          <a:prstGeom prst="rect">
            <a:avLst/>
          </a:prstGeom>
          <a:noFill/>
        </p:spPr>
        <p:txBody>
          <a:bodyPr wrap="none" rtlCol="0">
            <a:spAutoFit/>
          </a:bodyPr>
          <a:lstStyle/>
          <a:p>
            <a:r>
              <a:rPr lang="fr-FR" dirty="0" smtClean="0"/>
              <a:t>X</a:t>
            </a:r>
            <a:endParaRPr lang="fr-FR" dirty="0"/>
          </a:p>
        </p:txBody>
      </p:sp>
      <p:sp>
        <p:nvSpPr>
          <p:cNvPr id="13" name="ZoneTexte 12"/>
          <p:cNvSpPr txBox="1"/>
          <p:nvPr/>
        </p:nvSpPr>
        <p:spPr>
          <a:xfrm>
            <a:off x="351692" y="998805"/>
            <a:ext cx="9186203" cy="461665"/>
          </a:xfrm>
          <a:prstGeom prst="rect">
            <a:avLst/>
          </a:prstGeom>
          <a:noFill/>
        </p:spPr>
        <p:txBody>
          <a:bodyPr wrap="square" rtlCol="0">
            <a:spAutoFit/>
          </a:bodyPr>
          <a:lstStyle/>
          <a:p>
            <a:r>
              <a:rPr lang="fr-FR" sz="2400" dirty="0" smtClean="0">
                <a:solidFill>
                  <a:srgbClr val="002060"/>
                </a:solidFill>
              </a:rPr>
              <a:t>Le modèle qu’on veut développer est un modèle linéaire de la forme  </a:t>
            </a:r>
            <a:r>
              <a:rPr lang="fr-FR" dirty="0" smtClean="0">
                <a:solidFill>
                  <a:srgbClr val="002060"/>
                </a:solidFill>
              </a:rPr>
              <a:t>:</a:t>
            </a:r>
          </a:p>
        </p:txBody>
      </p:sp>
      <p:graphicFrame>
        <p:nvGraphicFramePr>
          <p:cNvPr id="15" name="Objet 14"/>
          <p:cNvGraphicFramePr>
            <a:graphicFrameLocks noChangeAspect="1"/>
          </p:cNvGraphicFramePr>
          <p:nvPr>
            <p:extLst>
              <p:ext uri="{D42A27DB-BD31-4B8C-83A1-F6EECF244321}">
                <p14:modId xmlns:p14="http://schemas.microsoft.com/office/powerpoint/2010/main" xmlns="" val="2103466991"/>
              </p:ext>
            </p:extLst>
          </p:nvPr>
        </p:nvGraphicFramePr>
        <p:xfrm>
          <a:off x="4167847" y="1674058"/>
          <a:ext cx="1965668" cy="414313"/>
        </p:xfrm>
        <a:graphic>
          <a:graphicData uri="http://schemas.openxmlformats.org/presentationml/2006/ole">
            <p:oleObj spid="_x0000_s10424" name="Equation" r:id="rId6" imgW="1282680" imgH="304560" progId="">
              <p:embed/>
            </p:oleObj>
          </a:graphicData>
        </a:graphic>
      </p:graphicFrame>
    </p:spTree>
    <p:extLst>
      <p:ext uri="{BB962C8B-B14F-4D97-AF65-F5344CB8AC3E}">
        <p14:creationId xmlns:p14="http://schemas.microsoft.com/office/powerpoint/2010/main" xmlns="" val="532644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down)">
                                      <p:cBhvr>
                                        <p:cTn id="1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Graphic spid="7" grpId="0">
        <p:bldAsOne/>
      </p:bldGraphic>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6" name="Titre 5"/>
          <p:cNvSpPr>
            <a:spLocks noGrp="1"/>
          </p:cNvSpPr>
          <p:nvPr>
            <p:ph type="title"/>
          </p:nvPr>
        </p:nvSpPr>
        <p:spPr>
          <a:xfrm>
            <a:off x="570914" y="0"/>
            <a:ext cx="10515600" cy="1139483"/>
          </a:xfrm>
        </p:spPr>
        <p:txBody>
          <a:bodyPr>
            <a:normAutofit/>
          </a:bodyPr>
          <a:lstStyle/>
          <a:p>
            <a:r>
              <a:rPr lang="fr-FR" sz="2400" b="1" dirty="0" smtClean="0"/>
              <a:t>				</a:t>
            </a:r>
            <a:r>
              <a:rPr lang="fr-FR" sz="40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 Modèle </a:t>
            </a:r>
            <a:endParaRPr lang="fr-FR" sz="40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 name="Espace réservé du contenu 1"/>
          <p:cNvSpPr>
            <a:spLocks noGrp="1"/>
          </p:cNvSpPr>
          <p:nvPr>
            <p:ph idx="1"/>
          </p:nvPr>
        </p:nvSpPr>
        <p:spPr>
          <a:xfrm>
            <a:off x="627185" y="1983543"/>
            <a:ext cx="10515600" cy="4206241"/>
          </a:xfrm>
        </p:spPr>
        <p:txBody>
          <a:bodyPr>
            <a:normAutofit/>
          </a:bodyPr>
          <a:lstStyle/>
          <a:p>
            <a:pPr marL="0" indent="0">
              <a:buNone/>
            </a:pPr>
            <a:r>
              <a:rPr lang="fr-FR" sz="2400" dirty="0" smtClean="0"/>
              <a:t>		</a:t>
            </a:r>
            <a:endParaRPr lang="fr-FR" sz="2400" u="sng" dirty="0">
              <a:solidFill>
                <a:srgbClr val="FF0000"/>
              </a:solidFill>
            </a:endParaRPr>
          </a:p>
          <a:p>
            <a:pPr marL="0" indent="0">
              <a:buNone/>
            </a:pPr>
            <a:endParaRPr lang="fr-FR" sz="2400" dirty="0" smtClean="0"/>
          </a:p>
          <a:p>
            <a:endParaRPr lang="fr-FR" sz="2400" dirty="0" smtClean="0"/>
          </a:p>
        </p:txBody>
      </p:sp>
      <p:sp>
        <p:nvSpPr>
          <p:cNvPr id="4" name="Espace réservé du pied de page 3"/>
          <p:cNvSpPr>
            <a:spLocks noGrp="1"/>
          </p:cNvSpPr>
          <p:nvPr>
            <p:ph type="ftr" sz="quarter" idx="11"/>
          </p:nvPr>
        </p:nvSpPr>
        <p:spPr>
          <a:xfrm>
            <a:off x="252663" y="6284161"/>
            <a:ext cx="9083841" cy="365125"/>
          </a:xfrm>
        </p:spPr>
        <p:txBody>
          <a:bodyPr/>
          <a:lstStyle/>
          <a:p>
            <a:r>
              <a:rPr lang="fr-FR" sz="1800" smtClean="0">
                <a:solidFill>
                  <a:schemeClr val="accent6">
                    <a:lumMod val="75000"/>
                  </a:schemeClr>
                </a:solidFill>
              </a:rPr>
              <a:t>M. L.   :  Donner à une machine la capacité d’apprendre sans la programmer de façon explicite.   Chikhaoui  Tiaret  Algeria</a:t>
            </a:r>
            <a:endParaRPr lang="fr-FR" sz="1800" dirty="0">
              <a:solidFill>
                <a:schemeClr val="accent6">
                  <a:lumMod val="75000"/>
                </a:schemeClr>
              </a:solidFill>
            </a:endParaRPr>
          </a:p>
        </p:txBody>
      </p:sp>
      <p:sp>
        <p:nvSpPr>
          <p:cNvPr id="5" name="Espace réservé du numéro de diapositive 4"/>
          <p:cNvSpPr>
            <a:spLocks noGrp="1"/>
          </p:cNvSpPr>
          <p:nvPr>
            <p:ph type="sldNum" sz="quarter" idx="12"/>
          </p:nvPr>
        </p:nvSpPr>
        <p:spPr/>
        <p:txBody>
          <a:bodyPr/>
          <a:lstStyle/>
          <a:p>
            <a:fld id="{BB9CCCA4-980E-4472-99AD-E93670803D2A}" type="slidenum">
              <a:rPr lang="fr-FR" smtClean="0"/>
              <a:pPr/>
              <a:t>8</a:t>
            </a:fld>
            <a:endParaRPr lang="fr-FR" dirty="0"/>
          </a:p>
        </p:txBody>
      </p:sp>
      <p:graphicFrame>
        <p:nvGraphicFramePr>
          <p:cNvPr id="7" name="Graphique 6"/>
          <p:cNvGraphicFramePr/>
          <p:nvPr>
            <p:extLst>
              <p:ext uri="{D42A27DB-BD31-4B8C-83A1-F6EECF244321}">
                <p14:modId xmlns:p14="http://schemas.microsoft.com/office/powerpoint/2010/main" xmlns="" val="2473440483"/>
              </p:ext>
            </p:extLst>
          </p:nvPr>
        </p:nvGraphicFramePr>
        <p:xfrm>
          <a:off x="1427089" y="2194561"/>
          <a:ext cx="8856393" cy="403742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Graphique 11"/>
          <p:cNvGraphicFramePr/>
          <p:nvPr>
            <p:extLst>
              <p:ext uri="{D42A27DB-BD31-4B8C-83A1-F6EECF244321}">
                <p14:modId xmlns:p14="http://schemas.microsoft.com/office/powerpoint/2010/main" xmlns="" val="2277865590"/>
              </p:ext>
            </p:extLst>
          </p:nvPr>
        </p:nvGraphicFramePr>
        <p:xfrm>
          <a:off x="1987454" y="2656450"/>
          <a:ext cx="8128000" cy="4037427"/>
        </p:xfrm>
        <a:graphic>
          <a:graphicData uri="http://schemas.openxmlformats.org/drawingml/2006/chart">
            <c:chart xmlns:c="http://schemas.openxmlformats.org/drawingml/2006/chart" xmlns:r="http://schemas.openxmlformats.org/officeDocument/2006/relationships" r:id="rId5"/>
          </a:graphicData>
        </a:graphic>
      </p:graphicFrame>
      <p:sp>
        <p:nvSpPr>
          <p:cNvPr id="14" name="ZoneTexte 13"/>
          <p:cNvSpPr txBox="1"/>
          <p:nvPr/>
        </p:nvSpPr>
        <p:spPr>
          <a:xfrm>
            <a:off x="10170942" y="5795889"/>
            <a:ext cx="304892" cy="369332"/>
          </a:xfrm>
          <a:prstGeom prst="rect">
            <a:avLst/>
          </a:prstGeom>
          <a:noFill/>
        </p:spPr>
        <p:txBody>
          <a:bodyPr wrap="none" rtlCol="0">
            <a:spAutoFit/>
          </a:bodyPr>
          <a:lstStyle/>
          <a:p>
            <a:r>
              <a:rPr lang="fr-FR" dirty="0" smtClean="0"/>
              <a:t>X</a:t>
            </a:r>
            <a:endParaRPr lang="fr-FR" dirty="0"/>
          </a:p>
        </p:txBody>
      </p:sp>
      <p:graphicFrame>
        <p:nvGraphicFramePr>
          <p:cNvPr id="15" name="Objet 14"/>
          <p:cNvGraphicFramePr>
            <a:graphicFrameLocks noChangeAspect="1"/>
          </p:cNvGraphicFramePr>
          <p:nvPr>
            <p:extLst>
              <p:ext uri="{D42A27DB-BD31-4B8C-83A1-F6EECF244321}">
                <p14:modId xmlns:p14="http://schemas.microsoft.com/office/powerpoint/2010/main" xmlns="" val="1309652667"/>
              </p:ext>
            </p:extLst>
          </p:nvPr>
        </p:nvGraphicFramePr>
        <p:xfrm>
          <a:off x="10226332" y="3559129"/>
          <a:ext cx="1965668" cy="414313"/>
        </p:xfrm>
        <a:graphic>
          <a:graphicData uri="http://schemas.openxmlformats.org/presentationml/2006/ole">
            <p:oleObj spid="_x0000_s11446" name="Equation" r:id="rId6" imgW="1282680" imgH="304560" progId="">
              <p:embed/>
            </p:oleObj>
          </a:graphicData>
        </a:graphic>
      </p:graphicFrame>
      <p:sp>
        <p:nvSpPr>
          <p:cNvPr id="16" name="ZoneTexte 15"/>
          <p:cNvSpPr txBox="1"/>
          <p:nvPr/>
        </p:nvSpPr>
        <p:spPr>
          <a:xfrm>
            <a:off x="337623" y="1083212"/>
            <a:ext cx="8585812" cy="400110"/>
          </a:xfrm>
          <a:prstGeom prst="rect">
            <a:avLst/>
          </a:prstGeom>
          <a:noFill/>
        </p:spPr>
        <p:txBody>
          <a:bodyPr wrap="none" rtlCol="0">
            <a:spAutoFit/>
          </a:bodyPr>
          <a:lstStyle/>
          <a:p>
            <a:r>
              <a:rPr lang="fr-FR" sz="2000" dirty="0">
                <a:solidFill>
                  <a:srgbClr val="002060"/>
                </a:solidFill>
              </a:rPr>
              <a:t>L</a:t>
            </a:r>
            <a:r>
              <a:rPr lang="fr-FR" sz="2000" dirty="0" smtClean="0">
                <a:solidFill>
                  <a:srgbClr val="002060"/>
                </a:solidFill>
              </a:rPr>
              <a:t>es </a:t>
            </a:r>
            <a:r>
              <a:rPr lang="fr-FR" sz="2000" dirty="0">
                <a:solidFill>
                  <a:srgbClr val="002060"/>
                </a:solidFill>
              </a:rPr>
              <a:t>paramètres </a:t>
            </a:r>
            <a:r>
              <a:rPr lang="fr-FR" sz="2000" dirty="0">
                <a:solidFill>
                  <a:srgbClr val="FF0000"/>
                </a:solidFill>
              </a:rPr>
              <a:t>a</a:t>
            </a:r>
            <a:r>
              <a:rPr lang="fr-FR" sz="2000" dirty="0"/>
              <a:t> </a:t>
            </a:r>
            <a:r>
              <a:rPr lang="fr-FR" sz="2000" dirty="0">
                <a:solidFill>
                  <a:srgbClr val="002060"/>
                </a:solidFill>
              </a:rPr>
              <a:t>et</a:t>
            </a:r>
            <a:r>
              <a:rPr lang="fr-FR" sz="2000" dirty="0"/>
              <a:t> </a:t>
            </a:r>
            <a:r>
              <a:rPr lang="fr-FR" sz="2000" dirty="0">
                <a:solidFill>
                  <a:srgbClr val="FF0000"/>
                </a:solidFill>
              </a:rPr>
              <a:t>b</a:t>
            </a:r>
            <a:r>
              <a:rPr lang="fr-FR" sz="2000" dirty="0"/>
              <a:t> </a:t>
            </a:r>
            <a:r>
              <a:rPr lang="fr-FR" sz="2000" dirty="0">
                <a:solidFill>
                  <a:srgbClr val="002060"/>
                </a:solidFill>
              </a:rPr>
              <a:t>coefficients de notre fonction </a:t>
            </a:r>
            <a:r>
              <a:rPr lang="fr-FR" sz="2000" dirty="0" smtClean="0">
                <a:solidFill>
                  <a:srgbClr val="002060"/>
                </a:solidFill>
              </a:rPr>
              <a:t>affine, </a:t>
            </a:r>
            <a:r>
              <a:rPr lang="fr-FR" sz="2000" dirty="0">
                <a:solidFill>
                  <a:srgbClr val="002060"/>
                </a:solidFill>
              </a:rPr>
              <a:t>on </a:t>
            </a:r>
            <a:r>
              <a:rPr lang="fr-FR" sz="2000" dirty="0" smtClean="0">
                <a:solidFill>
                  <a:srgbClr val="002060"/>
                </a:solidFill>
              </a:rPr>
              <a:t>ne les </a:t>
            </a:r>
            <a:r>
              <a:rPr lang="fr-FR" sz="2000" dirty="0">
                <a:solidFill>
                  <a:srgbClr val="002060"/>
                </a:solidFill>
              </a:rPr>
              <a:t>connait pas</a:t>
            </a:r>
            <a:r>
              <a:rPr lang="fr-FR" sz="2000" dirty="0" smtClean="0">
                <a:solidFill>
                  <a:srgbClr val="002060"/>
                </a:solidFill>
              </a:rPr>
              <a:t>.</a:t>
            </a:r>
            <a:endParaRPr lang="fr-FR" sz="2000" dirty="0">
              <a:solidFill>
                <a:srgbClr val="002060"/>
              </a:solidFill>
            </a:endParaRPr>
          </a:p>
        </p:txBody>
      </p:sp>
      <p:sp>
        <p:nvSpPr>
          <p:cNvPr id="17" name="ZoneTexte 16"/>
          <p:cNvSpPr txBox="1"/>
          <p:nvPr/>
        </p:nvSpPr>
        <p:spPr>
          <a:xfrm>
            <a:off x="309484" y="1674056"/>
            <a:ext cx="11882515" cy="400110"/>
          </a:xfrm>
          <a:prstGeom prst="rect">
            <a:avLst/>
          </a:prstGeom>
          <a:noFill/>
        </p:spPr>
        <p:txBody>
          <a:bodyPr wrap="square" rtlCol="0">
            <a:spAutoFit/>
          </a:bodyPr>
          <a:lstStyle/>
          <a:p>
            <a:r>
              <a:rPr lang="fr-FR" sz="2000" dirty="0">
                <a:solidFill>
                  <a:srgbClr val="002060"/>
                </a:solidFill>
              </a:rPr>
              <a:t>Ça va être le rôle de la machine de déterminer les valeurs </a:t>
            </a:r>
            <a:r>
              <a:rPr lang="fr-FR" sz="2000" dirty="0" smtClean="0">
                <a:solidFill>
                  <a:srgbClr val="002060"/>
                </a:solidFill>
              </a:rPr>
              <a:t>des paramètres  </a:t>
            </a:r>
            <a:r>
              <a:rPr lang="fr-FR" sz="2000" dirty="0">
                <a:solidFill>
                  <a:srgbClr val="FF0000"/>
                </a:solidFill>
              </a:rPr>
              <a:t>a </a:t>
            </a:r>
            <a:r>
              <a:rPr lang="fr-FR" sz="2000" dirty="0">
                <a:solidFill>
                  <a:srgbClr val="002060"/>
                </a:solidFill>
              </a:rPr>
              <a:t>et </a:t>
            </a:r>
            <a:r>
              <a:rPr lang="fr-FR" sz="2000" dirty="0">
                <a:solidFill>
                  <a:srgbClr val="FF0000"/>
                </a:solidFill>
              </a:rPr>
              <a:t>b</a:t>
            </a:r>
            <a:r>
              <a:rPr lang="fr-FR" sz="2000" dirty="0">
                <a:solidFill>
                  <a:srgbClr val="002060"/>
                </a:solidFill>
              </a:rPr>
              <a:t>. </a:t>
            </a:r>
          </a:p>
        </p:txBody>
      </p:sp>
    </p:spTree>
    <p:extLst>
      <p:ext uri="{BB962C8B-B14F-4D97-AF65-F5344CB8AC3E}">
        <p14:creationId xmlns:p14="http://schemas.microsoft.com/office/powerpoint/2010/main" xmlns="" val="3522401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arn(inVertical)">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1000"/>
                                        <p:tgtEl>
                                          <p:spTgt spid="15"/>
                                        </p:tgtEl>
                                      </p:cBhvr>
                                    </p:animEffect>
                                    <p:anim calcmode="lin" valueType="num">
                                      <p:cBhvr>
                                        <p:cTn id="23" dur="1000" fill="hold"/>
                                        <p:tgtEl>
                                          <p:spTgt spid="15"/>
                                        </p:tgtEl>
                                        <p:attrNameLst>
                                          <p:attrName>ppt_x</p:attrName>
                                        </p:attrNameLst>
                                      </p:cBhvr>
                                      <p:tavLst>
                                        <p:tav tm="0">
                                          <p:val>
                                            <p:strVal val="#ppt_x"/>
                                          </p:val>
                                        </p:tav>
                                        <p:tav tm="100000">
                                          <p:val>
                                            <p:strVal val="#ppt_x"/>
                                          </p:val>
                                        </p:tav>
                                      </p:tavLst>
                                    </p:anim>
                                    <p:anim calcmode="lin" valueType="num">
                                      <p:cBhvr>
                                        <p:cTn id="2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Graphic spid="7" grpId="0">
        <p:bldAsOne/>
      </p:bldGraphic>
      <p:bldP spid="16"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6" name="Titre 5"/>
          <p:cNvSpPr>
            <a:spLocks noGrp="1"/>
          </p:cNvSpPr>
          <p:nvPr>
            <p:ph type="title"/>
          </p:nvPr>
        </p:nvSpPr>
        <p:spPr>
          <a:xfrm>
            <a:off x="570914" y="0"/>
            <a:ext cx="10515600" cy="1139483"/>
          </a:xfrm>
        </p:spPr>
        <p:txBody>
          <a:bodyPr>
            <a:normAutofit/>
          </a:bodyPr>
          <a:lstStyle/>
          <a:p>
            <a:r>
              <a:rPr lang="fr-FR" sz="2400" b="1" dirty="0" smtClean="0"/>
              <a:t>		</a:t>
            </a:r>
            <a:r>
              <a:rPr lang="fr-FR" sz="2400" dirty="0" smtClean="0"/>
              <a:t>		</a:t>
            </a:r>
            <a:r>
              <a:rPr lang="fr-FR" sz="40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 Modèle </a:t>
            </a:r>
            <a:endParaRPr lang="fr-FR" sz="40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 name="Espace réservé du contenu 1"/>
          <p:cNvSpPr>
            <a:spLocks noGrp="1"/>
          </p:cNvSpPr>
          <p:nvPr>
            <p:ph idx="1"/>
          </p:nvPr>
        </p:nvSpPr>
        <p:spPr>
          <a:xfrm>
            <a:off x="627185" y="1983543"/>
            <a:ext cx="10515600" cy="4206241"/>
          </a:xfrm>
        </p:spPr>
        <p:txBody>
          <a:bodyPr>
            <a:normAutofit/>
          </a:bodyPr>
          <a:lstStyle/>
          <a:p>
            <a:pPr marL="0" indent="0">
              <a:buNone/>
            </a:pPr>
            <a:r>
              <a:rPr lang="fr-FR" sz="2400" dirty="0" smtClean="0"/>
              <a:t>		</a:t>
            </a:r>
            <a:endParaRPr lang="fr-FR" sz="2400" u="sng" dirty="0">
              <a:solidFill>
                <a:srgbClr val="FF0000"/>
              </a:solidFill>
            </a:endParaRPr>
          </a:p>
          <a:p>
            <a:pPr marL="0" indent="0">
              <a:buNone/>
            </a:pPr>
            <a:endParaRPr lang="fr-FR" sz="2400" dirty="0" smtClean="0"/>
          </a:p>
          <a:p>
            <a:endParaRPr lang="fr-FR" sz="2400" dirty="0" smtClean="0"/>
          </a:p>
        </p:txBody>
      </p:sp>
      <p:sp>
        <p:nvSpPr>
          <p:cNvPr id="4" name="Espace réservé du pied de page 3"/>
          <p:cNvSpPr>
            <a:spLocks noGrp="1"/>
          </p:cNvSpPr>
          <p:nvPr>
            <p:ph type="ftr" sz="quarter" idx="11"/>
          </p:nvPr>
        </p:nvSpPr>
        <p:spPr>
          <a:xfrm>
            <a:off x="252663" y="6284161"/>
            <a:ext cx="9083841" cy="365125"/>
          </a:xfrm>
        </p:spPr>
        <p:txBody>
          <a:bodyPr/>
          <a:lstStyle/>
          <a:p>
            <a:r>
              <a:rPr lang="fr-FR" sz="1800" smtClean="0">
                <a:solidFill>
                  <a:schemeClr val="accent6">
                    <a:lumMod val="75000"/>
                  </a:schemeClr>
                </a:solidFill>
              </a:rPr>
              <a:t>M. L.   :  Donner à une machine la capacité d’apprendre sans la programmer de façon explicite.   Chikhaoui  Tiaret  Algeria</a:t>
            </a:r>
            <a:endParaRPr lang="fr-FR" sz="1800" dirty="0">
              <a:solidFill>
                <a:schemeClr val="accent6">
                  <a:lumMod val="75000"/>
                </a:schemeClr>
              </a:solidFill>
            </a:endParaRPr>
          </a:p>
        </p:txBody>
      </p:sp>
      <p:sp>
        <p:nvSpPr>
          <p:cNvPr id="5" name="Espace réservé du numéro de diapositive 4"/>
          <p:cNvSpPr>
            <a:spLocks noGrp="1"/>
          </p:cNvSpPr>
          <p:nvPr>
            <p:ph type="sldNum" sz="quarter" idx="12"/>
          </p:nvPr>
        </p:nvSpPr>
        <p:spPr/>
        <p:txBody>
          <a:bodyPr/>
          <a:lstStyle/>
          <a:p>
            <a:fld id="{BB9CCCA4-980E-4472-99AD-E93670803D2A}" type="slidenum">
              <a:rPr lang="fr-FR" smtClean="0"/>
              <a:pPr/>
              <a:t>9</a:t>
            </a:fld>
            <a:endParaRPr lang="fr-FR" dirty="0"/>
          </a:p>
        </p:txBody>
      </p:sp>
      <p:graphicFrame>
        <p:nvGraphicFramePr>
          <p:cNvPr id="7" name="Graphique 6"/>
          <p:cNvGraphicFramePr/>
          <p:nvPr>
            <p:extLst>
              <p:ext uri="{D42A27DB-BD31-4B8C-83A1-F6EECF244321}">
                <p14:modId xmlns:p14="http://schemas.microsoft.com/office/powerpoint/2010/main" xmlns="" val="1244673153"/>
              </p:ext>
            </p:extLst>
          </p:nvPr>
        </p:nvGraphicFramePr>
        <p:xfrm>
          <a:off x="1469292" y="2194561"/>
          <a:ext cx="8856393" cy="403742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Graphique 11"/>
          <p:cNvGraphicFramePr/>
          <p:nvPr>
            <p:extLst>
              <p:ext uri="{D42A27DB-BD31-4B8C-83A1-F6EECF244321}">
                <p14:modId xmlns:p14="http://schemas.microsoft.com/office/powerpoint/2010/main" xmlns="" val="2277865590"/>
              </p:ext>
            </p:extLst>
          </p:nvPr>
        </p:nvGraphicFramePr>
        <p:xfrm>
          <a:off x="1987454" y="2656450"/>
          <a:ext cx="8128000" cy="4037427"/>
        </p:xfrm>
        <a:graphic>
          <a:graphicData uri="http://schemas.openxmlformats.org/drawingml/2006/chart">
            <c:chart xmlns:c="http://schemas.openxmlformats.org/drawingml/2006/chart" xmlns:r="http://schemas.openxmlformats.org/officeDocument/2006/relationships" r:id="rId5"/>
          </a:graphicData>
        </a:graphic>
      </p:graphicFrame>
      <p:sp>
        <p:nvSpPr>
          <p:cNvPr id="14" name="ZoneTexte 13"/>
          <p:cNvSpPr txBox="1"/>
          <p:nvPr/>
        </p:nvSpPr>
        <p:spPr>
          <a:xfrm>
            <a:off x="10170942" y="5795889"/>
            <a:ext cx="304892" cy="369332"/>
          </a:xfrm>
          <a:prstGeom prst="rect">
            <a:avLst/>
          </a:prstGeom>
          <a:noFill/>
        </p:spPr>
        <p:txBody>
          <a:bodyPr wrap="none" rtlCol="0">
            <a:spAutoFit/>
          </a:bodyPr>
          <a:lstStyle/>
          <a:p>
            <a:r>
              <a:rPr lang="fr-FR" dirty="0" smtClean="0"/>
              <a:t>X</a:t>
            </a:r>
            <a:endParaRPr lang="fr-FR" dirty="0"/>
          </a:p>
        </p:txBody>
      </p:sp>
      <p:graphicFrame>
        <p:nvGraphicFramePr>
          <p:cNvPr id="15" name="Objet 14"/>
          <p:cNvGraphicFramePr>
            <a:graphicFrameLocks noChangeAspect="1"/>
          </p:cNvGraphicFramePr>
          <p:nvPr>
            <p:extLst>
              <p:ext uri="{D42A27DB-BD31-4B8C-83A1-F6EECF244321}">
                <p14:modId xmlns:p14="http://schemas.microsoft.com/office/powerpoint/2010/main" xmlns="" val="2109408889"/>
              </p:ext>
            </p:extLst>
          </p:nvPr>
        </p:nvGraphicFramePr>
        <p:xfrm>
          <a:off x="7047034" y="1392704"/>
          <a:ext cx="1965668" cy="414313"/>
        </p:xfrm>
        <a:graphic>
          <a:graphicData uri="http://schemas.openxmlformats.org/presentationml/2006/ole">
            <p:oleObj spid="_x0000_s12465" name="Equation" r:id="rId6" imgW="1282680" imgH="304560" progId="">
              <p:embed/>
            </p:oleObj>
          </a:graphicData>
        </a:graphic>
      </p:graphicFrame>
      <p:sp>
        <p:nvSpPr>
          <p:cNvPr id="16" name="ZoneTexte 15"/>
          <p:cNvSpPr txBox="1"/>
          <p:nvPr/>
        </p:nvSpPr>
        <p:spPr>
          <a:xfrm>
            <a:off x="337623" y="956600"/>
            <a:ext cx="10944666" cy="400110"/>
          </a:xfrm>
          <a:prstGeom prst="rect">
            <a:avLst/>
          </a:prstGeom>
          <a:noFill/>
        </p:spPr>
        <p:txBody>
          <a:bodyPr wrap="square" rtlCol="0">
            <a:spAutoFit/>
          </a:bodyPr>
          <a:lstStyle/>
          <a:p>
            <a:r>
              <a:rPr lang="fr-FR" sz="2000" dirty="0" smtClean="0">
                <a:solidFill>
                  <a:srgbClr val="002060"/>
                </a:solidFill>
              </a:rPr>
              <a:t>Mais vu qu’on connaît pas les valeurs des paramètres </a:t>
            </a:r>
            <a:r>
              <a:rPr lang="fr-FR" sz="2000" dirty="0">
                <a:solidFill>
                  <a:srgbClr val="FF0000"/>
                </a:solidFill>
              </a:rPr>
              <a:t>a</a:t>
            </a:r>
            <a:r>
              <a:rPr lang="fr-FR" sz="2000" dirty="0">
                <a:solidFill>
                  <a:srgbClr val="002060"/>
                </a:solidFill>
              </a:rPr>
              <a:t> et </a:t>
            </a:r>
            <a:r>
              <a:rPr lang="fr-FR" sz="2000" dirty="0" smtClean="0">
                <a:solidFill>
                  <a:srgbClr val="FF0000"/>
                </a:solidFill>
              </a:rPr>
              <a:t>b</a:t>
            </a:r>
            <a:r>
              <a:rPr lang="fr-FR" sz="2000" dirty="0" smtClean="0">
                <a:solidFill>
                  <a:srgbClr val="002060"/>
                </a:solidFill>
              </a:rPr>
              <a:t>. On ne peut pas la tracer.</a:t>
            </a:r>
            <a:endParaRPr lang="fr-FR" sz="2000" dirty="0">
              <a:solidFill>
                <a:srgbClr val="002060"/>
              </a:solidFill>
            </a:endParaRPr>
          </a:p>
        </p:txBody>
      </p:sp>
      <p:sp>
        <p:nvSpPr>
          <p:cNvPr id="17" name="ZoneTexte 16"/>
          <p:cNvSpPr txBox="1"/>
          <p:nvPr/>
        </p:nvSpPr>
        <p:spPr>
          <a:xfrm>
            <a:off x="309485" y="1378628"/>
            <a:ext cx="6386738" cy="400110"/>
          </a:xfrm>
          <a:prstGeom prst="rect">
            <a:avLst/>
          </a:prstGeom>
          <a:noFill/>
        </p:spPr>
        <p:txBody>
          <a:bodyPr wrap="square" rtlCol="0">
            <a:spAutoFit/>
          </a:bodyPr>
          <a:lstStyle/>
          <a:p>
            <a:r>
              <a:rPr lang="fr-FR" sz="2000" dirty="0" smtClean="0">
                <a:solidFill>
                  <a:srgbClr val="002060"/>
                </a:solidFill>
              </a:rPr>
              <a:t>Sauf qu’on sait que l’on voudrait avoir une droite</a:t>
            </a:r>
            <a:endParaRPr lang="fr-FR" sz="2000" dirty="0">
              <a:solidFill>
                <a:srgbClr val="002060"/>
              </a:solidFill>
            </a:endParaRPr>
          </a:p>
        </p:txBody>
      </p:sp>
      <p:cxnSp>
        <p:nvCxnSpPr>
          <p:cNvPr id="8" name="Connecteur droit 7"/>
          <p:cNvCxnSpPr/>
          <p:nvPr/>
        </p:nvCxnSpPr>
        <p:spPr>
          <a:xfrm flipV="1">
            <a:off x="2349305" y="2616591"/>
            <a:ext cx="6935372" cy="2616591"/>
          </a:xfrm>
          <a:prstGeom prst="line">
            <a:avLst/>
          </a:prstGeom>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329728" y="1814730"/>
            <a:ext cx="11862272" cy="400110"/>
          </a:xfrm>
          <a:prstGeom prst="rect">
            <a:avLst/>
          </a:prstGeom>
          <a:noFill/>
        </p:spPr>
        <p:txBody>
          <a:bodyPr wrap="square" rtlCol="0">
            <a:spAutoFit/>
          </a:bodyPr>
          <a:lstStyle/>
          <a:p>
            <a:r>
              <a:rPr lang="fr-FR" sz="2000" dirty="0" smtClean="0">
                <a:solidFill>
                  <a:srgbClr val="002060"/>
                </a:solidFill>
              </a:rPr>
              <a:t>Et </a:t>
            </a:r>
            <a:r>
              <a:rPr lang="fr-FR" sz="2000" dirty="0">
                <a:solidFill>
                  <a:srgbClr val="002060"/>
                </a:solidFill>
              </a:rPr>
              <a:t>là, on va </a:t>
            </a:r>
            <a:r>
              <a:rPr lang="fr-FR" sz="2000" dirty="0" smtClean="0">
                <a:solidFill>
                  <a:srgbClr val="002060"/>
                </a:solidFill>
              </a:rPr>
              <a:t>commencer par donner </a:t>
            </a:r>
            <a:r>
              <a:rPr lang="fr-FR" sz="2000" dirty="0">
                <a:solidFill>
                  <a:srgbClr val="002060"/>
                </a:solidFill>
              </a:rPr>
              <a:t>à </a:t>
            </a:r>
            <a:r>
              <a:rPr lang="fr-FR" sz="2000" dirty="0">
                <a:solidFill>
                  <a:srgbClr val="FF0000"/>
                </a:solidFill>
              </a:rPr>
              <a:t>a</a:t>
            </a:r>
            <a:r>
              <a:rPr lang="fr-FR" sz="2000" dirty="0">
                <a:solidFill>
                  <a:srgbClr val="002060"/>
                </a:solidFill>
              </a:rPr>
              <a:t> et </a:t>
            </a:r>
            <a:r>
              <a:rPr lang="fr-FR" sz="2000" dirty="0">
                <a:solidFill>
                  <a:srgbClr val="FF0000"/>
                </a:solidFill>
              </a:rPr>
              <a:t>b</a:t>
            </a:r>
            <a:r>
              <a:rPr lang="fr-FR" sz="2000" dirty="0">
                <a:solidFill>
                  <a:srgbClr val="002060"/>
                </a:solidFill>
              </a:rPr>
              <a:t> des valeurs </a:t>
            </a:r>
            <a:r>
              <a:rPr lang="fr-FR" sz="2000" dirty="0" smtClean="0">
                <a:solidFill>
                  <a:srgbClr val="002060"/>
                </a:solidFill>
              </a:rPr>
              <a:t>aléatoires. Ce qui nous donne :</a:t>
            </a:r>
            <a:endParaRPr lang="fr-FR" sz="2000" dirty="0">
              <a:solidFill>
                <a:srgbClr val="002060"/>
              </a:solidFill>
            </a:endParaRPr>
          </a:p>
        </p:txBody>
      </p:sp>
    </p:spTree>
    <p:extLst>
      <p:ext uri="{BB962C8B-B14F-4D97-AF65-F5344CB8AC3E}">
        <p14:creationId xmlns:p14="http://schemas.microsoft.com/office/powerpoint/2010/main" xmlns="" val="2243703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1000"/>
                                        <p:tgtEl>
                                          <p:spTgt spid="8"/>
                                        </p:tgtEl>
                                      </p:cBhvr>
                                    </p:animEffect>
                                    <p:anim calcmode="lin" valueType="num">
                                      <p:cBhvr>
                                        <p:cTn id="32" dur="1000" fill="hold"/>
                                        <p:tgtEl>
                                          <p:spTgt spid="8"/>
                                        </p:tgtEl>
                                        <p:attrNameLst>
                                          <p:attrName>ppt_x</p:attrName>
                                        </p:attrNameLst>
                                      </p:cBhvr>
                                      <p:tavLst>
                                        <p:tav tm="0">
                                          <p:val>
                                            <p:strVal val="#ppt_x"/>
                                          </p:val>
                                        </p:tav>
                                        <p:tav tm="100000">
                                          <p:val>
                                            <p:strVal val="#ppt_x"/>
                                          </p:val>
                                        </p:tav>
                                      </p:tavLst>
                                    </p:anim>
                                    <p:anim calcmode="lin" valueType="num">
                                      <p:cBhvr>
                                        <p:cTn id="3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Graphic spid="7" grpId="0">
        <p:bldAsOne/>
      </p:bldGraphic>
      <p:bldP spid="16" grpId="0"/>
      <p:bldP spid="17" grpId="0"/>
      <p:bldP spid="9" grpId="0"/>
    </p:bldLst>
  </p:timing>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3069</TotalTime>
  <Words>1780</Words>
  <Application>Microsoft Office PowerPoint</Application>
  <PresentationFormat>Personnalisé</PresentationFormat>
  <Paragraphs>199</Paragraphs>
  <Slides>16</Slides>
  <Notes>15</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16</vt:i4>
      </vt:variant>
    </vt:vector>
  </HeadingPairs>
  <TitlesOfParts>
    <vt:vector size="18" baseType="lpstr">
      <vt:lpstr>Office Theme</vt:lpstr>
      <vt:lpstr>Equation</vt:lpstr>
      <vt:lpstr>Développement d’une Machine d’Apprentissage Automatique</vt:lpstr>
      <vt:lpstr>   Introduction</vt:lpstr>
      <vt:lpstr>  Rappels  sur le Machine Learning</vt:lpstr>
      <vt:lpstr>  Rappels  sur le Machine Learning</vt:lpstr>
      <vt:lpstr>   Remarques importantes</vt:lpstr>
      <vt:lpstr>    Le DataSet</vt:lpstr>
      <vt:lpstr>    Le Modèle </vt:lpstr>
      <vt:lpstr>    Le Modèle </vt:lpstr>
      <vt:lpstr>    Le Modèle </vt:lpstr>
      <vt:lpstr>   La fonction coût </vt:lpstr>
      <vt:lpstr>   La fonction coût </vt:lpstr>
      <vt:lpstr>  Régression Linéaire  : Le Modèle</vt:lpstr>
      <vt:lpstr>   Algorithme d’apprentissage</vt:lpstr>
      <vt:lpstr>   Algorithme d’apprentissage</vt:lpstr>
      <vt:lpstr>  Conclusion</vt:lpstr>
      <vt:lpstr>  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fonctionne  le Machine Learning ?</dc:title>
  <dc:creator>Chikhaoui</dc:creator>
  <cp:lastModifiedBy>lakhdar</cp:lastModifiedBy>
  <cp:revision>572</cp:revision>
  <dcterms:created xsi:type="dcterms:W3CDTF">2020-03-10T10:01:17Z</dcterms:created>
  <dcterms:modified xsi:type="dcterms:W3CDTF">2020-03-29T12:13:49Z</dcterms:modified>
</cp:coreProperties>
</file>