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34" r:id="rId1"/>
  </p:sldMasterIdLst>
  <p:notesMasterIdLst>
    <p:notesMasterId r:id="rId28"/>
  </p:notesMasterIdLst>
  <p:handoutMasterIdLst>
    <p:handoutMasterId r:id="rId29"/>
  </p:handoutMasterIdLst>
  <p:sldIdLst>
    <p:sldId id="745" r:id="rId2"/>
    <p:sldId id="757" r:id="rId3"/>
    <p:sldId id="748" r:id="rId4"/>
    <p:sldId id="749" r:id="rId5"/>
    <p:sldId id="750" r:id="rId6"/>
    <p:sldId id="758" r:id="rId7"/>
    <p:sldId id="759" r:id="rId8"/>
    <p:sldId id="760" r:id="rId9"/>
    <p:sldId id="761" r:id="rId10"/>
    <p:sldId id="762" r:id="rId11"/>
    <p:sldId id="763" r:id="rId12"/>
    <p:sldId id="764" r:id="rId13"/>
    <p:sldId id="765" r:id="rId14"/>
    <p:sldId id="766" r:id="rId15"/>
    <p:sldId id="767" r:id="rId16"/>
    <p:sldId id="768" r:id="rId17"/>
    <p:sldId id="769" r:id="rId18"/>
    <p:sldId id="770" r:id="rId19"/>
    <p:sldId id="771" r:id="rId20"/>
    <p:sldId id="772" r:id="rId21"/>
    <p:sldId id="773" r:id="rId22"/>
    <p:sldId id="774" r:id="rId23"/>
    <p:sldId id="775" r:id="rId24"/>
    <p:sldId id="777" r:id="rId25"/>
    <p:sldId id="756" r:id="rId26"/>
    <p:sldId id="752" r:id="rId27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6699"/>
    <a:srgbClr val="D68484"/>
    <a:srgbClr val="6698CC"/>
    <a:srgbClr val="FFFFFF"/>
    <a:srgbClr val="BFC7CF"/>
    <a:srgbClr val="BFD0BE"/>
    <a:srgbClr val="236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90" autoAdjust="0"/>
    <p:restoredTop sz="90640" autoAdjust="0"/>
  </p:normalViewPr>
  <p:slideViewPr>
    <p:cSldViewPr>
      <p:cViewPr varScale="1">
        <p:scale>
          <a:sx n="66" d="100"/>
          <a:sy n="66" d="100"/>
        </p:scale>
        <p:origin x="9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526" y="-90"/>
      </p:cViewPr>
      <p:guideLst>
        <p:guide orient="horz" pos="2928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370138" y="0"/>
            <a:ext cx="45116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90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Content Starter Set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19113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90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fld id="{06FF52C1-0AF6-40C6-A184-2B1F39F12451}" type="datetime5">
              <a:rPr lang="en-US"/>
              <a:pPr>
                <a:defRPr/>
              </a:pPr>
              <a:t>13-Nov-19</a:t>
            </a:fld>
            <a:endParaRPr lang="en-US"/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58118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90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48413" y="8831263"/>
            <a:ext cx="5334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90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fld id="{37DCA969-909D-4D8D-8078-FC32C83BD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79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293938" y="0"/>
            <a:ext cx="45878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90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Content Starter Set</a:t>
            </a:r>
          </a:p>
        </p:txBody>
      </p:sp>
      <p:sp>
        <p:nvSpPr>
          <p:cNvPr id="17920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56578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90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23025" y="8829675"/>
            <a:ext cx="4572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90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fld id="{7059678B-8061-48D9-A9CF-BC2AC5684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891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[Title of the course]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43FCD92-7989-47A3-B844-C000A6E1A5A6}" type="datetime5">
              <a:rPr lang="en-US"/>
              <a:pPr/>
              <a:t>13-Nov-19</a:t>
            </a:fld>
            <a:endParaRPr lang="en-US"/>
          </a:p>
        </p:txBody>
      </p:sp>
      <p:sp>
        <p:nvSpPr>
          <p:cNvPr id="1802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2004-2005 NameOfTheOrganization. All rights reserved.</a:t>
            </a:r>
          </a:p>
        </p:txBody>
      </p:sp>
      <p:sp>
        <p:nvSpPr>
          <p:cNvPr id="1802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EC8186-7856-47A4-98AC-3A5CD3A64E7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80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353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13-Nov-19</a:t>
            </a:fld>
            <a:endParaRPr lang="en-US" dirty="0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© 2004-2005 </a:t>
            </a:r>
            <a:r>
              <a:rPr lang="en-US" dirty="0" err="1"/>
              <a:t>NameOfTheOrganization</a:t>
            </a:r>
            <a:r>
              <a:rPr lang="en-US"/>
              <a:t>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023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13-Nov-19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663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13-Nov-19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229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13-Nov-19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342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13-Nov-19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623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13-Nov-19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172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13-Nov-19</a:t>
            </a:fld>
            <a:endParaRPr lang="en-US" dirty="0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© 2004-2005 </a:t>
            </a:r>
            <a:r>
              <a:rPr lang="en-US" dirty="0" err="1"/>
              <a:t>NameOfTheOrganization</a:t>
            </a:r>
            <a:r>
              <a:rPr lang="en-US"/>
              <a:t>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640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13-Nov-19</a:t>
            </a:fld>
            <a:endParaRPr lang="en-US" dirty="0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© 2004-2005 </a:t>
            </a:r>
            <a:r>
              <a:rPr lang="en-US" dirty="0" err="1"/>
              <a:t>NameOfTheOrganization</a:t>
            </a:r>
            <a:r>
              <a:rPr lang="en-US"/>
              <a:t>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09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13-Nov-19</a:t>
            </a:fld>
            <a:endParaRPr lang="en-US" dirty="0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© 2004-2005 </a:t>
            </a:r>
            <a:r>
              <a:rPr lang="en-US" dirty="0" err="1"/>
              <a:t>NameOfTheOrganization</a:t>
            </a:r>
            <a:r>
              <a:rPr lang="en-US"/>
              <a:t>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577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13-Nov-19</a:t>
            </a:fld>
            <a:endParaRPr lang="en-US" dirty="0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© 2004-2005 </a:t>
            </a:r>
            <a:r>
              <a:rPr lang="en-US" dirty="0" err="1"/>
              <a:t>NameOfTheOrganization</a:t>
            </a:r>
            <a:r>
              <a:rPr lang="en-US"/>
              <a:t>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98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13-Nov-19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788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13-Nov-19</a:t>
            </a:fld>
            <a:endParaRPr lang="en-US" dirty="0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© 2004-2005 </a:t>
            </a:r>
            <a:r>
              <a:rPr lang="en-US" dirty="0" err="1"/>
              <a:t>NameOfTheOrganization</a:t>
            </a:r>
            <a:r>
              <a:rPr lang="en-US"/>
              <a:t>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1322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13-Nov-19</a:t>
            </a:fld>
            <a:endParaRPr lang="en-US" dirty="0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© 2004-2005 </a:t>
            </a:r>
            <a:r>
              <a:rPr lang="en-US" dirty="0" err="1"/>
              <a:t>NameOfTheOrganization</a:t>
            </a:r>
            <a:r>
              <a:rPr lang="en-US"/>
              <a:t>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652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13-Nov-19</a:t>
            </a:fld>
            <a:endParaRPr lang="en-US" dirty="0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© 2004-2005 </a:t>
            </a:r>
            <a:r>
              <a:rPr lang="en-US" dirty="0" err="1"/>
              <a:t>NameOfTheOrganization</a:t>
            </a:r>
            <a:r>
              <a:rPr lang="en-US"/>
              <a:t>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4231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13-Nov-19</a:t>
            </a:fld>
            <a:endParaRPr lang="en-US" dirty="0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© 2004-2005 </a:t>
            </a:r>
            <a:r>
              <a:rPr lang="en-US" dirty="0" err="1"/>
              <a:t>NameOfTheOrganization</a:t>
            </a:r>
            <a:r>
              <a:rPr lang="en-US"/>
              <a:t>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2790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13-Nov-19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7447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13-Nov-19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373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13-Nov-19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455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13-Nov-19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711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13-Nov-19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6164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13-Nov-19</a:t>
            </a:fld>
            <a:endParaRPr lang="en-US" dirty="0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© 2004-2005 </a:t>
            </a:r>
            <a:r>
              <a:rPr lang="en-US" dirty="0" err="1"/>
              <a:t>NameOfTheOrganization</a:t>
            </a:r>
            <a:r>
              <a:rPr lang="en-US"/>
              <a:t>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060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13-Nov-19</a:t>
            </a:fld>
            <a:endParaRPr lang="en-US" dirty="0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© 2004-2005 </a:t>
            </a:r>
            <a:r>
              <a:rPr lang="en-US" dirty="0" err="1"/>
              <a:t>NameOfTheOrganization</a:t>
            </a:r>
            <a:r>
              <a:rPr lang="en-US"/>
              <a:t>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419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13-Nov-19</a:t>
            </a:fld>
            <a:endParaRPr lang="en-US" dirty="0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© 2004-2005 </a:t>
            </a:r>
            <a:r>
              <a:rPr lang="en-US" dirty="0" err="1"/>
              <a:t>NameOfTheOrganization</a:t>
            </a:r>
            <a:r>
              <a:rPr lang="en-US"/>
              <a:t>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74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622425"/>
            <a:ext cx="9144000" cy="2263775"/>
          </a:xfrm>
          <a:prstGeom prst="rect">
            <a:avLst/>
          </a:prstGeom>
          <a:gradFill rotWithShape="1">
            <a:gsLst>
              <a:gs pos="0">
                <a:schemeClr val="accent2">
                  <a:alpha val="75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2843213" y="1196975"/>
          <a:ext cx="2736850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98" name="CorelDRAW" r:id="rId3" imgW="1405080" imgH="1308960" progId="CorelDRAW.Graphic.12">
                  <p:embed/>
                </p:oleObj>
              </mc:Choice>
              <mc:Fallback>
                <p:oleObj name="CorelDRAW" r:id="rId3" imgW="1405080" imgH="1308960" progId="CorelDRAW.Graphic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196975"/>
                        <a:ext cx="2736850" cy="254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2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3962400"/>
            <a:ext cx="6248400" cy="1447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</a:t>
            </a:r>
          </a:p>
        </p:txBody>
      </p:sp>
      <p:sp>
        <p:nvSpPr>
          <p:cNvPr id="1572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14600" y="1600200"/>
            <a:ext cx="6237288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0" y="6553200"/>
            <a:ext cx="5334000" cy="304800"/>
          </a:xfrm>
        </p:spPr>
        <p:txBody>
          <a:bodyPr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334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066800"/>
            <a:ext cx="4038600" cy="5334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01000" y="6400800"/>
            <a:ext cx="990600" cy="3000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84F5685-B50D-4161-B2F3-C9CC50D3550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22" name="CorelDRAW" r:id="rId3" imgW="710280" imgH="662760" progId="CorelDRAW.Graphic.12">
                  <p:embed/>
                </p:oleObj>
              </mc:Choice>
              <mc:Fallback>
                <p:oleObj name="CorelDRAW" r:id="rId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46" name="CorelDRAW" r:id="rId3" imgW="710280" imgH="662760" progId="CorelDRAW.Graphic.12">
                  <p:embed/>
                </p:oleObj>
              </mc:Choice>
              <mc:Fallback>
                <p:oleObj name="CorelDRAW" r:id="rId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4575" y="1524000"/>
            <a:ext cx="3783013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9988" y="1524000"/>
            <a:ext cx="3783012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70" name="CorelDRAW" r:id="rId3" imgW="710280" imgH="662760" progId="CorelDRAW.Graphic.12">
                  <p:embed/>
                </p:oleObj>
              </mc:Choice>
              <mc:Fallback>
                <p:oleObj name="CorelDRAW" r:id="rId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94" name="CorelDRAW" r:id="rId3" imgW="710280" imgH="662760" progId="CorelDRAW.Graphic.12">
                  <p:embed/>
                </p:oleObj>
              </mc:Choice>
              <mc:Fallback>
                <p:oleObj name="CorelDRAW" r:id="rId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8" name="CorelDRAW" r:id="rId3" imgW="710280" imgH="662760" progId="CorelDRAW.Graphic.12">
                  <p:embed/>
                </p:oleObj>
              </mc:Choice>
              <mc:Fallback>
                <p:oleObj name="CorelDRAW" r:id="rId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42" name="CorelDRAW" r:id="rId3" imgW="710280" imgH="662760" progId="CorelDRAW.Graphic.12">
                  <p:embed/>
                </p:oleObj>
              </mc:Choice>
              <mc:Fallback>
                <p:oleObj name="CorelDRAW" r:id="rId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66" name="CorelDRAW" r:id="rId3" imgW="710280" imgH="662760" progId="CorelDRAW.Graphic.12">
                  <p:embed/>
                </p:oleObj>
              </mc:Choice>
              <mc:Fallback>
                <p:oleObj name="CorelDRAW" r:id="rId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90" name="CorelDRAW" r:id="rId3" imgW="710280" imgH="662760" progId="CorelDRAW.Graphic.12">
                  <p:embed/>
                </p:oleObj>
              </mc:Choice>
              <mc:Fallback>
                <p:oleObj name="CorelDRAW" r:id="rId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19050"/>
            <a:ext cx="1931987" cy="6153150"/>
          </a:xfrm>
        </p:spPr>
        <p:txBody>
          <a:bodyPr vert="eaVert"/>
          <a:lstStyle/>
          <a:p>
            <a:r>
              <a:rPr lang="fr-FR"/>
              <a:t>Cliquez pour ajouter un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3463" y="19050"/>
            <a:ext cx="5645150" cy="61531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4575" y="1524000"/>
            <a:ext cx="77184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71843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571844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3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33463" y="19050"/>
            <a:ext cx="77295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718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 rot="16200000">
            <a:off x="-2514600" y="4038600"/>
            <a:ext cx="533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CorelDRAW" r:id="rId13" imgW="710280" imgH="662760" progId="CorelDRAW.Graphic.12">
                  <p:embed/>
                </p:oleObj>
              </mc:Choice>
              <mc:Fallback>
                <p:oleObj name="CorelDRAW" r:id="rId1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3D7D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4D4D4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30000"/>
        </a:spcAft>
        <a:buClr>
          <a:schemeClr val="hlink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60425" indent="-342900" algn="l" rtl="0" eaLnBrk="0" fontAlgn="base" hangingPunct="0">
        <a:spcBef>
          <a:spcPct val="20000"/>
        </a:spcBef>
        <a:spcAft>
          <a:spcPct val="30000"/>
        </a:spcAft>
        <a:buClr>
          <a:schemeClr val="bg2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203325" indent="-228600" algn="l" rtl="0" eaLnBrk="0" fontAlgn="base" hangingPunct="0">
        <a:spcBef>
          <a:spcPct val="20000"/>
        </a:spcBef>
        <a:spcAft>
          <a:spcPct val="3000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3000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3000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3000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3000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3000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3000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emf"/><Relationship Id="rId2" Type="http://schemas.openxmlformats.org/officeDocument/2006/relationships/tags" Target="../tags/tag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9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0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3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3200400"/>
          </a:xfrm>
          <a:prstGeom prst="rect">
            <a:avLst/>
          </a:prstGeom>
          <a:gradFill rotWithShape="1">
            <a:gsLst>
              <a:gs pos="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14800"/>
            <a:ext cx="5186536" cy="1834480"/>
          </a:xfrm>
        </p:spPr>
        <p:txBody>
          <a:bodyPr/>
          <a:lstStyle/>
          <a:p>
            <a:pPr eaLnBrk="1" hangingPunct="1"/>
            <a:r>
              <a:rPr lang="fr-FR" sz="2400" dirty="0"/>
              <a:t>Université Ibn </a:t>
            </a:r>
            <a:r>
              <a:rPr lang="fr-FR" sz="2400" dirty="0" err="1"/>
              <a:t>Khaldoun</a:t>
            </a:r>
            <a:r>
              <a:rPr lang="fr-FR" sz="2400" dirty="0"/>
              <a:t> Tiaret</a:t>
            </a:r>
            <a:br>
              <a:rPr lang="fr-FR" sz="2400" dirty="0"/>
            </a:br>
            <a:r>
              <a:rPr lang="fr-FR" sz="2400" dirty="0"/>
              <a:t>Département INF</a:t>
            </a:r>
          </a:p>
          <a:p>
            <a:pPr eaLnBrk="1" hangingPunct="1"/>
            <a:r>
              <a:rPr lang="fr-FR" sz="2400" dirty="0" err="1"/>
              <a:t>B.Khaled</a:t>
            </a:r>
            <a:endParaRPr lang="fr-FR" sz="1400" dirty="0"/>
          </a:p>
        </p:txBody>
      </p:sp>
      <p:pic>
        <p:nvPicPr>
          <p:cNvPr id="16391" name="Picture 16" descr="emblem_cla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676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843213" y="1196975"/>
          <a:ext cx="2736850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2" name="CorelDRAW" r:id="rId6" imgW="1405080" imgH="1308960" progId="CorelDRAW.Graphic.12">
                  <p:embed/>
                </p:oleObj>
              </mc:Choice>
              <mc:Fallback>
                <p:oleObj name="CorelDRAW" r:id="rId6" imgW="1405080" imgH="130896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196975"/>
                        <a:ext cx="2736850" cy="254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84438" y="990600"/>
            <a:ext cx="6659562" cy="2841625"/>
          </a:xfrm>
          <a:noFill/>
        </p:spPr>
        <p:txBody>
          <a:bodyPr/>
          <a:lstStyle/>
          <a:p>
            <a:pPr eaLnBrk="1" hangingPunct="1"/>
            <a:r>
              <a:rPr lang="fr-FR" dirty="0"/>
              <a:t>Cours N° 1</a:t>
            </a:r>
            <a:br>
              <a:rPr lang="fr-FR" dirty="0"/>
            </a:br>
            <a:r>
              <a:rPr lang="fr-FR" dirty="0"/>
              <a:t>Introduction à la Simulation</a:t>
            </a: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3200" dirty="0"/>
              <a:t>Introduction : Exemple 4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1106155"/>
            <a:ext cx="529126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Réseau Mobile ad-hoc (MANET)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70C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Réseau sans fil constitué de nœuds mobiles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Aucune infrastructure fixe, pas de  points d'accès ou des stations de base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Deux nœuds peuvent communiquer </a:t>
            </a:r>
          </a:p>
          <a:p>
            <a:pPr lvl="1"/>
            <a:r>
              <a:rPr lang="fr-FR" sz="2000" dirty="0"/>
              <a:t>	s‘il sont à portée de transmission </a:t>
            </a:r>
          </a:p>
          <a:p>
            <a:pPr lvl="1"/>
            <a:endParaRPr lang="fr-FR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En général, le routage est de type multi-saut.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Ainsi, tous les nœuds doivent relayer</a:t>
            </a:r>
          </a:p>
          <a:p>
            <a:pPr lvl="2"/>
            <a:r>
              <a:rPr lang="fr-FR" sz="2000" dirty="0"/>
              <a:t>données pour les autres nœuds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3" y="1340767"/>
            <a:ext cx="3598168" cy="39088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25099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3200" dirty="0"/>
              <a:t>Introduction : Exemple 4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1106155"/>
            <a:ext cx="529126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Pour analyser un Réseau mobile sans fil il nous faut un modèle de mobilité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hypothèse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Zone de mouvement: Rectangle sans obstacles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Modèle simple: </a:t>
            </a:r>
            <a:r>
              <a:rPr lang="fr-FR" sz="2000" dirty="0" err="1">
                <a:solidFill>
                  <a:srgbClr val="0070C0"/>
                </a:solidFill>
              </a:rPr>
              <a:t>Random-Waypoint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Un nœud sélectionne uniformément un point sur la zone de simulation </a:t>
            </a:r>
            <a:br>
              <a:rPr lang="fr-FR" sz="2000" dirty="0"/>
            </a:br>
            <a:r>
              <a:rPr lang="fr-FR" sz="2000" b="1" i="1" dirty="0"/>
              <a:t>p = (x, 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Vitesse </a:t>
            </a:r>
            <a:r>
              <a:rPr lang="fr-FR" sz="2000" b="1" i="1" dirty="0"/>
              <a:t>v ∈ [</a:t>
            </a:r>
            <a:r>
              <a:rPr lang="fr-FR" sz="2000" b="1" i="1" dirty="0" err="1"/>
              <a:t>v</a:t>
            </a:r>
            <a:r>
              <a:rPr lang="fr-FR" sz="2000" b="1" i="1" baseline="-25000" dirty="0" err="1"/>
              <a:t>min</a:t>
            </a:r>
            <a:r>
              <a:rPr lang="fr-FR" sz="2000" b="1" i="1" dirty="0"/>
              <a:t>, </a:t>
            </a:r>
            <a:r>
              <a:rPr lang="fr-FR" sz="2000" b="1" i="1" dirty="0" err="1"/>
              <a:t>v</a:t>
            </a:r>
            <a:r>
              <a:rPr lang="fr-FR" sz="2000" b="1" i="1" baseline="-25000" dirty="0" err="1"/>
              <a:t>max</a:t>
            </a:r>
            <a:r>
              <a:rPr lang="fr-FR" sz="2000" b="1" i="1" dirty="0"/>
              <a:t>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Pause </a:t>
            </a:r>
            <a:r>
              <a:rPr lang="fr-FR" sz="2000" dirty="0" err="1"/>
              <a:t>t</a:t>
            </a:r>
            <a:r>
              <a:rPr lang="fr-FR" sz="2000" baseline="-25000" dirty="0" err="1"/>
              <a:t>pause</a:t>
            </a:r>
            <a:endParaRPr lang="fr-FR" sz="2000" baseline="-25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Le nœud se déplace au point </a:t>
            </a:r>
            <a:r>
              <a:rPr lang="fr-FR" sz="2000" b="1" i="1" dirty="0"/>
              <a:t>p</a:t>
            </a:r>
            <a:r>
              <a:rPr lang="fr-FR" sz="2000" dirty="0"/>
              <a:t> avec une vitesse </a:t>
            </a:r>
            <a:r>
              <a:rPr lang="fr-FR" sz="2000" b="1" i="1" dirty="0"/>
              <a:t>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Puis s’arrête pour </a:t>
            </a:r>
            <a:r>
              <a:rPr lang="fr-FR" sz="2000" dirty="0" err="1"/>
              <a:t>t</a:t>
            </a:r>
            <a:r>
              <a:rPr lang="fr-FR" sz="2000" baseline="-25000" dirty="0" err="1"/>
              <a:t>pause</a:t>
            </a:r>
            <a:r>
              <a:rPr lang="fr-FR" sz="2000" dirty="0"/>
              <a:t> unités de temps sur le point </a:t>
            </a:r>
            <a:r>
              <a:rPr lang="fr-FR" sz="2000" b="1" i="1" dirty="0"/>
              <a:t>p</a:t>
            </a:r>
            <a:r>
              <a:rPr lang="fr-FR" sz="2000" dirty="0"/>
              <a:t> et redémarre.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079" y="908720"/>
            <a:ext cx="2981921" cy="2777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637" y="3717032"/>
            <a:ext cx="3191842" cy="2998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31887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3200" dirty="0"/>
              <a:t>Introduction à la Simulation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3462" y="1124744"/>
            <a:ext cx="77295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Qu'est-ce qu'une simulation?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/>
              <a:t>La simulation est l'imitation d’une opération d'un système réel dans le temps.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Méthode à suivre 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/>
              <a:t>Générer artificiellement l’historique d'un système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/>
              <a:t>Tirer des conclusions concernant les caractéristiques du système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Comment ça se fait 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/>
              <a:t>Développer un modèle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/>
              <a:t>Modèle se compose d'entités (objets)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88330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3200" dirty="0"/>
              <a:t>Objectifs de la Simulation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3463" y="1052736"/>
            <a:ext cx="772953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La simulation peut être utilisée pour les objectifs suivants: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Les résultats d’une simulation peut être utilisé pour améliorer un système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Observant les résultats de la simulation peuvent donner un aperçu sur les paramètres les plus importantes dans un système.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La simulation peut être utilisé comme un outil pédagogique pour améliorer l'apprentissage.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La simulation peut être utilisées pour vérifier les résultats analytique, par exemple, les systèmes de file d'attente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L’animation d'une simulation peut montrer le système en action.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57322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3200" dirty="0"/>
              <a:t>Avantages de la Simulation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576" y="1124744"/>
            <a:ext cx="800742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Politiques, procédures, règles de décision et  les flux d'information peuvent être analyses sans perturber le système réel (Exemple 1)</a:t>
            </a:r>
          </a:p>
          <a:p>
            <a:pPr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Nouveaux matériels, dispositions physiques, systèmes de transport peuvent être testés sans consommés les ressources.</a:t>
            </a:r>
          </a:p>
          <a:p>
            <a:pPr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Les hypothèses sur comment/ou pourquoi des phénomènes se produisent peuvent être vérifies.</a:t>
            </a:r>
          </a:p>
          <a:p>
            <a:pPr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La simulation peut aider à comprendre comment le système fonctionne plutôt que comment les gens pensent que le système fonctionne.</a:t>
            </a:r>
          </a:p>
          <a:p>
            <a:pPr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La question </a:t>
            </a:r>
            <a:r>
              <a:rPr lang="fr-FR" sz="2000" b="1" i="1" dirty="0"/>
              <a:t>«Et si» </a:t>
            </a:r>
            <a:r>
              <a:rPr lang="fr-FR" sz="2000" dirty="0"/>
              <a:t>peuvent être clarifiés par la simulation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343479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3200" dirty="0"/>
              <a:t>Domaines d’application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3462" y="908720"/>
            <a:ext cx="772953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Les domaines d'application de la simulation</a:t>
            </a:r>
          </a:p>
          <a:p>
            <a:pPr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Applications Industrielles</a:t>
            </a:r>
          </a:p>
          <a:p>
            <a:pPr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l'ingénierie de construction et la gestion de projet</a:t>
            </a:r>
          </a:p>
          <a:p>
            <a:pPr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Applications militaires</a:t>
            </a:r>
          </a:p>
          <a:p>
            <a:pPr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Applications de logistique, d’approvisionnement et de distribution</a:t>
            </a:r>
          </a:p>
          <a:p>
            <a:pPr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Les modèles de transport et de la circulation</a:t>
            </a:r>
          </a:p>
          <a:p>
            <a:pPr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la simulation des processus d'affaires</a:t>
            </a:r>
          </a:p>
          <a:p>
            <a:pPr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médical</a:t>
            </a:r>
          </a:p>
          <a:p>
            <a:pPr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Centre d'appel (télécommunication)</a:t>
            </a:r>
          </a:p>
          <a:p>
            <a:pPr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Ordinateurs et réseaux</a:t>
            </a:r>
          </a:p>
          <a:p>
            <a:pPr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Jeux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fr-FR" sz="2400" dirty="0"/>
              <a:t>...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264055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3200" dirty="0"/>
              <a:t>Système et son environnement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3462" y="1124744"/>
            <a:ext cx="772953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Un Système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fr-FR" sz="2400" dirty="0"/>
              <a:t>Un système est un groupe d'objets qui sont reliés entre eux avec des interactions régulières ou des interdépendances afin d’accomplir des objectifs prédéfinis.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fr-FR" sz="2400" dirty="0"/>
              <a:t>Exemple: </a:t>
            </a:r>
            <a:r>
              <a:rPr lang="fr-FR" sz="2400" dirty="0">
                <a:solidFill>
                  <a:srgbClr val="FF0000"/>
                </a:solidFill>
              </a:rPr>
              <a:t>usine de production de véhicule</a:t>
            </a:r>
          </a:p>
          <a:p>
            <a:pPr lvl="3" indent="-457200">
              <a:buFont typeface="Courier New" panose="02070309020205020404" pitchFamily="49" charset="0"/>
              <a:buChar char="o"/>
            </a:pPr>
            <a:r>
              <a:rPr lang="fr-FR" sz="2000" i="1" dirty="0"/>
              <a:t>Machines</a:t>
            </a:r>
            <a:r>
              <a:rPr lang="fr-FR" sz="2000" dirty="0"/>
              <a:t>, </a:t>
            </a:r>
            <a:r>
              <a:rPr lang="fr-FR" sz="2000" i="1" dirty="0"/>
              <a:t>pièces</a:t>
            </a:r>
            <a:r>
              <a:rPr lang="fr-FR" sz="2000" dirty="0"/>
              <a:t>, et les </a:t>
            </a:r>
            <a:r>
              <a:rPr lang="fr-FR" sz="2000" i="1" dirty="0"/>
              <a:t>travailleurs</a:t>
            </a:r>
            <a:r>
              <a:rPr lang="fr-FR" sz="2000" dirty="0"/>
              <a:t> fonctionnent conjointement pour produire un véhicule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fr-FR" sz="2400" dirty="0"/>
              <a:t>Exemple: </a:t>
            </a:r>
            <a:r>
              <a:rPr lang="fr-FR" sz="2400" dirty="0">
                <a:solidFill>
                  <a:srgbClr val="FF0000"/>
                </a:solidFill>
              </a:rPr>
              <a:t>réseau informatique</a:t>
            </a:r>
          </a:p>
          <a:p>
            <a:pPr lvl="3" indent="-457200">
              <a:buFont typeface="Courier New" panose="02070309020205020404" pitchFamily="49" charset="0"/>
              <a:buChar char="o"/>
            </a:pPr>
            <a:r>
              <a:rPr lang="fr-FR" sz="2000" i="1" dirty="0"/>
              <a:t>L'utilisateur, les hôtes, les routeurs, câbles, ...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Environnement du Système 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fr-FR" sz="2400" dirty="0"/>
              <a:t>Tout ce qu’est en dehors du système, mais affecte le système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Attention</a:t>
            </a:r>
            <a:r>
              <a:rPr lang="fr-FR" sz="2400" dirty="0"/>
              <a:t> 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fr-FR" sz="2400" dirty="0"/>
              <a:t>Il est important de se prononcer sur la frontière entre le système et son environnement.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44969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3200" dirty="0"/>
              <a:t>Composants d’un Système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3462" y="1124744"/>
            <a:ext cx="79310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Afin de comprendre et analyser un système, nous avons besoin de quelques termes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Terminologie générale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</a:rPr>
              <a:t>Entité</a:t>
            </a:r>
            <a:r>
              <a:rPr lang="fr-FR" sz="2400" dirty="0"/>
              <a:t>    : objet d'intérêt dans le système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</a:rPr>
              <a:t>Attribut</a:t>
            </a:r>
            <a:r>
              <a:rPr lang="fr-FR" sz="2400" dirty="0"/>
              <a:t>  : propriété d'une entité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</a:rPr>
              <a:t>Activité</a:t>
            </a:r>
            <a:r>
              <a:rPr lang="fr-FR" sz="2400" dirty="0"/>
              <a:t>  : Une période de temps spécifiée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</a:rPr>
              <a:t>Etat du Système : </a:t>
            </a:r>
            <a:r>
              <a:rPr lang="fr-FR" sz="2400" dirty="0"/>
              <a:t>Collection de paramètres requis pour décrire l’état du système à tout moment,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</a:rPr>
              <a:t>Evénement</a:t>
            </a:r>
            <a:r>
              <a:rPr lang="fr-FR" sz="2400" dirty="0"/>
              <a:t> : Fait instantanée qui pourrait</a:t>
            </a:r>
          </a:p>
          <a:p>
            <a:pPr marL="914400" lvl="3"/>
            <a:r>
              <a:rPr lang="fr-FR" sz="2400" dirty="0"/>
              <a:t>changer l'état du système.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</a:rPr>
              <a:t>Endogènes</a:t>
            </a:r>
            <a:r>
              <a:rPr lang="fr-FR" sz="2400" dirty="0"/>
              <a:t> : Activités et événements survenant au sein du système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</a:rPr>
              <a:t>Exogènes</a:t>
            </a:r>
            <a:r>
              <a:rPr lang="fr-FR" sz="2400" dirty="0"/>
              <a:t>  : Activités et événements dans l'environnement (à l'extérieur du système) qui affectent le système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54562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3200" dirty="0"/>
              <a:t>Composants d’un Système: Exemples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328071"/>
              </p:ext>
            </p:extLst>
          </p:nvPr>
        </p:nvGraphicFramePr>
        <p:xfrm>
          <a:off x="107503" y="1052736"/>
          <a:ext cx="9001002" cy="5455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053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Système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Entités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Attributs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Activités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Vars</a:t>
                      </a:r>
                      <a:r>
                        <a:rPr lang="fr-FR" baseline="0" dirty="0"/>
                        <a:t>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états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776">
                <a:tc>
                  <a:txBody>
                    <a:bodyPr/>
                    <a:lstStyle/>
                    <a:p>
                      <a:r>
                        <a:rPr lang="fr-FR" dirty="0"/>
                        <a:t>Banque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Clients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Compte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Dépôt/</a:t>
                      </a:r>
                    </a:p>
                    <a:p>
                      <a:r>
                        <a:rPr lang="fr-FR" dirty="0"/>
                        <a:t>Retrait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Arrivé/départ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Nbre</a:t>
                      </a:r>
                      <a:r>
                        <a:rPr lang="fr-FR" dirty="0"/>
                        <a:t> de clients en attente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1109">
                <a:tc>
                  <a:txBody>
                    <a:bodyPr/>
                    <a:lstStyle/>
                    <a:p>
                      <a:r>
                        <a:rPr lang="fr-FR" dirty="0"/>
                        <a:t>Réseau ferroviaire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passagers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Source / Destination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Voyager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Arrive à la station / Arrivé</a:t>
                      </a:r>
                      <a:r>
                        <a:rPr lang="fr-FR" baseline="0" dirty="0"/>
                        <a:t> à Destination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Nbre</a:t>
                      </a:r>
                      <a:r>
                        <a:rPr lang="fr-FR" dirty="0"/>
                        <a:t> de passagers</a:t>
                      </a:r>
                      <a:r>
                        <a:rPr lang="fr-FR" baseline="0" dirty="0"/>
                        <a:t> dans chaque station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776">
                <a:tc>
                  <a:txBody>
                    <a:bodyPr/>
                    <a:lstStyle/>
                    <a:p>
                      <a:r>
                        <a:rPr lang="fr-FR" dirty="0"/>
                        <a:t>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Machines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Capacité </a:t>
                      </a:r>
                    </a:p>
                    <a:p>
                      <a:r>
                        <a:rPr lang="fr-FR" dirty="0"/>
                        <a:t>Vitesse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perçage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Panne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Statut</a:t>
                      </a:r>
                      <a:r>
                        <a:rPr lang="fr-FR" baseline="0" dirty="0"/>
                        <a:t> de la machine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1109">
                <a:tc>
                  <a:txBody>
                    <a:bodyPr/>
                    <a:lstStyle/>
                    <a:p>
                      <a:r>
                        <a:rPr lang="fr-FR" dirty="0"/>
                        <a:t>communications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Messages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Longueur</a:t>
                      </a:r>
                    </a:p>
                    <a:p>
                      <a:r>
                        <a:rPr lang="fr-FR" dirty="0"/>
                        <a:t>destination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Transmission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Arrivé à destination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Nbre</a:t>
                      </a:r>
                      <a:r>
                        <a:rPr lang="fr-FR" baseline="0" dirty="0"/>
                        <a:t> de messages en attente de transmission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776">
                <a:tc>
                  <a:txBody>
                    <a:bodyPr/>
                    <a:lstStyle/>
                    <a:p>
                      <a:r>
                        <a:rPr lang="fr-FR" dirty="0"/>
                        <a:t>Modèle de mobilité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nœuds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Position</a:t>
                      </a:r>
                    </a:p>
                    <a:p>
                      <a:r>
                        <a:rPr lang="fr-FR" dirty="0"/>
                        <a:t>vitesse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déplacement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Fin de mouvement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Position</a:t>
                      </a:r>
                      <a:r>
                        <a:rPr lang="fr-FR" baseline="0" dirty="0"/>
                        <a:t> actuelle</a:t>
                      </a:r>
                    </a:p>
                    <a:p>
                      <a:r>
                        <a:rPr lang="fr-FR" baseline="0" dirty="0"/>
                        <a:t>Vitesse actuelle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958856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3200" dirty="0"/>
              <a:t>Systèmes discrets et continus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1052736"/>
            <a:ext cx="50507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Système Discret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fr-FR" sz="2400" dirty="0"/>
              <a:t>Les variables d'état changent à un ensemble discret de points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</a:rPr>
              <a:t>Exemple : Banque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70C0"/>
              </a:solidFill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70C0"/>
              </a:solidFill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70C0"/>
              </a:solidFill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Système Continue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fr-FR" sz="2400" dirty="0"/>
              <a:t>Les variables d'état changent continuellement dans le temps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</a:rPr>
              <a:t>Exemple</a:t>
            </a:r>
            <a:r>
              <a:rPr lang="fr-FR" sz="2400" dirty="0"/>
              <a:t> : </a:t>
            </a:r>
            <a:r>
              <a:rPr lang="fr-FR" sz="2400" dirty="0">
                <a:solidFill>
                  <a:srgbClr val="FF0000"/>
                </a:solidFill>
              </a:rPr>
              <a:t>Température de l’eau dans un barrage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1268760"/>
            <a:ext cx="3562292" cy="51845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70182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Résultat de recherche d'images pour &quot;simulati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7"/>
            <a:ext cx="4870736" cy="256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784" name="Picture 8" descr="http://theficklegreybeast.squarespace.com/storage/EARLY_SIMULATOR_2.jpg?__SQUARESPACE_CACHEVERSION=13848714733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80728"/>
            <a:ext cx="3168351" cy="256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5769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3200" dirty="0"/>
              <a:t>Modèle d’un Système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1052736"/>
            <a:ext cx="5400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Modèle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fr-FR" sz="2000" dirty="0"/>
              <a:t>Un modèle est une représentation d'un système dans le but de l'étudier.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fr-FR" sz="2000" i="1" dirty="0"/>
              <a:t>Il est nécessaire de ne tenir compte que les aspects du système qui affectent le problème étudier</a:t>
            </a:r>
            <a:endParaRPr lang="fr-FR" sz="2000" i="1" dirty="0">
              <a:solidFill>
                <a:srgbClr val="0070C0"/>
              </a:solidFill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Eviter trop de détails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70C0"/>
              </a:solidFill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Modèle physique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fr-FR" sz="2000" dirty="0"/>
              <a:t>Prototype d'un système </a:t>
            </a:r>
          </a:p>
          <a:p>
            <a:pPr lvl="2" indent="-45720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70C0"/>
              </a:solidFill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Modèle Mathématique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1412776"/>
            <a:ext cx="2603376" cy="33279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461820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3200" dirty="0"/>
              <a:t>Modèle analytique d’un Système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1052736"/>
            <a:ext cx="8079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Exemple : Mouvement</a:t>
            </a:r>
          </a:p>
          <a:p>
            <a:pPr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Modèle : distance = Vitesse * Temps.</a:t>
            </a:r>
          </a:p>
          <a:p>
            <a:pPr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Hypothèse : Vitesse Constante</a:t>
            </a:r>
          </a:p>
          <a:p>
            <a:pPr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Avantage: formule simple et intuitive</a:t>
            </a:r>
          </a:p>
          <a:p>
            <a:pPr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Inconvénient: Rarement valable pour (humaines, voitures, avions)</a:t>
            </a:r>
          </a:p>
          <a:p>
            <a:pPr marL="457200" lvl="2"/>
            <a:endParaRPr lang="fr-FR" sz="24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94" y="4371519"/>
            <a:ext cx="8009874" cy="16210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344746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3200" dirty="0"/>
              <a:t>Modèles de Simulation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1052736"/>
            <a:ext cx="828092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Modèle de Simulation</a:t>
            </a:r>
          </a:p>
          <a:p>
            <a:pPr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Un modèle de simulation est un type particulier d’un modèle mathématique d'un système.</a:t>
            </a:r>
          </a:p>
          <a:p>
            <a:pPr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Les types de modèles de simulation</a:t>
            </a:r>
          </a:p>
          <a:p>
            <a:pPr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Statique</a:t>
            </a:r>
            <a:r>
              <a:rPr lang="fr-FR" dirty="0"/>
              <a:t>: Représenter un système à un moment donné.</a:t>
            </a:r>
          </a:p>
          <a:p>
            <a:pPr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Dynamique</a:t>
            </a:r>
            <a:r>
              <a:rPr lang="fr-FR" dirty="0"/>
              <a:t>: Représenter un système sur un intervalle de temps.</a:t>
            </a:r>
          </a:p>
          <a:p>
            <a:pPr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Déterministe</a:t>
            </a:r>
            <a:r>
              <a:rPr lang="fr-FR" dirty="0"/>
              <a:t>: Les modèles de simulation sans variables aléatoires.</a:t>
            </a:r>
          </a:p>
          <a:p>
            <a:pPr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Stochastique</a:t>
            </a:r>
            <a:r>
              <a:rPr lang="fr-FR" dirty="0"/>
              <a:t>: Les modèles de simulation avec des variables aléatoires.</a:t>
            </a:r>
          </a:p>
          <a:p>
            <a:pPr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Discret</a:t>
            </a:r>
            <a:r>
              <a:rPr lang="fr-FR" dirty="0"/>
              <a:t>: les changements d'état du système se produisent seulement à des points de temps discrets.</a:t>
            </a:r>
          </a:p>
          <a:p>
            <a:pPr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Continu</a:t>
            </a:r>
            <a:r>
              <a:rPr lang="fr-FR" dirty="0"/>
              <a:t>: les changements d'état du système se produisent en permanence.</a:t>
            </a:r>
            <a:r>
              <a:rPr lang="en-US" dirty="0"/>
              <a:t>.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709095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3200" dirty="0"/>
              <a:t>Modèles de Simulation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33463" y="1484784"/>
            <a:ext cx="7899660" cy="3974466"/>
            <a:chOff x="2178603" y="1603852"/>
            <a:chExt cx="6754520" cy="3316278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3678760" y="1603852"/>
              <a:ext cx="1513704" cy="461719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spAutoFit/>
            </a:bodyPr>
            <a:lstStyle>
              <a:defPPr>
                <a:defRPr lang="en-US"/>
              </a:defPPr>
              <a:lvl1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defRPr>
                  <a:effectLst/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FR" sz="2800" b="1" dirty="0">
                  <a:solidFill>
                    <a:srgbClr val="FF0000"/>
                  </a:solidFill>
                </a:rPr>
                <a:t>Modèle</a:t>
              </a:r>
            </a:p>
          </p:txBody>
        </p:sp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4672584" y="2507184"/>
              <a:ext cx="1800200" cy="4067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>
              <a:spAutoFit/>
            </a:bodyPr>
            <a:lstStyle>
              <a:defPPr>
                <a:defRPr lang="en-US"/>
              </a:defPPr>
              <a:lvl1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defRPr>
                  <a:effectLst/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FR" sz="2400" dirty="0"/>
                <a:t>Dynamique</a:t>
              </a: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178603" y="2507184"/>
              <a:ext cx="1600178" cy="406773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spAutoFit/>
            </a:bodyPr>
            <a:lstStyle>
              <a:defPPr>
                <a:defRPr lang="en-US"/>
              </a:defPPr>
              <a:lvl1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defRPr>
                  <a:effectLst/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FR" sz="2400" dirty="0"/>
                <a:t>Statique</a:t>
              </a: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3189560" y="3490348"/>
              <a:ext cx="2215455" cy="406773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spAutoFit/>
            </a:bodyPr>
            <a:lstStyle>
              <a:defPPr>
                <a:defRPr lang="en-US"/>
              </a:defPPr>
              <a:lvl1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defRPr>
                  <a:effectLst/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FR" sz="2400" dirty="0"/>
                <a:t>Déterministe</a:t>
              </a: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5925864" y="3490348"/>
              <a:ext cx="2215455" cy="4067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>
              <a:spAutoFit/>
            </a:bodyPr>
            <a:lstStyle>
              <a:defPPr>
                <a:defRPr lang="en-US"/>
              </a:defPPr>
              <a:lvl1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defRPr>
                  <a:effectLst/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FR" sz="2400" dirty="0"/>
                <a:t>Stochastique</a:t>
              </a:r>
              <a:endParaRPr lang="fr-FR" sz="24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788592" y="4513357"/>
              <a:ext cx="1583608" cy="406773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spAutoFit/>
            </a:bodyPr>
            <a:lstStyle>
              <a:defPPr>
                <a:defRPr lang="en-US"/>
              </a:defPPr>
              <a:lvl1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defRPr>
                  <a:effectLst/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FR" sz="2400" dirty="0"/>
                <a:t>Continu</a:t>
              </a:r>
              <a:endParaRPr lang="fr-FR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6876825" y="3831863"/>
              <a:ext cx="0" cy="43628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5580681" y="4268148"/>
              <a:ext cx="259228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5580112" y="4268148"/>
              <a:ext cx="0" cy="21947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8172969" y="4268148"/>
              <a:ext cx="0" cy="21947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5590035" y="2838039"/>
              <a:ext cx="0" cy="43628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293891" y="3274324"/>
              <a:ext cx="259228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4293891" y="3274324"/>
              <a:ext cx="0" cy="21947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6890544" y="3260036"/>
              <a:ext cx="0" cy="21947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4283968" y="1978180"/>
              <a:ext cx="0" cy="27432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2987824" y="2268253"/>
              <a:ext cx="259228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2987824" y="2268253"/>
              <a:ext cx="0" cy="21947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5580112" y="2268253"/>
              <a:ext cx="0" cy="21947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7349515" y="4513357"/>
              <a:ext cx="1583608" cy="4067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>
              <a:spAutoFit/>
            </a:bodyPr>
            <a:lstStyle>
              <a:defPPr>
                <a:defRPr lang="en-US"/>
              </a:defPPr>
              <a:lvl1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defRPr>
                  <a:effectLst/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FR" sz="2400" dirty="0"/>
                <a:t>Discret</a:t>
              </a:r>
              <a:endParaRPr lang="fr-FR" sz="24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7143765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3200" dirty="0"/>
              <a:t>Simulation d’un modèle statique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1052736"/>
            <a:ext cx="82809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Simulation par la méthode monté Carlo 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Principalement utilisé pour des problèmes mathématiques qui ne sont pas traitable analytiquement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Exemple : Estimation du nombre </a:t>
            </a:r>
            <a:r>
              <a:rPr lang="el-GR" sz="2400" dirty="0"/>
              <a:t>π</a:t>
            </a:r>
            <a:endParaRPr lang="fr-FR" sz="2400" dirty="0"/>
          </a:p>
          <a:p>
            <a:pPr lvl="1" indent="-457200">
              <a:buFont typeface="Arial" panose="020B0604020202020204" pitchFamily="34" charset="0"/>
              <a:buChar char="•"/>
            </a:pPr>
            <a:endParaRPr lang="fr-FR" sz="2400" dirty="0"/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fr-FR" sz="2400" dirty="0"/>
              <a:t>Surface S = </a:t>
            </a:r>
            <a:r>
              <a:rPr lang="el-GR" sz="2400" dirty="0"/>
              <a:t>π</a:t>
            </a:r>
            <a:r>
              <a:rPr lang="fr-FR" sz="2400" dirty="0"/>
              <a:t> * r</a:t>
            </a:r>
            <a:r>
              <a:rPr lang="fr-FR" sz="2400" baseline="30000" dirty="0"/>
              <a:t>2  </a:t>
            </a:r>
            <a:r>
              <a:rPr lang="fr-FR" sz="2400" dirty="0"/>
              <a:t> si r= 1 alors S= </a:t>
            </a:r>
            <a:r>
              <a:rPr lang="el-GR" sz="2400" dirty="0"/>
              <a:t>π</a:t>
            </a:r>
            <a:endParaRPr lang="fr-FR" sz="2400" dirty="0"/>
          </a:p>
          <a:p>
            <a:pPr lvl="1" indent="-457200">
              <a:buFont typeface="Arial" panose="020B0604020202020204" pitchFamily="34" charset="0"/>
              <a:buChar char="•"/>
            </a:pPr>
            <a:endParaRPr lang="fr-FR" sz="2400" dirty="0"/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fr-FR" sz="2400" dirty="0"/>
              <a:t>On distribue 100 point sur le Carré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fr-FR" sz="2400" dirty="0"/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fr-FR" sz="2400" dirty="0"/>
              <a:t>On compte le nombre de point </a:t>
            </a:r>
            <a:br>
              <a:rPr lang="fr-FR" sz="2400" dirty="0"/>
            </a:br>
            <a:r>
              <a:rPr lang="fr-FR" sz="2400" dirty="0"/>
              <a:t>A l’ intérieur de l’arc /100 est proche </a:t>
            </a:r>
            <a:br>
              <a:rPr lang="fr-FR" sz="2400" dirty="0"/>
            </a:br>
            <a:r>
              <a:rPr lang="fr-FR" sz="2400" dirty="0"/>
              <a:t>De </a:t>
            </a:r>
            <a:r>
              <a:rPr lang="el-GR" sz="2400" dirty="0"/>
              <a:t>π</a:t>
            </a:r>
            <a:r>
              <a:rPr lang="fr-FR" sz="2400" dirty="0"/>
              <a:t>/4 = 0.785… ~ 8/11 = 0.72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0" lvl="1"/>
            <a:endParaRPr lang="fr-FR" sz="2400" dirty="0"/>
          </a:p>
          <a:p>
            <a:pPr lvl="1" indent="-457200">
              <a:buFont typeface="Arial" panose="020B0604020202020204" pitchFamily="34" charset="0"/>
              <a:buChar char="•"/>
            </a:pPr>
            <a:endParaRPr lang="fr-FR" sz="2400" dirty="0"/>
          </a:p>
          <a:p>
            <a:pPr lvl="1" indent="-4572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0" lvl="1"/>
            <a:r>
              <a:rPr lang="fr-FR" sz="2400" dirty="0"/>
              <a:t> </a:t>
            </a:r>
            <a:endParaRPr lang="fr-FR" sz="2400" dirty="0">
              <a:solidFill>
                <a:srgbClr val="0070C0"/>
              </a:solidFill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475" y="3868891"/>
            <a:ext cx="2657847" cy="25192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025998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3200" dirty="0"/>
              <a:t>Références et documentation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033462" y="1196752"/>
            <a:ext cx="77295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70C0"/>
                </a:solidFill>
              </a:rPr>
              <a:t>Livres importants</a:t>
            </a:r>
          </a:p>
          <a:p>
            <a:pPr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70C0"/>
              </a:solidFill>
            </a:endParaRPr>
          </a:p>
          <a:p>
            <a:pPr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70C0"/>
              </a:solidFill>
            </a:endParaRPr>
          </a:p>
          <a:p>
            <a:pPr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70C0"/>
              </a:solidFill>
            </a:endParaRPr>
          </a:p>
          <a:p>
            <a:pPr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70C0"/>
              </a:solidFill>
            </a:endParaRPr>
          </a:p>
          <a:p>
            <a:pPr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70C0"/>
              </a:solidFill>
            </a:endParaRPr>
          </a:p>
          <a:p>
            <a:pPr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70C0"/>
              </a:solidFill>
            </a:endParaRPr>
          </a:p>
          <a:p>
            <a:pPr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70C0"/>
                </a:solidFill>
              </a:rPr>
              <a:t>Cours de </a:t>
            </a:r>
            <a:r>
              <a:rPr lang="fr-FR" sz="2800" dirty="0"/>
              <a:t>Dr. Mesut </a:t>
            </a:r>
            <a:r>
              <a:rPr lang="fr-FR" sz="2800" dirty="0" err="1"/>
              <a:t>Güneş</a:t>
            </a:r>
            <a:endParaRPr lang="fr-FR" sz="28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5" y="2030536"/>
            <a:ext cx="2448272" cy="3237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1992389"/>
            <a:ext cx="2520280" cy="3459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563208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924944"/>
            <a:ext cx="7729537" cy="838200"/>
          </a:xfrm>
        </p:spPr>
        <p:txBody>
          <a:bodyPr/>
          <a:lstStyle/>
          <a:p>
            <a:pPr algn="ctr"/>
            <a:r>
              <a:rPr lang="fr-FR" dirty="0"/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789928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3200" dirty="0"/>
              <a:t>Introduction à la Simulation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626098" y="1700808"/>
            <a:ext cx="2544266" cy="787652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Système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Comment </a:t>
            </a:r>
            <a:r>
              <a:rPr lang="fr-FR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l’évaluer </a:t>
            </a:r>
            <a:r>
              <a:rPr lang="en-US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fr-FR" b="1" dirty="0">
              <a:solidFill>
                <a:srgbClr val="FF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19500" y="2907346"/>
            <a:ext cx="2544266" cy="388696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Analyse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492230" y="2897821"/>
            <a:ext cx="2544266" cy="388696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Simulation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31590" y="2926396"/>
            <a:ext cx="2544266" cy="388696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Expérimentation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619500" y="3640772"/>
            <a:ext cx="2544266" cy="2463238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Développer une abstraction mathématique du système et d'en tirer des formules qui décrivent les performances du Système.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492230" y="3631247"/>
            <a:ext cx="2544266" cy="21668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Élaborer un programme  qui met en œuvre un modèle du système. Réaliser des expériences en exécutant le programme.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55576" y="3645024"/>
            <a:ext cx="2544266" cy="1676741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Utilisez une Instance existante du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dirty="0"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ystème </a:t>
            </a:r>
            <a:r>
              <a:rPr lang="fr-FR" dirty="0">
                <a:ea typeface="Calibri" panose="020F0502020204030204" pitchFamily="34" charset="0"/>
                <a:cs typeface="Arial" panose="020B0604020202020204" pitchFamily="34" charset="0"/>
              </a:rPr>
              <a:t>et  faire des mesures ou des expériences</a:t>
            </a:r>
            <a:endParaRPr lang="fr-FR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9856" y="1118317"/>
            <a:ext cx="7773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Compte</a:t>
            </a:r>
            <a:r>
              <a:rPr lang="en-US" dirty="0"/>
              <a:t> </a:t>
            </a:r>
            <a:r>
              <a:rPr lang="fr-FR" dirty="0"/>
              <a:t>tenu</a:t>
            </a:r>
            <a:r>
              <a:rPr lang="en-US" dirty="0"/>
              <a:t> d'un </a:t>
            </a:r>
            <a:r>
              <a:rPr lang="fr-FR" dirty="0"/>
              <a:t>système</a:t>
            </a:r>
            <a:r>
              <a:rPr lang="en-US" dirty="0"/>
              <a:t>, comment </a:t>
            </a:r>
            <a:r>
              <a:rPr lang="fr-FR" dirty="0"/>
              <a:t>évaluez-vous</a:t>
            </a:r>
            <a:r>
              <a:rPr lang="en-US" dirty="0"/>
              <a:t> </a:t>
            </a:r>
            <a:r>
              <a:rPr lang="fr-FR" dirty="0"/>
              <a:t>sa</a:t>
            </a:r>
            <a:r>
              <a:rPr lang="en-US" dirty="0"/>
              <a:t> performance ?</a:t>
            </a:r>
          </a:p>
        </p:txBody>
      </p:sp>
      <p:sp>
        <p:nvSpPr>
          <p:cNvPr id="2" name="Down Arrow 1"/>
          <p:cNvSpPr/>
          <p:nvPr/>
        </p:nvSpPr>
        <p:spPr bwMode="auto">
          <a:xfrm>
            <a:off x="4716016" y="2573865"/>
            <a:ext cx="432048" cy="298564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 rot="19459663">
            <a:off x="6120476" y="2508674"/>
            <a:ext cx="415046" cy="35118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 rot="2926932">
            <a:off x="3255009" y="2555740"/>
            <a:ext cx="415652" cy="247611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3200" dirty="0"/>
              <a:t>Introduction à la Simulation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3462" y="1124744"/>
            <a:ext cx="77295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70C0"/>
                </a:solidFill>
              </a:rPr>
              <a:t>Comment étudier un système?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i="1" dirty="0"/>
              <a:t>Effectuer des mesures </a:t>
            </a:r>
            <a:r>
              <a:rPr lang="fr-FR" sz="2000" dirty="0"/>
              <a:t>sur un système existant , mais Que faire si :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fr-FR" sz="2000" dirty="0"/>
              <a:t>le système n’existe pas dans la réalité ?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fr-FR" sz="2000" dirty="0"/>
              <a:t>les changements sont coûteux ou bien prennent beaucoup  de temps 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i="1" dirty="0"/>
              <a:t>Analyse Mathématique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fr-FR" sz="2000" dirty="0"/>
              <a:t>Idéals, mais seulement pour des systèmes simples.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fr-FR" sz="2000" dirty="0"/>
              <a:t>Systèmes du monde réel sont trop complexes, par exemple, ( une usine, ordinateur, réseau, etc.)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F0000"/>
                </a:solidFill>
              </a:rPr>
              <a:t>Simulation</a:t>
            </a:r>
            <a:r>
              <a:rPr lang="fr-FR" sz="2000" dirty="0"/>
              <a:t>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fr-FR" sz="2000" dirty="0"/>
              <a:t>Imiter le comportement d'un système dans un programme informatique.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96749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3200" dirty="0"/>
              <a:t>Introduction à la Simulation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958680" y="1412776"/>
            <a:ext cx="1513704" cy="388696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>
            <a:defPPr>
              <a:defRPr lang="en-US"/>
            </a:defPPr>
            <a:lvl1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>
                <a:effectLst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>
                <a:solidFill>
                  <a:srgbClr val="FF0000"/>
                </a:solidFill>
              </a:rPr>
              <a:t>Système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707904" y="2266007"/>
            <a:ext cx="3888432" cy="355803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>
            <a:defPPr>
              <a:defRPr lang="en-US"/>
            </a:defPPr>
            <a:lvl1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>
                <a:effectLst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600" dirty="0"/>
              <a:t>Expériences sur le </a:t>
            </a:r>
            <a:r>
              <a:rPr lang="fr-FR" sz="1600" dirty="0">
                <a:solidFill>
                  <a:srgbClr val="FF0000"/>
                </a:solidFill>
              </a:rPr>
              <a:t>modèle</a:t>
            </a:r>
            <a:r>
              <a:rPr lang="fr-FR" sz="1600" dirty="0"/>
              <a:t> du système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504" y="2266007"/>
            <a:ext cx="3456384" cy="355803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>
            <a:defPPr>
              <a:defRPr lang="en-US"/>
            </a:defPPr>
            <a:lvl1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>
                <a:effectLst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600" dirty="0"/>
              <a:t>Expériences sur le système existant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987824" y="3284984"/>
            <a:ext cx="2215455" cy="355803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>
            <a:defPPr>
              <a:defRPr lang="en-US"/>
            </a:defPPr>
            <a:lvl1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>
                <a:effectLst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600" dirty="0"/>
              <a:t>Modèle </a:t>
            </a:r>
            <a:r>
              <a:rPr lang="fr-FR" sz="1600" dirty="0">
                <a:solidFill>
                  <a:srgbClr val="FF0000"/>
                </a:solidFill>
              </a:rPr>
              <a:t>Physique</a:t>
            </a:r>
            <a:r>
              <a:rPr lang="fr-FR" sz="1600" dirty="0"/>
              <a:t> 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724128" y="3284984"/>
            <a:ext cx="2215455" cy="355803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>
            <a:defPPr>
              <a:defRPr lang="en-US"/>
            </a:defPPr>
            <a:lvl1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>
                <a:effectLst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600" dirty="0"/>
              <a:t>Modèle </a:t>
            </a:r>
            <a:r>
              <a:rPr lang="fr-FR" sz="1600" dirty="0">
                <a:solidFill>
                  <a:srgbClr val="FF0000"/>
                </a:solidFill>
              </a:rPr>
              <a:t>Mathématique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133159" y="4296551"/>
            <a:ext cx="1831330" cy="35580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spAutoFit/>
          </a:bodyPr>
          <a:lstStyle>
            <a:defPPr>
              <a:defRPr lang="en-US"/>
            </a:defPPr>
            <a:lvl1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>
                <a:effectLst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600" dirty="0"/>
              <a:t>Simulation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571999" y="4322281"/>
            <a:ext cx="2016226" cy="355803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>
            <a:defPPr>
              <a:defRPr lang="en-US"/>
            </a:defPPr>
            <a:lvl1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>
                <a:effectLst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600" dirty="0"/>
              <a:t>Modèle </a:t>
            </a:r>
            <a:r>
              <a:rPr lang="fr-FR" sz="1600" dirty="0">
                <a:solidFill>
                  <a:srgbClr val="FF0000"/>
                </a:solidFill>
              </a:rPr>
              <a:t>Analytique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6804248" y="3640787"/>
            <a:ext cx="0" cy="43628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508104" y="4077072"/>
            <a:ext cx="25922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508104" y="4077072"/>
            <a:ext cx="0" cy="21947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8100392" y="4077072"/>
            <a:ext cx="0" cy="21947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388299" y="2632675"/>
            <a:ext cx="0" cy="43628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092155" y="3068960"/>
            <a:ext cx="25922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4092155" y="3068960"/>
            <a:ext cx="0" cy="21947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6684443" y="3068960"/>
            <a:ext cx="0" cy="21947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3563888" y="1787104"/>
            <a:ext cx="0" cy="2743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267744" y="2077177"/>
            <a:ext cx="25922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2267744" y="2077177"/>
            <a:ext cx="0" cy="21947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860032" y="2077177"/>
            <a:ext cx="0" cy="21947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71432919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3200" dirty="0"/>
              <a:t>Introduction à la Simulation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3463" y="1124744"/>
            <a:ext cx="555476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La simulation est utilisé pour imiter le monde réel.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fr-FR" sz="2000" dirty="0"/>
              <a:t>Ce n’est pas aussi nouveau que nous pensons !!!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endParaRPr lang="fr-FR" sz="2000" dirty="0"/>
          </a:p>
          <a:p>
            <a:pPr marL="1257300" lvl="2" indent="-342900">
              <a:buFont typeface="Courier New" panose="02070309020205020404" pitchFamily="49" charset="0"/>
              <a:buChar char="o"/>
            </a:pPr>
            <a:endParaRPr lang="fr-FR" sz="2000" dirty="0"/>
          </a:p>
          <a:p>
            <a:pPr marL="1257300" lvl="2" indent="-342900">
              <a:buFont typeface="Courier New" panose="02070309020205020404" pitchFamily="49" charset="0"/>
              <a:buChar char="o"/>
            </a:pPr>
            <a:endParaRPr lang="fr-FR" sz="2000" dirty="0"/>
          </a:p>
          <a:p>
            <a:pPr marL="1257300" lvl="2" indent="-342900">
              <a:buFont typeface="Courier New" panose="02070309020205020404" pitchFamily="49" charset="0"/>
              <a:buChar char="o"/>
            </a:pPr>
            <a:endParaRPr lang="fr-FR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Selon </a:t>
            </a:r>
            <a:r>
              <a:rPr lang="fr-FR" sz="2000" dirty="0" err="1">
                <a:solidFill>
                  <a:srgbClr val="0070C0"/>
                </a:solidFill>
              </a:rPr>
              <a:t>Elmaghraby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0070C0"/>
                </a:solidFill>
              </a:rPr>
              <a:t>[1968]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fr-FR" sz="2000" dirty="0"/>
              <a:t>Aide à la réflexion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fr-FR" sz="2000" dirty="0"/>
              <a:t>Formation ou apprentissage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fr-FR" sz="2000" dirty="0"/>
              <a:t>Education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fr-FR" sz="2000" dirty="0"/>
              <a:t>Expérimentation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fr-FR" sz="2000" dirty="0"/>
              <a:t>Prédiction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fr-FR" sz="2000" dirty="0"/>
              <a:t>Divertissement (Jeux vidéo)</a:t>
            </a:r>
            <a:endParaRPr lang="en-US" sz="2000" dirty="0"/>
          </a:p>
        </p:txBody>
      </p:sp>
      <p:pic>
        <p:nvPicPr>
          <p:cNvPr id="333826" name="Picture 2" descr="Résultat de recherche d'images pour &quot;simulation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24744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828" name="Picture 4" descr="Résultat de recherche d'images pour &quot;simulation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3861048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087451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3200" dirty="0"/>
              <a:t>Introduction : Exemple 1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6" y="1079440"/>
            <a:ext cx="607640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Un entrepôt avec </a:t>
            </a:r>
            <a:r>
              <a:rPr lang="fr-FR" sz="2000" i="1" dirty="0">
                <a:solidFill>
                  <a:srgbClr val="FF0000"/>
                </a:solidFill>
              </a:rPr>
              <a:t>n</a:t>
            </a:r>
            <a:r>
              <a:rPr lang="fr-FR" sz="2000" dirty="0"/>
              <a:t> </a:t>
            </a:r>
            <a:r>
              <a:rPr lang="fr-FR" sz="2000" b="1" dirty="0"/>
              <a:t>quais</a:t>
            </a:r>
            <a:r>
              <a:rPr lang="fr-FR" sz="2000" dirty="0"/>
              <a:t> de chargement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Il y a </a:t>
            </a:r>
            <a:r>
              <a:rPr lang="fr-FR" sz="2000" dirty="0">
                <a:solidFill>
                  <a:srgbClr val="FF0000"/>
                </a:solidFill>
              </a:rPr>
              <a:t>100</a:t>
            </a:r>
            <a:r>
              <a:rPr lang="fr-FR" sz="2000" dirty="0"/>
              <a:t> camions par jour à servir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 temps de chargement d'un camion est de</a:t>
            </a:r>
          </a:p>
          <a:p>
            <a:pPr lvl="1"/>
            <a:r>
              <a:rPr lang="fr-FR" sz="2000" dirty="0">
                <a:solidFill>
                  <a:srgbClr val="FF0000"/>
                </a:solidFill>
              </a:rPr>
              <a:t>50</a:t>
            </a:r>
            <a:r>
              <a:rPr lang="fr-FR" sz="2000" dirty="0"/>
              <a:t> 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Deux types de clients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000" i="1" dirty="0"/>
              <a:t>Type 1</a:t>
            </a:r>
            <a:r>
              <a:rPr lang="fr-FR" sz="2000" dirty="0"/>
              <a:t>: Charge avec un </a:t>
            </a:r>
            <a:r>
              <a:rPr lang="fr-FR" sz="2000" dirty="0">
                <a:solidFill>
                  <a:srgbClr val="FF0000"/>
                </a:solidFill>
              </a:rPr>
              <a:t>seul</a:t>
            </a:r>
            <a:r>
              <a:rPr lang="fr-FR" sz="2000" dirty="0"/>
              <a:t> produit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000" i="1" dirty="0"/>
              <a:t>Type 2</a:t>
            </a:r>
            <a:r>
              <a:rPr lang="fr-FR" sz="2000" dirty="0"/>
              <a:t>: Charge avec </a:t>
            </a:r>
            <a:r>
              <a:rPr lang="fr-FR" sz="2000" dirty="0">
                <a:solidFill>
                  <a:srgbClr val="FF0000"/>
                </a:solidFill>
              </a:rPr>
              <a:t>plusieurs</a:t>
            </a:r>
            <a:r>
              <a:rPr lang="fr-FR" sz="2000" dirty="0"/>
              <a:t> produits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Objectif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Efficacité du chargement et un temps d’attente réduit</a:t>
            </a:r>
            <a:endParaRPr lang="fr-FR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Solutions proposés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000" dirty="0"/>
              <a:t>Quai de chargement rapide pour les clients type 1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000" dirty="0"/>
              <a:t>Quai spéciale pour les clients type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Problème</a:t>
            </a:r>
            <a:endParaRPr lang="fr-FR" sz="2000" dirty="0">
              <a:solidFill>
                <a:srgbClr val="0070C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i="1" dirty="0">
                <a:solidFill>
                  <a:srgbClr val="0070C0"/>
                </a:solidFill>
              </a:rPr>
              <a:t>Vous ne pouvez pas expérimenter, les changements sont couteuses !!!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6012160" y="1196752"/>
            <a:ext cx="3076575" cy="809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Entrepôt</a:t>
            </a:r>
            <a:endParaRPr lang="fr-FR" sz="1100" dirty="0"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0612" y="1996852"/>
            <a:ext cx="2476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6475412" y="1996852"/>
            <a:ext cx="2476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37362" y="1996852"/>
            <a:ext cx="2476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09037" y="1996852"/>
            <a:ext cx="2476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180262" y="2120677"/>
            <a:ext cx="1581150" cy="190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2" y="2311177"/>
            <a:ext cx="257175" cy="758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7" y="2311177"/>
            <a:ext cx="257175" cy="758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7" y="2311177"/>
            <a:ext cx="257175" cy="758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562" y="2311177"/>
            <a:ext cx="257175" cy="75819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6103938" y="3549427"/>
            <a:ext cx="2984798" cy="1247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1002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Parking d’attente</a:t>
            </a:r>
            <a:endParaRPr lang="fr-FR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37" y="3854227"/>
            <a:ext cx="257175" cy="758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7" y="3854227"/>
            <a:ext cx="257175" cy="758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2" y="3854227"/>
            <a:ext cx="257175" cy="75819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877855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3200" dirty="0"/>
              <a:t>Introduction : Exemple 2</a:t>
            </a:r>
          </a:p>
        </p:txBody>
      </p:sp>
      <p:sp>
        <p:nvSpPr>
          <p:cNvPr id="2" name="Rectangle 1"/>
          <p:cNvSpPr/>
          <p:nvPr/>
        </p:nvSpPr>
        <p:spPr>
          <a:xfrm>
            <a:off x="727845" y="1106155"/>
            <a:ext cx="60764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Expérience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Coulisser une échelle sur le mur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Question: Quelle est la forme dessiné par le centre de l’échelle?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i="1" dirty="0"/>
              <a:t>Convexe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i="1" dirty="0"/>
              <a:t>Concave</a:t>
            </a:r>
          </a:p>
          <a:p>
            <a:pPr lvl="1"/>
            <a:endParaRPr lang="fr-FR" sz="2000" i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1972072"/>
            <a:ext cx="2324100" cy="42957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3979962"/>
            <a:ext cx="2286000" cy="2305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3928" y="3979962"/>
            <a:ext cx="2352675" cy="23145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56406" y="3599145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expérience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72904" y="3599145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  <a:r>
              <a:rPr lang="fr-FR" baseline="30000" dirty="0"/>
              <a:t>eme</a:t>
            </a:r>
            <a:r>
              <a:rPr lang="fr-FR" dirty="0"/>
              <a:t> expérience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848587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3200" dirty="0"/>
              <a:t>Introduction : Exemple 3</a:t>
            </a:r>
          </a:p>
        </p:txBody>
      </p:sp>
      <p:sp>
        <p:nvSpPr>
          <p:cNvPr id="2" name="Rectangle 1"/>
          <p:cNvSpPr/>
          <p:nvPr/>
        </p:nvSpPr>
        <p:spPr>
          <a:xfrm>
            <a:off x="727845" y="1106155"/>
            <a:ext cx="841615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Les clients demandent un service à partir d'un serveur sur un réseau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Client = utilisateur et le navigateur Web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Service = page Web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Serveur = serveur web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Réseau = réseau local, Internet, réseau sans fil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Analyser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Performance du serveur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Performance du réseau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Représentation simplifiée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783" y="2873072"/>
            <a:ext cx="4063084" cy="1924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5199583"/>
            <a:ext cx="6048672" cy="1325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747939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heme/theme1.xml><?xml version="1.0" encoding="utf-8"?>
<a:theme xmlns:a="http://schemas.openxmlformats.org/drawingml/2006/main" name="Content Starter Set">
  <a:themeElements>
    <a:clrScheme name="Content Starter Set 2">
      <a:dk1>
        <a:srgbClr val="4D4D4D"/>
      </a:dk1>
      <a:lt1>
        <a:srgbClr val="FFFFFF"/>
      </a:lt1>
      <a:dk2>
        <a:srgbClr val="FFFFC2"/>
      </a:dk2>
      <a:lt2>
        <a:srgbClr val="969696"/>
      </a:lt2>
      <a:accent1>
        <a:srgbClr val="D3D7DB"/>
      </a:accent1>
      <a:accent2>
        <a:srgbClr val="A5C3DB"/>
      </a:accent2>
      <a:accent3>
        <a:srgbClr val="FFFFFF"/>
      </a:accent3>
      <a:accent4>
        <a:srgbClr val="404040"/>
      </a:accent4>
      <a:accent5>
        <a:srgbClr val="E6E8EA"/>
      </a:accent5>
      <a:accent6>
        <a:srgbClr val="95B0C6"/>
      </a:accent6>
      <a:hlink>
        <a:srgbClr val="777777"/>
      </a:hlink>
      <a:folHlink>
        <a:srgbClr val="B2B2B2"/>
      </a:folHlink>
    </a:clrScheme>
    <a:fontScheme name="Content Starter S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nt Starter Set 1">
        <a:dk1>
          <a:srgbClr val="336699"/>
        </a:dk1>
        <a:lt1>
          <a:srgbClr val="FFFFFF"/>
        </a:lt1>
        <a:dk2>
          <a:srgbClr val="FFFFC2"/>
        </a:dk2>
        <a:lt2>
          <a:srgbClr val="969696"/>
        </a:lt2>
        <a:accent1>
          <a:srgbClr val="C3F1BD"/>
        </a:accent1>
        <a:accent2>
          <a:srgbClr val="DAE6F0"/>
        </a:accent2>
        <a:accent3>
          <a:srgbClr val="FFFFFF"/>
        </a:accent3>
        <a:accent4>
          <a:srgbClr val="2A5682"/>
        </a:accent4>
        <a:accent5>
          <a:srgbClr val="DEF7DB"/>
        </a:accent5>
        <a:accent6>
          <a:srgbClr val="C5D0D9"/>
        </a:accent6>
        <a:hlink>
          <a:srgbClr val="D68484"/>
        </a:hlink>
        <a:folHlink>
          <a:srgbClr val="6698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Starter Set 2">
        <a:dk1>
          <a:srgbClr val="4D4D4D"/>
        </a:dk1>
        <a:lt1>
          <a:srgbClr val="FFFFFF"/>
        </a:lt1>
        <a:dk2>
          <a:srgbClr val="FFFFC2"/>
        </a:dk2>
        <a:lt2>
          <a:srgbClr val="969696"/>
        </a:lt2>
        <a:accent1>
          <a:srgbClr val="D3D7DB"/>
        </a:accent1>
        <a:accent2>
          <a:srgbClr val="A5C3DB"/>
        </a:accent2>
        <a:accent3>
          <a:srgbClr val="FFFFFF"/>
        </a:accent3>
        <a:accent4>
          <a:srgbClr val="404040"/>
        </a:accent4>
        <a:accent5>
          <a:srgbClr val="E6E8EA"/>
        </a:accent5>
        <a:accent6>
          <a:srgbClr val="95B0C6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Content Starter Set</Template>
  <TotalTime>0</TotalTime>
  <Words>1854</Words>
  <Application>Microsoft Office PowerPoint</Application>
  <PresentationFormat>On-screen Show (4:3)</PresentationFormat>
  <Paragraphs>382</Paragraphs>
  <Slides>26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Courier New</vt:lpstr>
      <vt:lpstr>Wingdings</vt:lpstr>
      <vt:lpstr>Content Starter Set</vt:lpstr>
      <vt:lpstr>CorelDRAW</vt:lpstr>
      <vt:lpstr>Cours N° 1 Introduction à la Simulation</vt:lpstr>
      <vt:lpstr>PowerPoint Presentation</vt:lpstr>
      <vt:lpstr>Introduction à la Simulation</vt:lpstr>
      <vt:lpstr>Introduction à la Simulation</vt:lpstr>
      <vt:lpstr>Introduction à la Simulation</vt:lpstr>
      <vt:lpstr>Introduction à la Simulation</vt:lpstr>
      <vt:lpstr>Introduction : Exemple 1</vt:lpstr>
      <vt:lpstr>Introduction : Exemple 2</vt:lpstr>
      <vt:lpstr>Introduction : Exemple 3</vt:lpstr>
      <vt:lpstr>Introduction : Exemple 4</vt:lpstr>
      <vt:lpstr>Introduction : Exemple 4</vt:lpstr>
      <vt:lpstr>Introduction à la Simulation</vt:lpstr>
      <vt:lpstr>Objectifs de la Simulation</vt:lpstr>
      <vt:lpstr>Avantages de la Simulation</vt:lpstr>
      <vt:lpstr>Domaines d’application</vt:lpstr>
      <vt:lpstr>Système et son environnement </vt:lpstr>
      <vt:lpstr>Composants d’un Système </vt:lpstr>
      <vt:lpstr>Composants d’un Système: Exemples </vt:lpstr>
      <vt:lpstr>Systèmes discrets et continus</vt:lpstr>
      <vt:lpstr>Modèle d’un Système</vt:lpstr>
      <vt:lpstr>Modèle analytique d’un Système</vt:lpstr>
      <vt:lpstr>Modèles de Simulation</vt:lpstr>
      <vt:lpstr>Modèles de Simulation</vt:lpstr>
      <vt:lpstr>Simulation d’un modèle statique</vt:lpstr>
      <vt:lpstr>Références et documentation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SUPINFO Presentaiton Content Starter Set</dc:title>
  <dc:subject>Content slides for SUPINFO Presentations</dc:subject>
  <dc:creator/>
  <cp:lastModifiedBy/>
  <cp:revision>7</cp:revision>
  <dcterms:created xsi:type="dcterms:W3CDTF">2006-07-05T22:12:40Z</dcterms:created>
  <dcterms:modified xsi:type="dcterms:W3CDTF">2019-11-13T13:17:01Z</dcterms:modified>
</cp:coreProperties>
</file>