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34" r:id="rId1"/>
  </p:sldMasterIdLst>
  <p:notesMasterIdLst>
    <p:notesMasterId r:id="rId43"/>
  </p:notesMasterIdLst>
  <p:handoutMasterIdLst>
    <p:handoutMasterId r:id="rId44"/>
  </p:handoutMasterIdLst>
  <p:sldIdLst>
    <p:sldId id="745" r:id="rId2"/>
    <p:sldId id="757" r:id="rId3"/>
    <p:sldId id="750" r:id="rId4"/>
    <p:sldId id="758" r:id="rId5"/>
    <p:sldId id="759" r:id="rId6"/>
    <p:sldId id="760" r:id="rId7"/>
    <p:sldId id="762" r:id="rId8"/>
    <p:sldId id="763" r:id="rId9"/>
    <p:sldId id="764" r:id="rId10"/>
    <p:sldId id="765" r:id="rId11"/>
    <p:sldId id="766" r:id="rId12"/>
    <p:sldId id="767" r:id="rId13"/>
    <p:sldId id="768" r:id="rId14"/>
    <p:sldId id="769" r:id="rId15"/>
    <p:sldId id="770" r:id="rId16"/>
    <p:sldId id="771" r:id="rId17"/>
    <p:sldId id="772" r:id="rId18"/>
    <p:sldId id="773" r:id="rId19"/>
    <p:sldId id="774" r:id="rId20"/>
    <p:sldId id="775" r:id="rId21"/>
    <p:sldId id="776" r:id="rId22"/>
    <p:sldId id="761" r:id="rId23"/>
    <p:sldId id="777" r:id="rId24"/>
    <p:sldId id="778" r:id="rId25"/>
    <p:sldId id="779" r:id="rId26"/>
    <p:sldId id="780" r:id="rId27"/>
    <p:sldId id="781" r:id="rId28"/>
    <p:sldId id="782" r:id="rId29"/>
    <p:sldId id="783" r:id="rId30"/>
    <p:sldId id="784" r:id="rId31"/>
    <p:sldId id="785" r:id="rId32"/>
    <p:sldId id="786" r:id="rId33"/>
    <p:sldId id="787" r:id="rId34"/>
    <p:sldId id="788" r:id="rId35"/>
    <p:sldId id="789" r:id="rId36"/>
    <p:sldId id="790" r:id="rId37"/>
    <p:sldId id="791" r:id="rId38"/>
    <p:sldId id="792" r:id="rId39"/>
    <p:sldId id="793" r:id="rId40"/>
    <p:sldId id="794" r:id="rId41"/>
    <p:sldId id="752" r:id="rId4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8CC"/>
    <a:srgbClr val="FFFFCC"/>
    <a:srgbClr val="336699"/>
    <a:srgbClr val="D68484"/>
    <a:srgbClr val="FFFFFF"/>
    <a:srgbClr val="BFC7CF"/>
    <a:srgbClr val="BFD0BE"/>
    <a:srgbClr val="236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90" autoAdjust="0"/>
    <p:restoredTop sz="94434" autoAdjust="0"/>
  </p:normalViewPr>
  <p:slideViewPr>
    <p:cSldViewPr>
      <p:cViewPr>
        <p:scale>
          <a:sx n="75" d="100"/>
          <a:sy n="75" d="100"/>
        </p:scale>
        <p:origin x="6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26" y="-90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70138" y="0"/>
            <a:ext cx="45116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Content Starter Set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1911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06FF52C1-0AF6-40C6-A184-2B1F39F12451}" type="datetime5">
              <a:rPr lang="en-US"/>
              <a:pPr>
                <a:defRPr/>
              </a:pPr>
              <a:t>19-Oct-15</a:t>
            </a:fld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58118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8413" y="8831263"/>
            <a:ext cx="533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37DCA969-909D-4D8D-8078-FC32C83BD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93938" y="0"/>
            <a:ext cx="45878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Content Starter Set</a:t>
            </a:r>
          </a:p>
        </p:txBody>
      </p:sp>
      <p:sp>
        <p:nvSpPr>
          <p:cNvPr id="17920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5657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23025" y="8829675"/>
            <a:ext cx="45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900">
                <a:solidFill>
                  <a:srgbClr val="5F5F5F"/>
                </a:solidFill>
                <a:latin typeface="Arial" charset="0"/>
              </a:defRPr>
            </a:lvl1pPr>
          </a:lstStyle>
          <a:p>
            <a:pPr>
              <a:defRPr/>
            </a:pPr>
            <a:fld id="{7059678B-8061-48D9-A9CF-BC2AC5684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91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43FCD92-7989-47A3-B844-C000A6E1A5A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C8186-7856-47A4-98AC-3A5CD3A64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5535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4721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948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61290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39057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7722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68190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84702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36983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85162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4717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49455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03450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71179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03167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81051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20559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87399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38052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46849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15869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4696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99295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48987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54816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78630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03976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9923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20-Oct-15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61037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20-Oct-15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1742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20-Oct-15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490144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20-Oct-15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28311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20-Oct-15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6109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8686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343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9039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8090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1028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[Title of the course]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D34BA0-E71C-4581-AE95-789741F80D76}" type="datetime5">
              <a:rPr lang="en-US"/>
              <a:pPr/>
              <a:t>19-Oct-15</a:t>
            </a:fld>
            <a:endParaRPr lang="en-US"/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2004-2005 NameOfTheOrganization. All rights reserved.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8A7B-1980-40B4-AB57-48023EC4462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4416425"/>
            <a:ext cx="5200650" cy="4183063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7737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22425"/>
            <a:ext cx="9144000" cy="2263775"/>
          </a:xfrm>
          <a:prstGeom prst="rect">
            <a:avLst/>
          </a:prstGeom>
          <a:gradFill rotWithShape="1">
            <a:gsLst>
              <a:gs pos="0">
                <a:schemeClr val="accent2">
                  <a:alpha val="75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843213" y="1196975"/>
          <a:ext cx="273685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3" name="CorelDRAW" r:id="rId3" imgW="1405080" imgH="1308960" progId="CorelDRAW.Graphic.12">
                  <p:embed/>
                </p:oleObj>
              </mc:Choice>
              <mc:Fallback>
                <p:oleObj name="CorelDRAW" r:id="rId3" imgW="1405080" imgH="1308960" progId="CorelDRAW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736850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2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962400"/>
            <a:ext cx="62484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</a:t>
            </a:r>
          </a:p>
        </p:txBody>
      </p:sp>
      <p:sp>
        <p:nvSpPr>
          <p:cNvPr id="1572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4600" y="1600200"/>
            <a:ext cx="623728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0" y="6553200"/>
            <a:ext cx="5334000" cy="304800"/>
          </a:xfrm>
        </p:spPr>
        <p:txBody>
          <a:bodyPr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400800"/>
            <a:ext cx="990600" cy="3000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4F5685-B50D-4161-B2F3-C9CC50D355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87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11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575" y="1524000"/>
            <a:ext cx="378301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9988" y="1524000"/>
            <a:ext cx="378301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35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59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3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07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31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55" name="CorelDRAW" r:id="rId3" imgW="710280" imgH="662760" progId="CorelDRAW.Graphic.12">
                  <p:embed/>
                </p:oleObj>
              </mc:Choice>
              <mc:Fallback>
                <p:oleObj name="CorelDRAW" r:id="rId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19050"/>
            <a:ext cx="1931987" cy="6153150"/>
          </a:xfrm>
        </p:spPr>
        <p:txBody>
          <a:bodyPr vert="eaVert"/>
          <a:lstStyle/>
          <a:p>
            <a:r>
              <a:rPr lang="fr-FR" smtClean="0"/>
              <a:t>Cliquez pour ajouter un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3463" y="19050"/>
            <a:ext cx="5645150" cy="61531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4575" y="1524000"/>
            <a:ext cx="7718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2">
                  <a:alpha val="62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71844" name="Rectangle 4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59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33463" y="19050"/>
            <a:ext cx="7729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18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2514600" y="4038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2004-2005 NameOfTheOrganization.  All rights reserved.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34925" y="6092825"/>
          <a:ext cx="7953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CorelDRAW" r:id="rId13" imgW="710280" imgH="662760" progId="CorelDRAW.Graphic.12">
                  <p:embed/>
                </p:oleObj>
              </mc:Choice>
              <mc:Fallback>
                <p:oleObj name="CorelDRAW" r:id="rId13" imgW="710280" imgH="662760" progId="CorelDRAW.Graphic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092825"/>
                        <a:ext cx="7953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3D7D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4D4D4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chemeClr val="hlink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60425" indent="-342900" algn="l" rtl="0" eaLnBrk="0" fontAlgn="base" hangingPunct="0">
        <a:spcBef>
          <a:spcPct val="20000"/>
        </a:spcBef>
        <a:spcAft>
          <a:spcPct val="30000"/>
        </a:spcAft>
        <a:buClr>
          <a:schemeClr val="bg2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203325" indent="-228600" algn="l" rtl="0" eaLnBrk="0" fontAlgn="base" hangingPunct="0">
        <a:spcBef>
          <a:spcPct val="20000"/>
        </a:spcBef>
        <a:spcAft>
          <a:spcPct val="3000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3000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3000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22.bin"/><Relationship Id="rId2" Type="http://schemas.openxmlformats.org/officeDocument/2006/relationships/tags" Target="../tags/tag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8.emf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28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1.e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31.bin"/><Relationship Id="rId2" Type="http://schemas.openxmlformats.org/officeDocument/2006/relationships/tags" Target="../tags/tag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4.e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34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7.e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36.bin"/><Relationship Id="rId2" Type="http://schemas.openxmlformats.org/officeDocument/2006/relationships/tags" Target="../tags/tag1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Word_97_-_2003_Document1.doc"/><Relationship Id="rId10" Type="http://schemas.openxmlformats.org/officeDocument/2006/relationships/image" Target="../media/image30.emf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39.bin"/><Relationship Id="rId2" Type="http://schemas.openxmlformats.org/officeDocument/2006/relationships/tags" Target="../tags/tag1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3.e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42.bin"/><Relationship Id="rId2" Type="http://schemas.openxmlformats.org/officeDocument/2006/relationships/tags" Target="../tags/tag1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6.emf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oleObject4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45.bin"/><Relationship Id="rId2" Type="http://schemas.openxmlformats.org/officeDocument/2006/relationships/tags" Target="../tags/tag1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39.emf"/><Relationship Id="rId4" Type="http://schemas.openxmlformats.org/officeDocument/2006/relationships/notesSlide" Target="../notesSlides/notesSlide17.xml"/><Relationship Id="rId9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2.emf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51.bin"/><Relationship Id="rId2" Type="http://schemas.openxmlformats.org/officeDocument/2006/relationships/tags" Target="../tags/tag1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5.emf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5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54.bin"/><Relationship Id="rId2" Type="http://schemas.openxmlformats.org/officeDocument/2006/relationships/tags" Target="../tags/tag2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48.emf"/><Relationship Id="rId4" Type="http://schemas.openxmlformats.org/officeDocument/2006/relationships/notesSlide" Target="../notesSlides/notesSlide20.xml"/><Relationship Id="rId9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13.bin"/><Relationship Id="rId2" Type="http://schemas.openxmlformats.org/officeDocument/2006/relationships/tags" Target="../tags/tag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16.bin"/><Relationship Id="rId2" Type="http://schemas.openxmlformats.org/officeDocument/2006/relationships/tags" Target="../tags/tag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0.xml"/><Relationship Id="rId7" Type="http://schemas.openxmlformats.org/officeDocument/2006/relationships/oleObject" Target="../embeddings/oleObject19.bin"/><Relationship Id="rId2" Type="http://schemas.openxmlformats.org/officeDocument/2006/relationships/tags" Target="../tags/tag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2.emf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3200400"/>
          </a:xfrm>
          <a:prstGeom prst="rect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14800"/>
            <a:ext cx="5186536" cy="1834480"/>
          </a:xfrm>
        </p:spPr>
        <p:txBody>
          <a:bodyPr/>
          <a:lstStyle/>
          <a:p>
            <a:pPr eaLnBrk="1" hangingPunct="1"/>
            <a:r>
              <a:rPr lang="fr-FR" sz="2400" dirty="0" smtClean="0"/>
              <a:t>Université Ibn </a:t>
            </a:r>
            <a:r>
              <a:rPr lang="fr-FR" sz="2400" dirty="0" err="1" smtClean="0"/>
              <a:t>Khaldoun</a:t>
            </a:r>
            <a:r>
              <a:rPr lang="fr-FR" sz="2400" dirty="0" smtClean="0"/>
              <a:t> Tiaret</a:t>
            </a:r>
            <a:br>
              <a:rPr lang="fr-FR" sz="2400" dirty="0" smtClean="0"/>
            </a:br>
            <a:r>
              <a:rPr lang="fr-FR" sz="2400" dirty="0" smtClean="0"/>
              <a:t>Département INF</a:t>
            </a:r>
          </a:p>
          <a:p>
            <a:pPr eaLnBrk="1" hangingPunct="1"/>
            <a:r>
              <a:rPr lang="fr-FR" sz="2400" dirty="0" err="1" smtClean="0"/>
              <a:t>B.Khaled</a:t>
            </a:r>
            <a:endParaRPr lang="fr-FR" sz="1400" dirty="0" smtClean="0"/>
          </a:p>
        </p:txBody>
      </p:sp>
      <p:pic>
        <p:nvPicPr>
          <p:cNvPr id="16391" name="Picture 16" descr="emblem_cla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676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843213" y="1196975"/>
          <a:ext cx="2736850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7" name="CorelDRAW" r:id="rId6" imgW="1405080" imgH="1308960" progId="CorelDRAW.Graphic.12">
                  <p:embed/>
                </p:oleObj>
              </mc:Choice>
              <mc:Fallback>
                <p:oleObj name="CorelDRAW" r:id="rId6" imgW="1405080" imgH="130896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96975"/>
                        <a:ext cx="2736850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4438" y="990600"/>
            <a:ext cx="6659562" cy="2841625"/>
          </a:xfrm>
          <a:noFill/>
        </p:spPr>
        <p:txBody>
          <a:bodyPr/>
          <a:lstStyle/>
          <a:p>
            <a:pPr eaLnBrk="1" hangingPunct="1"/>
            <a:r>
              <a:rPr lang="fr-FR" dirty="0" smtClean="0"/>
              <a:t>Cours N° 2</a:t>
            </a:r>
            <a:br>
              <a:rPr lang="fr-FR" dirty="0" smtClean="0"/>
            </a:br>
            <a:r>
              <a:rPr lang="fr-FR" dirty="0" smtClean="0"/>
              <a:t>Exemples de Simulation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568663"/>
              </p:ext>
            </p:extLst>
          </p:nvPr>
        </p:nvGraphicFramePr>
        <p:xfrm>
          <a:off x="608012" y="1340768"/>
          <a:ext cx="85725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42" name="Document" r:id="rId5" imgW="9220320" imgH="5931360" progId="Word.Document.8">
                  <p:embed/>
                </p:oleObj>
              </mc:Choice>
              <mc:Fallback>
                <p:oleObj name="Document" r:id="rId5" imgW="9220320" imgH="593136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1340768"/>
                        <a:ext cx="85725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t=1.73 ; l’arrivée de pièce 2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911896" y="170500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1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477591" y="170500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2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30503"/>
              </p:ext>
            </p:extLst>
          </p:nvPr>
        </p:nvGraphicFramePr>
        <p:xfrm>
          <a:off x="2555776" y="3425924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43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425924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597224"/>
              </p:ext>
            </p:extLst>
          </p:nvPr>
        </p:nvGraphicFramePr>
        <p:xfrm>
          <a:off x="2555776" y="4645124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44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645124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1464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643918"/>
              </p:ext>
            </p:extLst>
          </p:nvPr>
        </p:nvGraphicFramePr>
        <p:xfrm>
          <a:off x="608012" y="1340768"/>
          <a:ext cx="85725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63" name="Document" r:id="rId5" imgW="9220320" imgH="5931360" progId="Word.Document.8">
                  <p:embed/>
                </p:oleObj>
              </mc:Choice>
              <mc:Fallback>
                <p:oleObj name="Document" r:id="rId5" imgW="9220320" imgH="593136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1340768"/>
                        <a:ext cx="85725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t=2.90 ; la sortie de la pièce 1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911896" y="169168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2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66216"/>
              </p:ext>
            </p:extLst>
          </p:nvPr>
        </p:nvGraphicFramePr>
        <p:xfrm>
          <a:off x="2508448" y="3281908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64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448" y="3281908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80399"/>
              </p:ext>
            </p:extLst>
          </p:nvPr>
        </p:nvGraphicFramePr>
        <p:xfrm>
          <a:off x="2508448" y="4501108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65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448" y="4501108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8142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315060"/>
              </p:ext>
            </p:extLst>
          </p:nvPr>
        </p:nvGraphicFramePr>
        <p:xfrm>
          <a:off x="608012" y="1340768"/>
          <a:ext cx="85725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81" name="Document" r:id="rId5" imgW="9220320" imgH="5931360" progId="Word.Document.8">
                  <p:embed/>
                </p:oleObj>
              </mc:Choice>
              <mc:Fallback>
                <p:oleObj name="Document" r:id="rId5" imgW="9220320" imgH="593136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" y="1340768"/>
                        <a:ext cx="85725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t=3.08 ; </a:t>
            </a:r>
            <a:r>
              <a:rPr lang="fr-FR" sz="2800" dirty="0">
                <a:solidFill>
                  <a:srgbClr val="FF0000"/>
                </a:solidFill>
              </a:rPr>
              <a:t>l’arrivée </a:t>
            </a:r>
            <a:r>
              <a:rPr lang="fr-FR" sz="2800" dirty="0" smtClean="0">
                <a:solidFill>
                  <a:srgbClr val="FF0000"/>
                </a:solidFill>
              </a:rPr>
              <a:t>de la pièce 3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911896" y="169168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2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475112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149279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3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387066"/>
              </p:ext>
            </p:extLst>
          </p:nvPr>
        </p:nvGraphicFramePr>
        <p:xfrm>
          <a:off x="2580456" y="3267620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82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56" y="3267620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084277"/>
              </p:ext>
            </p:extLst>
          </p:nvPr>
        </p:nvGraphicFramePr>
        <p:xfrm>
          <a:off x="2580456" y="4486820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83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56" y="4486820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8299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031234"/>
              </p:ext>
            </p:extLst>
          </p:nvPr>
        </p:nvGraphicFramePr>
        <p:xfrm>
          <a:off x="611560" y="1340768"/>
          <a:ext cx="8574087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6" name="Document" r:id="rId5" imgW="9220320" imgH="5931360" progId="Word.Document.8">
                  <p:embed/>
                </p:oleObj>
              </mc:Choice>
              <mc:Fallback>
                <p:oleObj name="Document" r:id="rId5" imgW="9220320" imgH="593136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8574087" cy="523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t=3.79 ; </a:t>
            </a:r>
            <a:r>
              <a:rPr lang="fr-FR" sz="2800" dirty="0">
                <a:solidFill>
                  <a:srgbClr val="FF0000"/>
                </a:solidFill>
              </a:rPr>
              <a:t>l’arrivée </a:t>
            </a:r>
            <a:r>
              <a:rPr lang="fr-FR" sz="2800" dirty="0" smtClean="0">
                <a:solidFill>
                  <a:srgbClr val="FF0000"/>
                </a:solidFill>
              </a:rPr>
              <a:t>de la pièce 4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911896" y="169168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2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475112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149279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3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111179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4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716982"/>
              </p:ext>
            </p:extLst>
          </p:nvPr>
        </p:nvGraphicFramePr>
        <p:xfrm>
          <a:off x="2508448" y="3281908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7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448" y="3281908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432475"/>
              </p:ext>
            </p:extLst>
          </p:nvPr>
        </p:nvGraphicFramePr>
        <p:xfrm>
          <a:off x="2508448" y="4501108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8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448" y="4501108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823720" y="5629050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64220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181108"/>
              </p:ext>
            </p:extLst>
          </p:nvPr>
        </p:nvGraphicFramePr>
        <p:xfrm>
          <a:off x="625848" y="1340768"/>
          <a:ext cx="85725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4" name="Document" r:id="rId5" imgW="9227880" imgH="5931360" progId="Word.Document.8">
                  <p:embed/>
                </p:oleObj>
              </mc:Choice>
              <mc:Fallback>
                <p:oleObj name="Document" r:id="rId5" imgW="9227880" imgH="593136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48" y="1340768"/>
                        <a:ext cx="85725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t=4.41 ; </a:t>
            </a:r>
            <a:r>
              <a:rPr lang="fr-FR" sz="2800" dirty="0">
                <a:solidFill>
                  <a:srgbClr val="FF0000"/>
                </a:solidFill>
              </a:rPr>
              <a:t>l’arrivée </a:t>
            </a:r>
            <a:r>
              <a:rPr lang="fr-FR" sz="2800" dirty="0" smtClean="0">
                <a:solidFill>
                  <a:srgbClr val="FF0000"/>
                </a:solidFill>
              </a:rPr>
              <a:t>de la pièce 5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911896" y="169168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2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475112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149279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3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111179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4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823720" y="5657626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344156" y="561692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759370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5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275262"/>
              </p:ext>
            </p:extLst>
          </p:nvPr>
        </p:nvGraphicFramePr>
        <p:xfrm>
          <a:off x="2436440" y="3281908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5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3281908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560793"/>
              </p:ext>
            </p:extLst>
          </p:nvPr>
        </p:nvGraphicFramePr>
        <p:xfrm>
          <a:off x="2436440" y="4501108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16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4501108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2116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401335"/>
              </p:ext>
            </p:extLst>
          </p:nvPr>
        </p:nvGraphicFramePr>
        <p:xfrm>
          <a:off x="625848" y="1360189"/>
          <a:ext cx="8218488" cy="523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2" name="Document" r:id="rId5" imgW="8875541" imgH="5913816" progId="Word.Document.8">
                  <p:embed/>
                </p:oleObj>
              </mc:Choice>
              <mc:Fallback>
                <p:oleObj name="Document" r:id="rId5" imgW="8875541" imgH="5913816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48" y="1360189"/>
                        <a:ext cx="8218488" cy="523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t=4.41 ; la sortie de la pièce 2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475112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189093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3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150993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4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823720" y="5657626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344156" y="561692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57510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5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851531"/>
              </p:ext>
            </p:extLst>
          </p:nvPr>
        </p:nvGraphicFramePr>
        <p:xfrm>
          <a:off x="2436440" y="3281908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3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3281908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741840"/>
              </p:ext>
            </p:extLst>
          </p:nvPr>
        </p:nvGraphicFramePr>
        <p:xfrm>
          <a:off x="2436440" y="4501108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34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4501108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3391691" y="5892860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080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714996"/>
              </p:ext>
            </p:extLst>
          </p:nvPr>
        </p:nvGraphicFramePr>
        <p:xfrm>
          <a:off x="601984" y="1288181"/>
          <a:ext cx="8218488" cy="523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47" name="Document" r:id="rId5" imgW="8875800" imgH="5926680" progId="Word.Document.8">
                  <p:embed/>
                </p:oleObj>
              </mc:Choice>
              <mc:Fallback>
                <p:oleObj name="Document" r:id="rId5" imgW="8875800" imgH="592668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4" y="1288181"/>
                        <a:ext cx="8218488" cy="523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t=8.05 ; la sortie de la pièce 3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475112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189093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4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823720" y="5657626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344156" y="561692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538510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5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3391691" y="5892860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483324"/>
              </p:ext>
            </p:extLst>
          </p:nvPr>
        </p:nvGraphicFramePr>
        <p:xfrm>
          <a:off x="2436440" y="3353916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48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3353916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55203"/>
              </p:ext>
            </p:extLst>
          </p:nvPr>
        </p:nvGraphicFramePr>
        <p:xfrm>
          <a:off x="2436440" y="4573116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49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4573116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3823720" y="5884798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65372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408178"/>
              </p:ext>
            </p:extLst>
          </p:nvPr>
        </p:nvGraphicFramePr>
        <p:xfrm>
          <a:off x="601984" y="1360189"/>
          <a:ext cx="8218488" cy="523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59" name="Document" r:id="rId5" imgW="8875800" imgH="5926680" progId="Word.Document.8">
                  <p:embed/>
                </p:oleObj>
              </mc:Choice>
              <mc:Fallback>
                <p:oleObj name="Document" r:id="rId5" imgW="8875800" imgH="592668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4" y="1360189"/>
                        <a:ext cx="8218488" cy="523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t=12.57 ; la sortie de la pièce 4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475112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823720" y="5657626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344156" y="561692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89093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5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3391691" y="5892860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3823720" y="5884798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313673"/>
              </p:ext>
            </p:extLst>
          </p:nvPr>
        </p:nvGraphicFramePr>
        <p:xfrm>
          <a:off x="2436440" y="3281908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0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3281908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412236"/>
              </p:ext>
            </p:extLst>
          </p:nvPr>
        </p:nvGraphicFramePr>
        <p:xfrm>
          <a:off x="2436440" y="4501108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61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4501108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4343996" y="5861702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95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428023"/>
              </p:ext>
            </p:extLst>
          </p:nvPr>
        </p:nvGraphicFramePr>
        <p:xfrm>
          <a:off x="583505" y="1360190"/>
          <a:ext cx="8308975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74" name="Document" r:id="rId5" imgW="8979480" imgH="5926680" progId="Word.Document.8">
                  <p:embed/>
                </p:oleObj>
              </mc:Choice>
              <mc:Fallback>
                <p:oleObj name="Document" r:id="rId5" imgW="8979480" imgH="592668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05" y="1360190"/>
                        <a:ext cx="8308975" cy="523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t=17.03 ; la sortie de la pièce 5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475112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823720" y="5657626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344156" y="561692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3391691" y="5892860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3823720" y="5884798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4343996" y="5861702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976070"/>
              </p:ext>
            </p:extLst>
          </p:nvPr>
        </p:nvGraphicFramePr>
        <p:xfrm>
          <a:off x="2364432" y="3281908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75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432" y="3281908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09654"/>
              </p:ext>
            </p:extLst>
          </p:nvPr>
        </p:nvGraphicFramePr>
        <p:xfrm>
          <a:off x="2364432" y="4501108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76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432" y="4501108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6"/>
          <p:cNvSpPr>
            <a:spLocks noChangeShapeType="1"/>
          </p:cNvSpPr>
          <p:nvPr/>
        </p:nvSpPr>
        <p:spPr bwMode="auto">
          <a:xfrm flipV="1">
            <a:off x="4791273" y="5850503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7068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119025"/>
              </p:ext>
            </p:extLst>
          </p:nvPr>
        </p:nvGraphicFramePr>
        <p:xfrm>
          <a:off x="655513" y="1360189"/>
          <a:ext cx="8308975" cy="523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95" name="Document" r:id="rId5" imgW="8961120" imgH="5926680" progId="Word.Document.8">
                  <p:embed/>
                </p:oleObj>
              </mc:Choice>
              <mc:Fallback>
                <p:oleObj name="Document" r:id="rId5" imgW="8961120" imgH="592668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13" y="1360189"/>
                        <a:ext cx="8308975" cy="523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t=18.69 ; l’arrivé de la pièce 6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475112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909448" y="5620239"/>
            <a:ext cx="304800" cy="1938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344156" y="561692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3391691" y="5892860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3823720" y="5884798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4343996" y="5861702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89093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/>
              <a:t>6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flipV="1">
            <a:off x="4929607" y="56031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105"/>
              </p:ext>
            </p:extLst>
          </p:nvPr>
        </p:nvGraphicFramePr>
        <p:xfrm>
          <a:off x="2508448" y="3281908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96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448" y="3281908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268226"/>
              </p:ext>
            </p:extLst>
          </p:nvPr>
        </p:nvGraphicFramePr>
        <p:xfrm>
          <a:off x="2508448" y="4501108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97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448" y="4501108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53798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Résultat de recherche d'images pour &quot;simula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4870736" cy="25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4" name="Picture 8" descr="http://theficklegreybeast.squarespace.com/storage/EARLY_SIMULATOR_2.jpg?__SQUARESPACE_CACHEVERSION=1384871473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168351" cy="25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97724"/>
              </p:ext>
            </p:extLst>
          </p:nvPr>
        </p:nvGraphicFramePr>
        <p:xfrm>
          <a:off x="624904" y="1360189"/>
          <a:ext cx="8483600" cy="523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16" name="Document" r:id="rId5" imgW="9084600" imgH="5926680" progId="Word.Document.8">
                  <p:embed/>
                </p:oleObj>
              </mc:Choice>
              <mc:Fallback>
                <p:oleObj name="Document" r:id="rId5" imgW="9084600" imgH="592668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04" y="1360189"/>
                        <a:ext cx="8483600" cy="523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t=19.39 ; l’arrivé de la pièce 7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475112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909448" y="5620239"/>
            <a:ext cx="304800" cy="1938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344156" y="561692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3391691" y="5892860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3823720" y="5884798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4343996" y="5861702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89093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/>
              <a:t>6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flipV="1">
            <a:off x="4929607" y="56031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1503276" y="1688258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/>
              <a:t>7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532634"/>
              </p:ext>
            </p:extLst>
          </p:nvPr>
        </p:nvGraphicFramePr>
        <p:xfrm>
          <a:off x="2436440" y="3281908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17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3281908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693279"/>
              </p:ext>
            </p:extLst>
          </p:nvPr>
        </p:nvGraphicFramePr>
        <p:xfrm>
          <a:off x="2436440" y="4501108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18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4501108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4820665" y="5884797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V="1">
            <a:off x="5417804" y="561692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41765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t=20.00 ; la fin de la simulation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974104" y="56433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62694" y="591553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3475112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3909448" y="5620239"/>
            <a:ext cx="304800" cy="1938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4344156" y="561692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3391691" y="5892860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3823720" y="5884798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4343996" y="5861702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890936" y="168791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/>
              <a:t>6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flipV="1">
            <a:off x="4929607" y="560313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1503276" y="1688258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/>
              <a:t>7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4820665" y="5884797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V="1">
            <a:off x="5417804" y="561692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34" name="Objec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342750"/>
              </p:ext>
            </p:extLst>
          </p:nvPr>
        </p:nvGraphicFramePr>
        <p:xfrm>
          <a:off x="624904" y="1360189"/>
          <a:ext cx="8483600" cy="523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31" name="Document" r:id="rId5" imgW="9084600" imgH="5926680" progId="Word.Document.8">
                  <p:embed/>
                </p:oleObj>
              </mc:Choice>
              <mc:Fallback>
                <p:oleObj name="Document" r:id="rId5" imgW="9084600" imgH="592668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04" y="1360189"/>
                        <a:ext cx="8483600" cy="523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291086"/>
              </p:ext>
            </p:extLst>
          </p:nvPr>
        </p:nvGraphicFramePr>
        <p:xfrm>
          <a:off x="2436440" y="3281908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32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3281908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20146"/>
              </p:ext>
            </p:extLst>
          </p:nvPr>
        </p:nvGraphicFramePr>
        <p:xfrm>
          <a:off x="2436440" y="4501108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33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4501108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875397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1 : Simulation </a:t>
            </a:r>
            <a:r>
              <a:rPr lang="fr-FR" sz="2800" dirty="0" smtClean="0"/>
              <a:t>Manuelle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2606" y="1034534"/>
            <a:ext cx="776039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70C0"/>
                </a:solidFill>
              </a:rPr>
              <a:t>Résultats et </a:t>
            </a:r>
            <a:r>
              <a:rPr lang="fr-FR" sz="2800" dirty="0" err="1" smtClean="0">
                <a:solidFill>
                  <a:srgbClr val="0070C0"/>
                </a:solidFill>
              </a:rPr>
              <a:t>stats</a:t>
            </a:r>
            <a:endParaRPr lang="fr-FR" sz="2800" dirty="0" smtClean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Production Total (nombre de pièces traites)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5 pièces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Temps moyen d’attente des pièces dans la file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15.17/6 = 2.53 min</a:t>
            </a:r>
            <a:endParaRPr lang="fr-FR" sz="2400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Nombre max des pièces dans la file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3 pièces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Taux d’utilisation du serveur (la machine)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18.34/20 = 92 %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790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1 : Simulation </a:t>
            </a:r>
            <a:r>
              <a:rPr lang="fr-FR" sz="2800" dirty="0" smtClean="0"/>
              <a:t>Manuelle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2606" y="1034534"/>
            <a:ext cx="776039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70C0"/>
                </a:solidFill>
              </a:rPr>
              <a:t>Résultats et </a:t>
            </a:r>
            <a:r>
              <a:rPr lang="fr-FR" sz="2800" dirty="0" err="1" smtClean="0">
                <a:solidFill>
                  <a:srgbClr val="0070C0"/>
                </a:solidFill>
              </a:rPr>
              <a:t>stats</a:t>
            </a:r>
            <a:endParaRPr lang="fr-FR" sz="2800" dirty="0" smtClean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Production Total (nombre de pièces traites)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5 pièces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Temps moyen d’attente des pièces dans la file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15.17/6 = 2.53 min</a:t>
            </a:r>
            <a:endParaRPr lang="fr-FR" sz="2400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Nombre max des pièces dans la file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3 pièces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Taux d’utilisation du serveur (la machine)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18.34/20 = 92 %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525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Simulation avec un Tableau</a:t>
            </a:r>
            <a:endParaRPr lang="fr-F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02606" y="1034534"/>
            <a:ext cx="80338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Présentation de la simulation 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Manuelle avec un Tableau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On peut utiliser une </a:t>
            </a:r>
            <a:r>
              <a:rPr lang="fr-FR" sz="2000" dirty="0"/>
              <a:t>f</a:t>
            </a:r>
            <a:r>
              <a:rPr lang="fr-FR" sz="2000" dirty="0" smtClean="0"/>
              <a:t>euille </a:t>
            </a:r>
          </a:p>
          <a:p>
            <a:pPr lvl="1"/>
            <a:r>
              <a:rPr lang="fr-FR" sz="2000" dirty="0"/>
              <a:t> </a:t>
            </a:r>
            <a:r>
              <a:rPr lang="fr-FR" sz="2000" dirty="0" smtClean="0"/>
              <a:t>    Excel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</a:rPr>
              <a:t>Trois étapes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Déterminer les caractéristiques de chacune des entrées </a:t>
            </a:r>
            <a:r>
              <a:rPr lang="fr-FR" sz="2000" dirty="0" smtClean="0"/>
              <a:t>de la </a:t>
            </a:r>
            <a:r>
              <a:rPr lang="fr-FR" sz="2000" dirty="0"/>
              <a:t>simulation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/>
              <a:t>Construction d’une table de simulation avec 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p données d’entrées </a:t>
            </a:r>
            <a:r>
              <a:rPr lang="fr-FR" sz="2000" i="1" dirty="0" err="1" smtClean="0">
                <a:solidFill>
                  <a:srgbClr val="FF0000"/>
                </a:solidFill>
              </a:rPr>
              <a:t>x</a:t>
            </a:r>
            <a:r>
              <a:rPr lang="fr-FR" sz="2000" i="1" baseline="-25000" dirty="0" err="1" smtClean="0">
                <a:solidFill>
                  <a:srgbClr val="FF0000"/>
                </a:solidFill>
              </a:rPr>
              <a:t>ij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 </a:t>
            </a:r>
            <a:r>
              <a:rPr lang="fr-FR" sz="2000" i="1" dirty="0" smtClean="0"/>
              <a:t>d’où j=1, 2, …,p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i="1" dirty="0" smtClean="0"/>
              <a:t>Une ou plusieurs résultats </a:t>
            </a:r>
            <a:r>
              <a:rPr lang="fr-FR" sz="2000" i="1" dirty="0" smtClean="0">
                <a:solidFill>
                  <a:srgbClr val="FF0000"/>
                </a:solidFill>
              </a:rPr>
              <a:t>y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i</a:t>
            </a:r>
            <a:r>
              <a:rPr lang="fr-FR" sz="2000" i="1" dirty="0" smtClean="0">
                <a:solidFill>
                  <a:srgbClr val="FF0000"/>
                </a:solidFill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i="1" dirty="0" smtClean="0"/>
              <a:t>Pour chaque itération </a:t>
            </a:r>
            <a:r>
              <a:rPr lang="fr-FR" sz="2000" i="1" dirty="0" smtClean="0">
                <a:solidFill>
                  <a:srgbClr val="FF0000"/>
                </a:solidFill>
              </a:rPr>
              <a:t>i</a:t>
            </a:r>
            <a:r>
              <a:rPr lang="fr-FR" sz="2000" i="1" dirty="0" smtClean="0"/>
              <a:t>, générer une valeurs d’entrée </a:t>
            </a:r>
            <a:r>
              <a:rPr lang="fr-FR" sz="2000" i="1" dirty="0" err="1" smtClean="0">
                <a:solidFill>
                  <a:srgbClr val="FF0000"/>
                </a:solidFill>
              </a:rPr>
              <a:t>x</a:t>
            </a:r>
            <a:r>
              <a:rPr lang="fr-FR" sz="2000" i="1" baseline="-25000" dirty="0" err="1" smtClean="0">
                <a:solidFill>
                  <a:srgbClr val="FF0000"/>
                </a:solidFill>
              </a:rPr>
              <a:t>ij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  </a:t>
            </a:r>
            <a:r>
              <a:rPr lang="fr-FR" sz="2000" i="1" dirty="0" smtClean="0"/>
              <a:t>et</a:t>
            </a:r>
            <a:r>
              <a:rPr lang="fr-FR" sz="2000" i="1" dirty="0" smtClean="0">
                <a:solidFill>
                  <a:srgbClr val="FF0000"/>
                </a:solidFill>
              </a:rPr>
              <a:t> </a:t>
            </a:r>
            <a:r>
              <a:rPr lang="fr-FR" sz="2000" i="1" dirty="0" smtClean="0"/>
              <a:t>calculer</a:t>
            </a:r>
            <a:r>
              <a:rPr lang="fr-FR" sz="2000" i="1" dirty="0" smtClean="0">
                <a:solidFill>
                  <a:srgbClr val="FF0000"/>
                </a:solidFill>
              </a:rPr>
              <a:t> </a:t>
            </a:r>
            <a:r>
              <a:rPr lang="fr-FR" sz="2000" i="1" dirty="0">
                <a:solidFill>
                  <a:srgbClr val="FF0000"/>
                </a:solidFill>
              </a:rPr>
              <a:t>y</a:t>
            </a:r>
            <a:r>
              <a:rPr lang="fr-FR" sz="2000" i="1" baseline="-25000" dirty="0">
                <a:solidFill>
                  <a:srgbClr val="FF0000"/>
                </a:solidFill>
              </a:rPr>
              <a:t>i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44863"/>
              </p:ext>
            </p:extLst>
          </p:nvPr>
        </p:nvGraphicFramePr>
        <p:xfrm>
          <a:off x="5796135" y="1196752"/>
          <a:ext cx="3344913" cy="168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002"/>
                <a:gridCol w="344761"/>
                <a:gridCol w="344761"/>
                <a:gridCol w="300022"/>
                <a:gridCol w="314078"/>
                <a:gridCol w="332209"/>
                <a:gridCol w="344761"/>
                <a:gridCol w="721319"/>
              </a:tblGrid>
              <a:tr h="268570">
                <a:tc>
                  <a:txBody>
                    <a:bodyPr/>
                    <a:lstStyle/>
                    <a:p>
                      <a:pPr algn="ctr"/>
                      <a:r>
                        <a:rPr lang="fr-FR" sz="900" i="1" dirty="0" smtClean="0">
                          <a:solidFill>
                            <a:schemeClr val="tx1"/>
                          </a:solidFill>
                        </a:rPr>
                        <a:t>Itération</a:t>
                      </a:r>
                      <a:endParaRPr lang="fr-FR" sz="10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050" i="1" dirty="0" smtClean="0">
                          <a:solidFill>
                            <a:schemeClr val="tx1"/>
                          </a:solidFill>
                        </a:rPr>
                        <a:t>Données d’Entrées</a:t>
                      </a:r>
                      <a:endParaRPr lang="fr-FR" sz="105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i="1" dirty="0" smtClean="0">
                          <a:solidFill>
                            <a:schemeClr val="tx1"/>
                          </a:solidFill>
                        </a:rPr>
                        <a:t>Résultats</a:t>
                      </a:r>
                      <a:endParaRPr lang="fr-FR" sz="105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i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fr-FR" sz="1050" i="1" baseline="-25000" dirty="0" smtClean="0">
                          <a:solidFill>
                            <a:srgbClr val="FF0000"/>
                          </a:solidFill>
                        </a:rPr>
                        <a:t>i1</a:t>
                      </a:r>
                      <a:endParaRPr lang="fr-FR" sz="1050" i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i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fr-FR" sz="1050" i="1" baseline="-25000" dirty="0" smtClean="0">
                          <a:solidFill>
                            <a:srgbClr val="FF0000"/>
                          </a:solidFill>
                        </a:rPr>
                        <a:t>i2</a:t>
                      </a:r>
                      <a:endParaRPr lang="fr-FR" sz="1050" i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i="1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fr-FR" sz="105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i="1" dirty="0" err="1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fr-FR" sz="1050" i="1" baseline="-25000" dirty="0" err="1" smtClean="0">
                          <a:solidFill>
                            <a:srgbClr val="FF0000"/>
                          </a:solidFill>
                        </a:rPr>
                        <a:t>ij</a:t>
                      </a:r>
                      <a:endParaRPr lang="fr-FR" sz="1050" i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i="1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fr-FR" sz="105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i="1" dirty="0" err="1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fr-FR" sz="1050" i="1" baseline="-25000" dirty="0" err="1" smtClean="0">
                          <a:solidFill>
                            <a:srgbClr val="FF0000"/>
                          </a:solidFill>
                        </a:rPr>
                        <a:t>ip</a:t>
                      </a:r>
                      <a:endParaRPr lang="fr-FR" sz="1050" i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i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fr-FR" sz="1050" i="1" baseline="-250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fr-FR" sz="1050" i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8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00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5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5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5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5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5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5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5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0635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Simulation des files d’attentes</a:t>
            </a:r>
            <a:endParaRPr lang="fr-F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02606" y="1034534"/>
            <a:ext cx="81413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Un système de file d'attente est décrite par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Population (clients)</a:t>
            </a:r>
            <a:endParaRPr lang="fr-FR" sz="2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Taux d'arrivée </a:t>
            </a:r>
            <a:endParaRPr lang="fr-FR" sz="2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M</a:t>
            </a:r>
            <a:r>
              <a:rPr lang="fr-FR" sz="2400" dirty="0" smtClean="0"/>
              <a:t>écanisme </a:t>
            </a:r>
            <a:r>
              <a:rPr lang="fr-FR" sz="2400" dirty="0"/>
              <a:t>de service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La </a:t>
            </a:r>
            <a:r>
              <a:rPr lang="fr-FR" sz="2400" dirty="0"/>
              <a:t>capacité du système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discipline d’accès au service (FIFO, LIFO, …etc.)</a:t>
            </a:r>
            <a:endParaRPr lang="fr-FR" sz="2800" dirty="0" smtClean="0"/>
          </a:p>
        </p:txBody>
      </p:sp>
      <p:sp>
        <p:nvSpPr>
          <p:cNvPr id="4" name="Oval 3"/>
          <p:cNvSpPr/>
          <p:nvPr/>
        </p:nvSpPr>
        <p:spPr bwMode="auto">
          <a:xfrm>
            <a:off x="7668344" y="4797152"/>
            <a:ext cx="648072" cy="57606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1691680" y="4689140"/>
            <a:ext cx="2088232" cy="79208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</a:rPr>
              <a:t>Population</a:t>
            </a:r>
            <a:endParaRPr kumimoji="0" lang="fr-FR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endCxn id="4" idx="2"/>
          </p:cNvCxnSpPr>
          <p:nvPr/>
        </p:nvCxnSpPr>
        <p:spPr bwMode="auto">
          <a:xfrm>
            <a:off x="7020272" y="5085184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779912" y="5085184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6516216" y="4797152"/>
            <a:ext cx="504056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25976" y="4797152"/>
            <a:ext cx="504056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28828" y="4797152"/>
            <a:ext cx="504056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21318" y="4797152"/>
            <a:ext cx="504056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644008" y="4797152"/>
            <a:ext cx="3773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644008" y="5373216"/>
            <a:ext cx="3773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7488324" y="5481228"/>
            <a:ext cx="1008112" cy="57606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</a:rPr>
              <a:t>Serveur</a:t>
            </a:r>
            <a:endParaRPr kumimoji="0" lang="fr-FR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722192" y="5488756"/>
            <a:ext cx="1606364" cy="57606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File d’attente</a:t>
            </a:r>
            <a:endParaRPr kumimoji="0" lang="fr-FR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099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Simulation des files d’attentes</a:t>
            </a:r>
            <a:endParaRPr lang="fr-F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99592" y="1034534"/>
            <a:ext cx="42484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File </a:t>
            </a:r>
            <a:r>
              <a:rPr lang="fr-FR" sz="2000" dirty="0">
                <a:solidFill>
                  <a:srgbClr val="0070C0"/>
                </a:solidFill>
              </a:rPr>
              <a:t>d'attente </a:t>
            </a:r>
            <a:r>
              <a:rPr lang="fr-FR" sz="2000" dirty="0" smtClean="0">
                <a:solidFill>
                  <a:srgbClr val="0070C0"/>
                </a:solidFill>
              </a:rPr>
              <a:t>avec un serveur</a:t>
            </a:r>
            <a:endParaRPr lang="fr-FR" sz="2000" dirty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Population initiale infinie </a:t>
            </a:r>
            <a:endParaRPr lang="fr-FR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Les </a:t>
            </a:r>
            <a:r>
              <a:rPr lang="fr-FR" dirty="0" smtClean="0"/>
              <a:t>clients sont </a:t>
            </a:r>
            <a:r>
              <a:rPr lang="fr-FR" dirty="0"/>
              <a:t>servis selon </a:t>
            </a:r>
            <a:r>
              <a:rPr lang="fr-FR" dirty="0" smtClean="0"/>
              <a:t>FIFO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Arrivées sont définis par </a:t>
            </a:r>
            <a:r>
              <a:rPr lang="fr-FR" dirty="0" smtClean="0"/>
              <a:t>la répartition </a:t>
            </a:r>
            <a:r>
              <a:rPr lang="fr-FR" dirty="0"/>
              <a:t>du </a:t>
            </a:r>
            <a:r>
              <a:rPr lang="fr-FR" dirty="0" smtClean="0"/>
              <a:t>temps inter-arrivée.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Le temps de service est en fonction d’une distribution de probabilité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Oval 3"/>
          <p:cNvSpPr/>
          <p:nvPr/>
        </p:nvSpPr>
        <p:spPr bwMode="auto">
          <a:xfrm>
            <a:off x="7884368" y="5329684"/>
            <a:ext cx="648072" cy="576064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1475656" y="5221672"/>
            <a:ext cx="2088232" cy="792088"/>
          </a:xfrm>
          <a:prstGeom prst="cloud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</a:rPr>
              <a:t>Population</a:t>
            </a:r>
            <a:endParaRPr kumimoji="0" lang="fr-FR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endCxn id="4" idx="2"/>
          </p:cNvCxnSpPr>
          <p:nvPr/>
        </p:nvCxnSpPr>
        <p:spPr bwMode="auto">
          <a:xfrm>
            <a:off x="7236296" y="5617716"/>
            <a:ext cx="6480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635896" y="5617716"/>
            <a:ext cx="118872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6732240" y="5329684"/>
            <a:ext cx="504056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242000" y="5329684"/>
            <a:ext cx="504056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44852" y="5329684"/>
            <a:ext cx="504056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37342" y="5329684"/>
            <a:ext cx="504056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860032" y="5329684"/>
            <a:ext cx="3773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860032" y="5905748"/>
            <a:ext cx="3773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7704348" y="6013760"/>
            <a:ext cx="1008112" cy="57606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solidFill>
                  <a:schemeClr val="tx1"/>
                </a:solidFill>
                <a:effectLst/>
                <a:latin typeface="Arial" charset="0"/>
              </a:rPr>
              <a:t>Serveur</a:t>
            </a:r>
            <a:endParaRPr kumimoji="0" lang="fr-FR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38216" y="6021288"/>
            <a:ext cx="1606364" cy="57606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File d’attente</a:t>
            </a:r>
            <a:endParaRPr kumimoji="0" lang="fr-FR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343104" y="5423458"/>
            <a:ext cx="281124" cy="36004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837300" y="5423458"/>
            <a:ext cx="281124" cy="36004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76334" y="5194764"/>
            <a:ext cx="281124" cy="36004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923928" y="5194764"/>
            <a:ext cx="281124" cy="36004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106816" y="5423458"/>
            <a:ext cx="281124" cy="36004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26420" y="5662736"/>
            <a:ext cx="1008112" cy="57606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Arrivés</a:t>
            </a:r>
            <a:endParaRPr kumimoji="0" lang="fr-FR" sz="1800" b="0" i="0" u="none" strike="noStrike" cap="none" normalizeH="0" baseline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38216" y="1021338"/>
            <a:ext cx="42832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Etat de la file </a:t>
            </a:r>
            <a:r>
              <a:rPr lang="fr-FR" sz="2000" dirty="0">
                <a:solidFill>
                  <a:srgbClr val="0070C0"/>
                </a:solidFill>
              </a:rPr>
              <a:t>d'attente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Système</a:t>
            </a:r>
            <a:endParaRPr lang="fr-FR" dirty="0"/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/>
              <a:t>Serveur </a:t>
            </a:r>
            <a:endParaRPr lang="fr-FR" sz="1400" dirty="0"/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/>
              <a:t>Clients (en attente, en service)</a:t>
            </a:r>
            <a:endParaRPr lang="fr-FR" sz="1400" dirty="0"/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/>
              <a:t>Temps	</a:t>
            </a:r>
            <a:endParaRPr lang="fr-FR" sz="16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Etat du système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err="1" smtClean="0"/>
              <a:t>Nbre</a:t>
            </a:r>
            <a:r>
              <a:rPr lang="fr-FR" sz="1400" dirty="0" smtClean="0"/>
              <a:t> clients dans le système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/>
              <a:t>Etat du serveur ( libre / occupé )</a:t>
            </a:r>
            <a:endParaRPr lang="fr-FR" sz="1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Evènements</a:t>
            </a:r>
            <a:endParaRPr lang="fr-FR" dirty="0"/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/>
              <a:t>Arrivé d’un client</a:t>
            </a:r>
            <a:endParaRPr lang="fr-FR" sz="1400" dirty="0"/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/>
              <a:t>Départ d’un client</a:t>
            </a:r>
            <a:endParaRPr lang="fr-F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0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Simulation des files d’attentes</a:t>
            </a:r>
            <a:endParaRPr lang="fr-F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99592" y="1034534"/>
            <a:ext cx="583264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Evènement :  Arrivé</a:t>
            </a:r>
            <a:endParaRPr lang="fr-FR" sz="2000" dirty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Si le serveur est libre le client est servi sinon il est en attente  </a:t>
            </a:r>
            <a:endParaRPr lang="fr-FR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Evènement </a:t>
            </a:r>
            <a:r>
              <a:rPr lang="fr-FR" dirty="0">
                <a:solidFill>
                  <a:srgbClr val="0070C0"/>
                </a:solidFill>
              </a:rPr>
              <a:t>:  D</a:t>
            </a:r>
            <a:r>
              <a:rPr lang="fr-FR" dirty="0" smtClean="0">
                <a:solidFill>
                  <a:srgbClr val="0070C0"/>
                </a:solidFill>
              </a:rPr>
              <a:t>épart</a:t>
            </a:r>
            <a:endParaRPr lang="fr-FR" dirty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Si la file d'attente </a:t>
            </a:r>
            <a:r>
              <a:rPr lang="fr-FR" dirty="0" smtClean="0"/>
              <a:t>n’est pas </a:t>
            </a:r>
            <a:r>
              <a:rPr lang="fr-FR" dirty="0"/>
              <a:t>vide </a:t>
            </a:r>
            <a:r>
              <a:rPr lang="fr-FR" dirty="0" smtClean="0"/>
              <a:t>le client suivant est servi sinon le serveur sera libre.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Comment les événements se produisent?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événements se produisent au </a:t>
            </a:r>
            <a:r>
              <a:rPr lang="fr-FR" dirty="0" smtClean="0"/>
              <a:t>hasard !!!</a:t>
            </a:r>
            <a:endParaRPr lang="fr-FR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emps inter arrivés </a:t>
            </a:r>
            <a:r>
              <a:rPr lang="fr-FR" dirty="0"/>
              <a:t>∈ {1, ..., 6}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</a:t>
            </a:r>
            <a:r>
              <a:rPr lang="fr-FR" dirty="0" smtClean="0"/>
              <a:t>emps </a:t>
            </a:r>
            <a:r>
              <a:rPr lang="fr-FR" dirty="0"/>
              <a:t>de service ∈ {1, ..., 4}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856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Simulation des files d’attentes</a:t>
            </a:r>
            <a:endParaRPr lang="fr-FR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071698"/>
              </p:ext>
            </p:extLst>
          </p:nvPr>
        </p:nvGraphicFramePr>
        <p:xfrm>
          <a:off x="539552" y="1340768"/>
          <a:ext cx="405611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1152128"/>
                <a:gridCol w="936104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Client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Inter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arrivé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D’arrivé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de service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27455"/>
              </p:ext>
            </p:extLst>
          </p:nvPr>
        </p:nvGraphicFramePr>
        <p:xfrm>
          <a:off x="1691680" y="4027231"/>
          <a:ext cx="70713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093"/>
                <a:gridCol w="1187938"/>
                <a:gridCol w="1607119"/>
                <a:gridCol w="1366051"/>
                <a:gridCol w="1607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N° Client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D’arrivé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Début de service 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De service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de Fin de service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0152" y="1052736"/>
            <a:ext cx="309634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Les temps </a:t>
            </a:r>
            <a:r>
              <a:rPr lang="fr-FR" dirty="0" smtClean="0"/>
              <a:t>inter-arrivée </a:t>
            </a:r>
            <a:r>
              <a:rPr lang="fr-FR" dirty="0"/>
              <a:t>et </a:t>
            </a:r>
            <a:r>
              <a:rPr lang="fr-FR" dirty="0" smtClean="0"/>
              <a:t>les temps services </a:t>
            </a:r>
            <a:r>
              <a:rPr lang="fr-FR" dirty="0"/>
              <a:t>sont prises à partir des </a:t>
            </a:r>
            <a:r>
              <a:rPr lang="fr-FR" dirty="0" smtClean="0"/>
              <a:t>distributions </a:t>
            </a:r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2267744" y="1196752"/>
            <a:ext cx="367240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051720" y="1196752"/>
            <a:ext cx="216024" cy="144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>
            <a:off x="3958568" y="1195512"/>
            <a:ext cx="216024" cy="144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4463480" y="1680271"/>
            <a:ext cx="2052736" cy="234696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3491880" y="1680271"/>
            <a:ext cx="144016" cy="234696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1137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Simulation des files d’attentes</a:t>
            </a:r>
            <a:endParaRPr lang="fr-FR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90433"/>
              </p:ext>
            </p:extLst>
          </p:nvPr>
        </p:nvGraphicFramePr>
        <p:xfrm>
          <a:off x="755576" y="1844824"/>
          <a:ext cx="367240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977"/>
                <a:gridCol w="862330"/>
                <a:gridCol w="1162201"/>
                <a:gridCol w="942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N°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Client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Type d’évènement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Nombre de Clients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Arrivé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Départ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Arrivé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Départ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Arrivé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Arrivé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Départ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Arrivé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Départ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Départ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Arrivé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Départ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608" y="1137624"/>
            <a:ext cx="30963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Ordre chronologique des événements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286" y="3356992"/>
            <a:ext cx="4633027" cy="2088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44492" y="2564904"/>
            <a:ext cx="30963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Nombre de clients dans le système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0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Exemple 1 </a:t>
            </a:r>
            <a:r>
              <a:rPr lang="fr-FR" sz="2800" dirty="0"/>
              <a:t>: </a:t>
            </a:r>
            <a:r>
              <a:rPr lang="fr-FR" sz="2800" dirty="0" smtClean="0"/>
              <a:t>Système </a:t>
            </a:r>
            <a:r>
              <a:rPr lang="fr-FR" sz="2800" dirty="0"/>
              <a:t>de traitement simple</a:t>
            </a:r>
            <a:endParaRPr lang="fr-FR" sz="2800" dirty="0" smtClean="0"/>
          </a:p>
        </p:txBody>
      </p:sp>
      <p:sp>
        <p:nvSpPr>
          <p:cNvPr id="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</p:spPr>
        <p:txBody>
          <a:bodyPr/>
          <a:lstStyle/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  <a:p>
            <a:endParaRPr lang="en-US" altLang="fr-FR" dirty="0"/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827584" y="3429000"/>
            <a:ext cx="7724768" cy="2227263"/>
            <a:chOff x="518" y="897"/>
            <a:chExt cx="4436" cy="1139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3172" y="1252"/>
              <a:ext cx="424" cy="376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3230" y="1299"/>
              <a:ext cx="256" cy="27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2674" y="1299"/>
              <a:ext cx="255" cy="27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2412" y="1299"/>
              <a:ext cx="256" cy="27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2151" y="1299"/>
              <a:ext cx="256" cy="27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1495" y="1433"/>
              <a:ext cx="4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1954" y="1387"/>
              <a:ext cx="64" cy="93"/>
            </a:xfrm>
            <a:custGeom>
              <a:avLst/>
              <a:gdLst>
                <a:gd name="T0" fmla="*/ 0 w 64"/>
                <a:gd name="T1" fmla="*/ 0 h 93"/>
                <a:gd name="T2" fmla="*/ 0 w 64"/>
                <a:gd name="T3" fmla="*/ 92 h 93"/>
                <a:gd name="T4" fmla="*/ 63 w 64"/>
                <a:gd name="T5" fmla="*/ 46 h 93"/>
                <a:gd name="T6" fmla="*/ 0 w 64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93">
                  <a:moveTo>
                    <a:pt x="0" y="0"/>
                  </a:moveTo>
                  <a:lnTo>
                    <a:pt x="0" y="92"/>
                  </a:lnTo>
                  <a:lnTo>
                    <a:pt x="63" y="4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3639" y="1433"/>
              <a:ext cx="4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4098" y="1387"/>
              <a:ext cx="64" cy="93"/>
            </a:xfrm>
            <a:custGeom>
              <a:avLst/>
              <a:gdLst>
                <a:gd name="T0" fmla="*/ 0 w 64"/>
                <a:gd name="T1" fmla="*/ 0 h 93"/>
                <a:gd name="T2" fmla="*/ 0 w 64"/>
                <a:gd name="T3" fmla="*/ 92 h 93"/>
                <a:gd name="T4" fmla="*/ 63 w 64"/>
                <a:gd name="T5" fmla="*/ 46 h 93"/>
                <a:gd name="T6" fmla="*/ 0 w 64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93">
                  <a:moveTo>
                    <a:pt x="0" y="0"/>
                  </a:moveTo>
                  <a:lnTo>
                    <a:pt x="0" y="92"/>
                  </a:lnTo>
                  <a:lnTo>
                    <a:pt x="63" y="4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518" y="1233"/>
              <a:ext cx="76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1800" dirty="0" smtClean="0">
                  <a:latin typeface="Arial" panose="020B0604020202020204" pitchFamily="34" charset="0"/>
                </a:rPr>
                <a:t>Arrivé</a:t>
              </a:r>
              <a:endParaRPr lang="en-US" altLang="fr-FR" sz="1800" dirty="0">
                <a:latin typeface="Arial" panose="020B0604020202020204" pitchFamily="34" charset="0"/>
              </a:endParaRPr>
            </a:p>
            <a:p>
              <a:pPr eaLnBrk="0" hangingPunct="0"/>
              <a:r>
                <a:rPr lang="en-US" altLang="fr-FR" sz="1800" dirty="0" smtClean="0">
                  <a:latin typeface="Arial" panose="020B0604020202020204" pitchFamily="34" charset="0"/>
                </a:rPr>
                <a:t>Des pieces</a:t>
              </a:r>
              <a:endParaRPr lang="en-US" altLang="fr-FR" sz="1800" dirty="0">
                <a:latin typeface="Arial" panose="020B0604020202020204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4214" y="1233"/>
              <a:ext cx="740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fr-FR" sz="1800" dirty="0" smtClean="0">
                  <a:latin typeface="Arial" panose="020B0604020202020204" pitchFamily="34" charset="0"/>
                </a:rPr>
                <a:t>Sortie des </a:t>
              </a:r>
              <a:endParaRPr lang="en-US" altLang="fr-FR" sz="1800" dirty="0">
                <a:latin typeface="Arial" panose="020B0604020202020204" pitchFamily="34" charset="0"/>
              </a:endParaRPr>
            </a:p>
            <a:p>
              <a:pPr eaLnBrk="0" hangingPunct="0"/>
              <a:r>
                <a:rPr lang="en-US" altLang="fr-FR" dirty="0" smtClean="0">
                  <a:latin typeface="Arial" panose="020B0604020202020204" pitchFamily="34" charset="0"/>
                </a:rPr>
                <a:t>Pieces</a:t>
              </a:r>
              <a:endParaRPr lang="en-US" altLang="fr-FR" sz="1800" dirty="0">
                <a:latin typeface="Arial" panose="020B0604020202020204" pitchFamily="34" charset="0"/>
              </a:endParaRP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3062" y="897"/>
              <a:ext cx="723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1800" dirty="0" smtClean="0">
                  <a:latin typeface="Arial" panose="020B0604020202020204" pitchFamily="34" charset="0"/>
                </a:rPr>
                <a:t>Machine</a:t>
              </a:r>
            </a:p>
            <a:p>
              <a:pPr eaLnBrk="0" hangingPunct="0"/>
              <a:r>
                <a:rPr lang="fr-FR" altLang="fr-FR" sz="1800" dirty="0" smtClean="0">
                  <a:latin typeface="Arial" panose="020B0604020202020204" pitchFamily="34" charset="0"/>
                </a:rPr>
                <a:t>(Serveur)</a:t>
              </a:r>
              <a:endParaRPr lang="fr-FR" altLang="fr-FR" sz="1800" dirty="0">
                <a:latin typeface="Arial" panose="020B0604020202020204" pitchFamily="34" charset="0"/>
              </a:endParaRP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1849" y="1668"/>
              <a:ext cx="14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1800" dirty="0" smtClean="0">
                  <a:latin typeface="Arial" panose="020B0604020202020204" pitchFamily="34" charset="0"/>
                </a:rPr>
                <a:t>File d’attente (FIFO)</a:t>
              </a:r>
              <a:endParaRPr lang="fr-FR" altLang="fr-FR" sz="1800" dirty="0">
                <a:latin typeface="Arial" panose="020B0604020202020204" pitchFamily="34" charset="0"/>
              </a:endParaRPr>
            </a:p>
          </p:txBody>
        </p:sp>
        <p:sp>
          <p:nvSpPr>
            <p:cNvPr id="45" name="Rectangle 18"/>
            <p:cNvSpPr>
              <a:spLocks noChangeArrowheads="1"/>
            </p:cNvSpPr>
            <p:nvPr/>
          </p:nvSpPr>
          <p:spPr bwMode="auto">
            <a:xfrm>
              <a:off x="3072" y="1803"/>
              <a:ext cx="17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altLang="fr-FR" sz="1800" dirty="0" smtClean="0">
                  <a:latin typeface="Arial" panose="020B0604020202020204" pitchFamily="34" charset="0"/>
                </a:rPr>
                <a:t>Pièce </a:t>
              </a:r>
              <a:r>
                <a:rPr lang="fr-FR" altLang="fr-FR" dirty="0" smtClean="0">
                  <a:latin typeface="Arial" panose="020B0604020202020204" pitchFamily="34" charset="0"/>
                </a:rPr>
                <a:t>encours de </a:t>
              </a:r>
              <a:r>
                <a:rPr lang="fr-FR" altLang="fr-FR" sz="1800" dirty="0" smtClean="0">
                  <a:latin typeface="Arial" panose="020B0604020202020204" pitchFamily="34" charset="0"/>
                </a:rPr>
                <a:t>Service</a:t>
              </a:r>
              <a:endParaRPr lang="fr-FR" altLang="fr-FR" sz="1800" dirty="0">
                <a:latin typeface="Arial" panose="020B0604020202020204" pitchFamily="34" charset="0"/>
              </a:endParaRPr>
            </a:p>
          </p:txBody>
        </p:sp>
        <p:sp>
          <p:nvSpPr>
            <p:cNvPr id="46" name="Arc 19"/>
            <p:cNvSpPr>
              <a:spLocks/>
            </p:cNvSpPr>
            <p:nvPr/>
          </p:nvSpPr>
          <p:spPr bwMode="auto">
            <a:xfrm>
              <a:off x="3361" y="1536"/>
              <a:ext cx="144" cy="28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3260" y="1329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fr-FR" sz="180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>
              <a:off x="1190" y="897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tr-TR" altLang="fr-FR">
                <a:latin typeface="Arial" panose="020B0604020202020204" pitchFamily="34" charset="0"/>
              </a:endParaRPr>
            </a:p>
          </p:txBody>
        </p:sp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2708" y="1329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fr-FR" sz="1800">
                  <a:solidFill>
                    <a:srgbClr val="FFFFFF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2438" y="1329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fr-FR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1" name="Rectangle 24"/>
            <p:cNvSpPr>
              <a:spLocks noChangeArrowheads="1"/>
            </p:cNvSpPr>
            <p:nvPr/>
          </p:nvSpPr>
          <p:spPr bwMode="auto">
            <a:xfrm>
              <a:off x="2198" y="1329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fr-FR" sz="1800" dirty="0">
                  <a:solidFill>
                    <a:srgbClr val="FFFFFF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73943" y="1100777"/>
            <a:ext cx="7471569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70C0"/>
                </a:solidFill>
              </a:rPr>
              <a:t>Objectifs  :</a:t>
            </a:r>
            <a:endParaRPr lang="fr-FR" sz="2800" dirty="0">
              <a:solidFill>
                <a:srgbClr val="0070C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Estimer la capacité de production de la machine</a:t>
            </a:r>
            <a:endParaRPr lang="fr-F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Estimer le </a:t>
            </a:r>
            <a:r>
              <a:rPr lang="fr-FR" i="1" dirty="0" smtClean="0"/>
              <a:t>Temps </a:t>
            </a:r>
            <a:r>
              <a:rPr lang="fr-FR" i="1" dirty="0"/>
              <a:t>d'attente </a:t>
            </a:r>
            <a:r>
              <a:rPr lang="fr-FR" dirty="0" smtClean="0"/>
              <a:t>dans la file </a:t>
            </a:r>
            <a:r>
              <a:rPr lang="fr-FR" dirty="0"/>
              <a:t>d'attente</a:t>
            </a:r>
            <a:r>
              <a:rPr lang="fr-FR" dirty="0" smtClean="0"/>
              <a:t>, la </a:t>
            </a:r>
            <a:r>
              <a:rPr lang="fr-FR" i="1" dirty="0"/>
              <a:t>longueur de la file</a:t>
            </a:r>
            <a:r>
              <a:rPr lang="fr-FR" dirty="0"/>
              <a:t>, </a:t>
            </a:r>
            <a:r>
              <a:rPr lang="fr-FR" dirty="0" smtClean="0"/>
              <a:t>et </a:t>
            </a:r>
            <a:r>
              <a:rPr lang="fr-FR" i="1" dirty="0" smtClean="0"/>
              <a:t>le taux d’utilisation </a:t>
            </a:r>
            <a:r>
              <a:rPr lang="fr-FR" dirty="0" smtClean="0"/>
              <a:t>de </a:t>
            </a:r>
            <a:r>
              <a:rPr lang="fr-FR" dirty="0"/>
              <a:t>la </a:t>
            </a:r>
            <a:r>
              <a:rPr lang="fr-FR" dirty="0" smtClean="0"/>
              <a:t>machine.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32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1 : Une épicerie</a:t>
            </a:r>
            <a:endParaRPr lang="fr-F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99592" y="1124744"/>
            <a:ext cx="532859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Analyse</a:t>
            </a:r>
            <a:r>
              <a:rPr lang="fr-FR" sz="2000" dirty="0">
                <a:solidFill>
                  <a:srgbClr val="6698CC"/>
                </a:solidFill>
              </a:rPr>
              <a:t> </a:t>
            </a:r>
            <a:r>
              <a:rPr lang="fr-FR" sz="2000" dirty="0">
                <a:solidFill>
                  <a:srgbClr val="0070C0"/>
                </a:solidFill>
              </a:rPr>
              <a:t>d'une petite </a:t>
            </a:r>
            <a:r>
              <a:rPr lang="fr-FR" sz="2000" dirty="0" smtClean="0">
                <a:solidFill>
                  <a:srgbClr val="0070C0"/>
                </a:solidFill>
              </a:rPr>
              <a:t>épicerie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Une seul caisse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Les clients arrivent à la caisse à un Temps inter-arrivée qui varie entre (1 et 8</a:t>
            </a:r>
            <a:r>
              <a:rPr lang="fr-FR" dirty="0" smtClean="0"/>
              <a:t>) min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Les temps de services varient entre (1 et 6</a:t>
            </a:r>
            <a:r>
              <a:rPr lang="fr-FR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On considère un système avec 100 clients.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Problèmes / simplifications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La Taille </a:t>
            </a:r>
            <a:r>
              <a:rPr lang="fr-FR" dirty="0"/>
              <a:t>de l'échantillon </a:t>
            </a:r>
            <a:r>
              <a:rPr lang="fr-FR" dirty="0" smtClean="0"/>
              <a:t>trop </a:t>
            </a:r>
            <a:r>
              <a:rPr lang="fr-FR" dirty="0"/>
              <a:t>petit pour être en </a:t>
            </a:r>
            <a:r>
              <a:rPr lang="fr-FR" dirty="0" smtClean="0"/>
              <a:t>mesure de </a:t>
            </a:r>
            <a:r>
              <a:rPr lang="fr-FR" dirty="0"/>
              <a:t>tirer des conclusions </a:t>
            </a:r>
            <a:r>
              <a:rPr lang="fr-FR" dirty="0" smtClean="0"/>
              <a:t>fiables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Pas de conditions initiales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rgbClr val="0070C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3335"/>
              </p:ext>
            </p:extLst>
          </p:nvPr>
        </p:nvGraphicFramePr>
        <p:xfrm>
          <a:off x="6154836" y="953656"/>
          <a:ext cx="2843808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58"/>
                <a:gridCol w="766787"/>
                <a:gridCol w="125546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Temps Inter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arrivé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Probabilité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Probabilité cumulative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0.125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0.250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0.375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0.500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0.625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0.750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0.875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1.000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38920"/>
              </p:ext>
            </p:extLst>
          </p:nvPr>
        </p:nvGraphicFramePr>
        <p:xfrm>
          <a:off x="6153348" y="4404708"/>
          <a:ext cx="284380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58"/>
                <a:gridCol w="766787"/>
                <a:gridCol w="125546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Temps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Probabilité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Probabilité cumulative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0.30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0.30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0.60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0.85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0.95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0.05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1.00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V="1">
            <a:off x="5724128" y="2348880"/>
            <a:ext cx="504056" cy="144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6012160" y="3068960"/>
            <a:ext cx="216024" cy="1800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163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1 : Une épicerie</a:t>
            </a:r>
            <a:endParaRPr lang="fr-FR" sz="2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43064"/>
              </p:ext>
            </p:extLst>
          </p:nvPr>
        </p:nvGraphicFramePr>
        <p:xfrm>
          <a:off x="467544" y="1412776"/>
          <a:ext cx="8496945" cy="47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267"/>
                <a:gridCol w="799621"/>
                <a:gridCol w="861130"/>
                <a:gridCol w="799621"/>
                <a:gridCol w="922638"/>
                <a:gridCol w="1107167"/>
                <a:gridCol w="1107167"/>
                <a:gridCol w="1107167"/>
                <a:gridCol w="1107167"/>
              </a:tblGrid>
              <a:tr h="106922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N° Client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Inter -arrivés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d’arrivé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De service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Début de service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de Fin de service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d’attente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dans la file d’attente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de séjour dans le système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libre du serveur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2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2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2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2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2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16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2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23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256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…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…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2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416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418</a:t>
                      </a:r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925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Total</a:t>
                      </a:r>
                      <a:endParaRPr lang="fr-FR" sz="140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415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317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174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491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101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30201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1 : Une épicerie</a:t>
            </a:r>
            <a:endParaRPr lang="fr-FR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980728"/>
            <a:ext cx="5688632" cy="5760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352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1 : Une épicerie</a:t>
            </a:r>
            <a:endParaRPr lang="fr-F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27584" y="980728"/>
            <a:ext cx="60486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Des résultats intéressants pour un gestionnaire, </a:t>
            </a:r>
            <a:r>
              <a:rPr lang="fr-FR" sz="2000" dirty="0" smtClean="0">
                <a:solidFill>
                  <a:srgbClr val="0070C0"/>
                </a:solidFill>
              </a:rPr>
              <a:t>mais :</a:t>
            </a:r>
            <a:endParaRPr lang="fr-FR" sz="2000" dirty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plus la simulation </a:t>
            </a:r>
            <a:r>
              <a:rPr lang="fr-FR" dirty="0" smtClean="0"/>
              <a:t>est longue plus la précision augmente</a:t>
            </a:r>
            <a:endParaRPr lang="fr-FR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Interprétations </a:t>
            </a:r>
            <a:endParaRPr lang="fr-FR" dirty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Le temps moyen d’attente est acceptable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Le taux d’utilisation de la caisse est acceptable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La moitie des clients vont attendre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086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</a:t>
            </a:r>
            <a:r>
              <a:rPr lang="fr-FR" sz="2800" dirty="0" smtClean="0"/>
              <a:t>2 </a:t>
            </a:r>
            <a:r>
              <a:rPr lang="fr-FR" sz="2800" dirty="0"/>
              <a:t>: </a:t>
            </a:r>
            <a:r>
              <a:rPr lang="fr-FR" sz="2800" dirty="0" smtClean="0"/>
              <a:t>un centre d’appel </a:t>
            </a:r>
            <a:endParaRPr lang="fr-F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27584" y="980728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Considérons un </a:t>
            </a:r>
            <a:r>
              <a:rPr lang="fr-FR" sz="2000" dirty="0" smtClean="0">
                <a:solidFill>
                  <a:srgbClr val="0070C0"/>
                </a:solidFill>
              </a:rPr>
              <a:t>centre d’appel où </a:t>
            </a:r>
            <a:r>
              <a:rPr lang="fr-FR" sz="2000" dirty="0">
                <a:solidFill>
                  <a:srgbClr val="0070C0"/>
                </a:solidFill>
              </a:rPr>
              <a:t>le personnel </a:t>
            </a:r>
            <a:r>
              <a:rPr lang="fr-FR" sz="2000" dirty="0" smtClean="0">
                <a:solidFill>
                  <a:srgbClr val="0070C0"/>
                </a:solidFill>
              </a:rPr>
              <a:t>technique prend les appels et fourni des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Il existe deux </a:t>
            </a:r>
            <a:r>
              <a:rPr lang="fr-FR" sz="2000" dirty="0">
                <a:solidFill>
                  <a:srgbClr val="0070C0"/>
                </a:solidFill>
              </a:rPr>
              <a:t>personnes de soutien technique </a:t>
            </a:r>
            <a:r>
              <a:rPr lang="fr-FR" sz="2000" dirty="0">
                <a:solidFill>
                  <a:srgbClr val="0070C0"/>
                </a:solidFill>
              </a:rPr>
              <a:t>(deux serveurs)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Expert :   </a:t>
            </a:r>
            <a:r>
              <a:rPr lang="fr-FR" dirty="0"/>
              <a:t>fournit un service plus </a:t>
            </a:r>
            <a:r>
              <a:rPr lang="fr-FR" dirty="0" smtClean="0"/>
              <a:t>rapide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Débutant :         fournit </a:t>
            </a:r>
            <a:r>
              <a:rPr lang="fr-FR" dirty="0"/>
              <a:t>un service plus lent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Règles de fonctionnement</a:t>
            </a:r>
            <a:endParaRPr lang="fr-FR" dirty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La personne expérimentée est prioritaire dans la réception des appels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Objectif de l’</a:t>
            </a:r>
            <a:r>
              <a:rPr lang="fr-FR" dirty="0">
                <a:solidFill>
                  <a:srgbClr val="0070C0"/>
                </a:solidFill>
              </a:rPr>
              <a:t>é</a:t>
            </a:r>
            <a:r>
              <a:rPr lang="fr-FR" dirty="0" smtClean="0">
                <a:solidFill>
                  <a:srgbClr val="0070C0"/>
                </a:solidFill>
              </a:rPr>
              <a:t>tude </a:t>
            </a:r>
            <a:endParaRPr lang="fr-FR" dirty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Vérifier l’efficacité du fonctionnement actuel du centre d’appel</a:t>
            </a:r>
          </a:p>
        </p:txBody>
      </p:sp>
      <p:pic>
        <p:nvPicPr>
          <p:cNvPr id="347138" name="Picture 2" descr="https://encrypted-tbn3.gstatic.com/images?q=tbn:ANd9GcQnsCv6yBSZZlYh27Die1jI5x0jqEb0DB84HMlqDXRr64awAsd4KoXyU1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2133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85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</a:t>
            </a:r>
            <a:r>
              <a:rPr lang="fr-FR" sz="2800" dirty="0" smtClean="0"/>
              <a:t>2 </a:t>
            </a:r>
            <a:r>
              <a:rPr lang="fr-FR" sz="2800" dirty="0"/>
              <a:t>: </a:t>
            </a:r>
            <a:r>
              <a:rPr lang="fr-FR" sz="2800" dirty="0" smtClean="0"/>
              <a:t>un centre d’appel </a:t>
            </a:r>
            <a:endParaRPr lang="fr-FR" sz="2800" dirty="0" smtClean="0"/>
          </a:p>
        </p:txBody>
      </p:sp>
      <p:pic>
        <p:nvPicPr>
          <p:cNvPr id="347138" name="Picture 2" descr="https://encrypted-tbn3.gstatic.com/images?q=tbn:ANd9GcQnsCv6yBSZZlYh27Die1jI5x0jqEb0DB84HMlqDXRr64awAsd4KoXyU1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2133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66571"/>
              </p:ext>
            </p:extLst>
          </p:nvPr>
        </p:nvGraphicFramePr>
        <p:xfrm>
          <a:off x="557064" y="1257125"/>
          <a:ext cx="516706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237"/>
                <a:gridCol w="1193547"/>
                <a:gridCol w="1224136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Inter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arrivé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probabilité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Probabilité cumulative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Intervalle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d’affectation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01</a:t>
                      </a:r>
                      <a:r>
                        <a:rPr lang="fr-FR" sz="1400" baseline="0" dirty="0" smtClean="0"/>
                        <a:t>  -  25</a:t>
                      </a:r>
                      <a:endParaRPr lang="fr-FR" sz="14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0.40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0.65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26  -  65</a:t>
                      </a:r>
                      <a:endParaRPr lang="fr-FR" sz="14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0.85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66 </a:t>
                      </a:r>
                      <a:r>
                        <a:rPr lang="fr-FR" sz="1400" baseline="0" dirty="0" smtClean="0"/>
                        <a:t>  -  85</a:t>
                      </a:r>
                      <a:endParaRPr lang="fr-FR" sz="14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85  -  00</a:t>
                      </a:r>
                      <a:endParaRPr lang="fr-FR" sz="14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39760"/>
              </p:ext>
            </p:extLst>
          </p:nvPr>
        </p:nvGraphicFramePr>
        <p:xfrm>
          <a:off x="539552" y="4293096"/>
          <a:ext cx="3600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133"/>
                <a:gridCol w="1205776"/>
                <a:gridCol w="11174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service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probabilité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Probabilité cumulative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0.35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0.35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0.60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0.80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1.00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24328"/>
              </p:ext>
            </p:extLst>
          </p:nvPr>
        </p:nvGraphicFramePr>
        <p:xfrm>
          <a:off x="5183560" y="4263039"/>
          <a:ext cx="3600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133"/>
                <a:gridCol w="1205776"/>
                <a:gridCol w="11174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Temps de service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probabilité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Probabilité cumulative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0.30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0.30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0.28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0.58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0.25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0.83</a:t>
                      </a:r>
                      <a:endParaRPr lang="fr-FR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378904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Distribution du temps de service « Débutant »</a:t>
            </a:r>
            <a:endParaRPr lang="fr-F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23520" y="378904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Distribution du temps de service « Expert »</a:t>
            </a:r>
            <a:endParaRPr lang="fr-F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1676" y="919463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Distribution du temps inter-arrivé des appels</a:t>
            </a:r>
            <a:endParaRPr lang="fr-F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54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</a:t>
            </a:r>
            <a:r>
              <a:rPr lang="fr-FR" sz="2800" dirty="0" smtClean="0"/>
              <a:t>2 </a:t>
            </a:r>
            <a:r>
              <a:rPr lang="fr-FR" sz="2800" dirty="0"/>
              <a:t>: </a:t>
            </a:r>
            <a:r>
              <a:rPr lang="fr-FR" sz="2800" dirty="0" smtClean="0"/>
              <a:t>un centre d’appel </a:t>
            </a:r>
            <a:endParaRPr lang="fr-FR" sz="2800" dirty="0" smtClean="0"/>
          </a:p>
        </p:txBody>
      </p:sp>
      <p:pic>
        <p:nvPicPr>
          <p:cNvPr id="347138" name="Picture 2" descr="https://encrypted-tbn3.gstatic.com/images?q=tbn:ANd9GcQnsCv6yBSZZlYh27Die1jI5x0jqEb0DB84HMlqDXRr64awAsd4KoXyU1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89" y="193575"/>
            <a:ext cx="2133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7029"/>
              </p:ext>
            </p:extLst>
          </p:nvPr>
        </p:nvGraphicFramePr>
        <p:xfrm>
          <a:off x="107505" y="1268760"/>
          <a:ext cx="9036494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576064"/>
                <a:gridCol w="576064"/>
                <a:gridCol w="792088"/>
                <a:gridCol w="792088"/>
                <a:gridCol w="792088"/>
                <a:gridCol w="720080"/>
                <a:gridCol w="864096"/>
                <a:gridCol w="864096"/>
                <a:gridCol w="792088"/>
                <a:gridCol w="792088"/>
                <a:gridCol w="899591"/>
              </a:tblGrid>
              <a:tr h="1122132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N° Appel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Temps Inter -arrivés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d’arrivé</a:t>
                      </a:r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Si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l’expert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est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disp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Si le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débutant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est </a:t>
                      </a:r>
                      <a:r>
                        <a:rPr lang="fr-FR" sz="1100" dirty="0" err="1" smtClean="0">
                          <a:solidFill>
                            <a:schemeClr val="tx1"/>
                          </a:solidFill>
                        </a:rPr>
                        <a:t>disp</a:t>
                      </a:r>
                      <a:endParaRPr lang="fr-F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Serveur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choisi</a:t>
                      </a:r>
                      <a:endParaRPr lang="fr-FR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Temps de service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Temps de début de service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Temps fin de service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Expert</a:t>
                      </a:r>
                    </a:p>
                    <a:p>
                      <a:pPr algn="ctr"/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Temps fin de service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Débutant</a:t>
                      </a:r>
                      <a:endParaRPr lang="fr-FR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Temps d’attente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Temps Total dans le système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Expert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Expert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Expert</a:t>
                      </a:r>
                      <a:endParaRPr lang="fr-FR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Expert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12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Débutant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12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3</a:t>
                      </a:r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…</a:t>
                      </a:r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950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100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219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221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219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débutant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219</a:t>
                      </a:r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82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Total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211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564</a:t>
                      </a:r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690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</a:t>
            </a:r>
            <a:r>
              <a:rPr lang="fr-FR" sz="2800" dirty="0" smtClean="0"/>
              <a:t>2 </a:t>
            </a:r>
            <a:r>
              <a:rPr lang="fr-FR" sz="2800" dirty="0"/>
              <a:t>: </a:t>
            </a:r>
            <a:r>
              <a:rPr lang="fr-FR" sz="2800" dirty="0" smtClean="0"/>
              <a:t>un centre d’appel </a:t>
            </a:r>
            <a:endParaRPr lang="fr-FR" sz="2800" dirty="0" smtClean="0"/>
          </a:p>
        </p:txBody>
      </p:sp>
      <p:pic>
        <p:nvPicPr>
          <p:cNvPr id="347138" name="Picture 2" descr="https://encrypted-tbn3.gstatic.com/images?q=tbn:ANd9GcQnsCv6yBSZZlYh27Die1jI5x0jqEb0DB84HMlqDXRr64awAsd4KoXyU1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89" y="193575"/>
            <a:ext cx="21336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980728"/>
            <a:ext cx="43924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Une simulation avec 100 appels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62 %  des appels sont pris en charge sans attente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12 % des appels ont un temps d’attente de 1 à 2 min</a:t>
            </a:r>
            <a:endParaRPr lang="fr-FR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400 simulations avec 100 appels</a:t>
            </a:r>
            <a:endParaRPr lang="fr-FR" dirty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80.5 %  </a:t>
            </a:r>
            <a:r>
              <a:rPr lang="fr-FR" dirty="0"/>
              <a:t>des appels </a:t>
            </a:r>
            <a:r>
              <a:rPr lang="fr-FR" dirty="0" smtClean="0"/>
              <a:t>ont un temps d’attente inférieur d’une minute.</a:t>
            </a:r>
            <a:endParaRPr lang="fr-FR" dirty="0">
              <a:solidFill>
                <a:srgbClr val="0070C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19.5 % temps d’attente au delà de la minute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176" y="1433736"/>
            <a:ext cx="3732314" cy="1779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071" y="4005065"/>
            <a:ext cx="3885468" cy="1821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43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3</a:t>
            </a:r>
            <a:r>
              <a:rPr lang="fr-FR" sz="2800" dirty="0" smtClean="0"/>
              <a:t> </a:t>
            </a:r>
            <a:r>
              <a:rPr lang="fr-FR" sz="2800" dirty="0"/>
              <a:t>: Système d'inventaire</a:t>
            </a:r>
            <a:endParaRPr lang="fr-FR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27584" y="98072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Problème important de simulation</a:t>
            </a:r>
            <a:endParaRPr lang="fr-FR" sz="20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Mesure </a:t>
            </a:r>
            <a:r>
              <a:rPr lang="fr-FR" sz="2000" dirty="0" smtClean="0">
                <a:solidFill>
                  <a:srgbClr val="0070C0"/>
                </a:solidFill>
              </a:rPr>
              <a:t>de performance: </a:t>
            </a:r>
            <a:r>
              <a:rPr lang="fr-FR" sz="2000" i="1" dirty="0">
                <a:solidFill>
                  <a:srgbClr val="0070C0"/>
                </a:solidFill>
              </a:rPr>
              <a:t>Coût total (ou bénéfice total</a:t>
            </a:r>
            <a:r>
              <a:rPr lang="fr-FR" sz="2000" i="1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P</a:t>
            </a:r>
            <a:r>
              <a:rPr lang="fr-FR" sz="2000" dirty="0" smtClean="0">
                <a:solidFill>
                  <a:srgbClr val="0070C0"/>
                </a:solidFill>
              </a:rPr>
              <a:t>aramètres</a:t>
            </a:r>
            <a:endParaRPr lang="fr-FR" sz="2000" dirty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rgbClr val="FF0000"/>
                </a:solidFill>
              </a:rPr>
              <a:t>N</a:t>
            </a:r>
            <a:r>
              <a:rPr lang="fr-FR" dirty="0" smtClean="0"/>
              <a:t> : </a:t>
            </a:r>
            <a:r>
              <a:rPr lang="fr-FR" dirty="0"/>
              <a:t>longueur de la période </a:t>
            </a:r>
            <a:r>
              <a:rPr lang="fr-FR" dirty="0" smtClean="0"/>
              <a:t>d'examen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rgbClr val="FF0000"/>
                </a:solidFill>
              </a:rPr>
              <a:t>M</a:t>
            </a:r>
            <a:r>
              <a:rPr lang="fr-FR" dirty="0"/>
              <a:t> : Niveau d'inventaire </a:t>
            </a:r>
            <a:r>
              <a:rPr lang="fr-FR" dirty="0" smtClean="0"/>
              <a:t>standard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rgbClr val="FF0000"/>
                </a:solidFill>
              </a:rPr>
              <a:t>Q</a:t>
            </a:r>
            <a:r>
              <a:rPr lang="fr-FR" i="1" baseline="-25000" dirty="0" smtClean="0">
                <a:solidFill>
                  <a:srgbClr val="FF0000"/>
                </a:solidFill>
              </a:rPr>
              <a:t>i</a:t>
            </a:r>
            <a:r>
              <a:rPr lang="fr-FR" baseline="-25000" dirty="0" smtClean="0"/>
              <a:t> </a:t>
            </a:r>
            <a:r>
              <a:rPr lang="fr-FR" dirty="0" smtClean="0"/>
              <a:t>: Quantité commandé du produit </a:t>
            </a:r>
            <a:r>
              <a:rPr lang="fr-FR" i="1" dirty="0" smtClean="0">
                <a:solidFill>
                  <a:srgbClr val="FF0000"/>
                </a:solidFill>
              </a:rPr>
              <a:t>i</a:t>
            </a:r>
            <a:endParaRPr lang="fr-FR" i="1" baseline="-250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645023"/>
            <a:ext cx="5544616" cy="3121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200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/>
              <a:t>Exemple 3</a:t>
            </a:r>
            <a:r>
              <a:rPr lang="fr-FR" sz="2800" dirty="0" smtClean="0"/>
              <a:t> </a:t>
            </a:r>
            <a:r>
              <a:rPr lang="fr-FR" sz="2800" dirty="0"/>
              <a:t>: Système d'inventaire</a:t>
            </a:r>
            <a:endParaRPr lang="fr-FR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27584" y="980728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Evénements </a:t>
            </a:r>
            <a:r>
              <a:rPr lang="fr-FR" sz="2000" dirty="0" smtClean="0">
                <a:solidFill>
                  <a:srgbClr val="0070C0"/>
                </a:solidFill>
              </a:rPr>
              <a:t>d’un système d'inventaire</a:t>
            </a:r>
            <a:r>
              <a:rPr lang="fr-FR" sz="2000" dirty="0">
                <a:solidFill>
                  <a:srgbClr val="0070C0"/>
                </a:solidFill>
              </a:rPr>
              <a:t>(M, N)</a:t>
            </a:r>
            <a:r>
              <a:rPr lang="fr-FR" sz="2000" dirty="0" smtClean="0">
                <a:solidFill>
                  <a:srgbClr val="0070C0"/>
                </a:solidFill>
              </a:rPr>
              <a:t> sont 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Une demande </a:t>
            </a:r>
            <a:r>
              <a:rPr lang="fr-FR" dirty="0"/>
              <a:t>pour les articles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Tenue d'inventaire</a:t>
            </a:r>
            <a:endParaRPr lang="fr-FR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Réception </a:t>
            </a:r>
            <a:r>
              <a:rPr lang="fr-FR" dirty="0"/>
              <a:t>d'une commande à la fin de chaque </a:t>
            </a:r>
            <a:r>
              <a:rPr lang="fr-FR" dirty="0" smtClean="0"/>
              <a:t>inventaire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70C0"/>
                </a:solidFill>
              </a:rPr>
              <a:t>Pour</a:t>
            </a:r>
            <a:r>
              <a:rPr lang="fr-FR" dirty="0"/>
              <a:t> </a:t>
            </a:r>
            <a:r>
              <a:rPr lang="fr-FR" sz="2000" dirty="0">
                <a:solidFill>
                  <a:srgbClr val="0070C0"/>
                </a:solidFill>
              </a:rPr>
              <a:t>éviter les pénuries, un stock tampon est </a:t>
            </a:r>
            <a:r>
              <a:rPr lang="fr-FR" sz="2000" dirty="0" smtClean="0">
                <a:solidFill>
                  <a:srgbClr val="0070C0"/>
                </a:solidFill>
              </a:rPr>
              <a:t>nécessaire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Cout de stockage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Espace de stockage</a:t>
            </a:r>
            <a:endParaRPr lang="fr-FR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Autres</a:t>
            </a:r>
            <a:endParaRPr lang="fr-F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018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Exemple 1 : Système de traitement simple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2606" y="1034534"/>
            <a:ext cx="77603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70C0"/>
                </a:solidFill>
              </a:rPr>
              <a:t>Initialement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 smtClean="0"/>
              <a:t>Temps =              </a:t>
            </a:r>
            <a:r>
              <a:rPr lang="fr-FR" b="1" dirty="0" smtClean="0"/>
              <a:t>0 (début de simulation)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 smtClean="0"/>
              <a:t>File d’attente       </a:t>
            </a:r>
            <a:r>
              <a:rPr lang="fr-FR" b="1" dirty="0" smtClean="0"/>
              <a:t>vide</a:t>
            </a:r>
            <a:endParaRPr lang="fr-FR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 smtClean="0"/>
              <a:t>Serveur               </a:t>
            </a:r>
            <a:r>
              <a:rPr lang="fr-FR" b="1" dirty="0" smtClean="0"/>
              <a:t>libre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 smtClean="0"/>
              <a:t>Unité de Temps : </a:t>
            </a:r>
            <a:r>
              <a:rPr lang="fr-FR" b="1" dirty="0" smtClean="0"/>
              <a:t>Minute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70C0"/>
                </a:solidFill>
              </a:rPr>
              <a:t>Données d’entrés (sous forme de Tableau)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70C0"/>
                </a:solidFill>
              </a:rPr>
              <a:t>Stopper la simulation après 20 minutes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67682"/>
              </p:ext>
            </p:extLst>
          </p:nvPr>
        </p:nvGraphicFramePr>
        <p:xfrm>
          <a:off x="1331640" y="3068960"/>
          <a:ext cx="691276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667"/>
                <a:gridCol w="1603574"/>
                <a:gridCol w="1988431"/>
                <a:gridCol w="2322096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N°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pièce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Temps d’arrivé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Temps Inter-arrivé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Temps de service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2.90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1.73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1.73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1.76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3.08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1.35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3.39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3.79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0.71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4.52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4.41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0.62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4.46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18.69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14.28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4.36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19.39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0.70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2.07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34.91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15.52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3.36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38.06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3.15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2.37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39.82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1.76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5.38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40.82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1.00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879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404813"/>
            <a:ext cx="7791400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Annexe : Génération des nombres aléatoires</a:t>
            </a:r>
            <a:endParaRPr lang="fr-F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77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729537" cy="838200"/>
          </a:xfrm>
        </p:spPr>
        <p:txBody>
          <a:bodyPr/>
          <a:lstStyle/>
          <a:p>
            <a:pPr algn="ctr"/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9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Exemple 1 : Système de traitement simple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2606" y="1034534"/>
            <a:ext cx="776039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70C0"/>
                </a:solidFill>
              </a:rPr>
              <a:t>Mesures de performance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Production Total (nombre de pièces traites)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Temps moyen d’attente des pièces dans la file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Temps max d’attente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Nombre max des pièces dans la file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Temps moyen de séjour des pièces dans le système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Temps  max de séjour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Taux d’utilisation du serveur (la machine)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…</a:t>
            </a:r>
            <a:endParaRPr lang="fr-FR" sz="2800" dirty="0" smtClean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5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452437"/>
          </a:xfrm>
        </p:spPr>
        <p:txBody>
          <a:bodyPr/>
          <a:lstStyle/>
          <a:p>
            <a:pPr eaLnBrk="1" hangingPunct="1"/>
            <a:r>
              <a:rPr lang="fr-FR" sz="2800" dirty="0" smtClean="0"/>
              <a:t>Exemple 1 : Système de traitement simple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2606" y="1034534"/>
            <a:ext cx="776039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70C0"/>
                </a:solidFill>
              </a:rPr>
              <a:t>Analyse préliminaire</a:t>
            </a:r>
            <a:endParaRPr lang="fr-FR" sz="2800" dirty="0">
              <a:solidFill>
                <a:srgbClr val="0070C0"/>
              </a:solidFill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Temps moyen Inter-arrivé  </a:t>
            </a:r>
            <a:r>
              <a:rPr lang="fr-FR" sz="2400" dirty="0"/>
              <a:t>= </a:t>
            </a:r>
            <a:r>
              <a:rPr lang="fr-FR" sz="2400" dirty="0">
                <a:solidFill>
                  <a:srgbClr val="FF0000"/>
                </a:solidFill>
              </a:rPr>
              <a:t>4,08</a:t>
            </a:r>
            <a:r>
              <a:rPr lang="fr-FR" sz="2400" dirty="0"/>
              <a:t> minutes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Temps </a:t>
            </a:r>
            <a:r>
              <a:rPr lang="fr-FR" sz="2400" dirty="0" smtClean="0"/>
              <a:t>moyen de </a:t>
            </a:r>
            <a:r>
              <a:rPr lang="fr-FR" sz="2400" dirty="0"/>
              <a:t>service </a:t>
            </a:r>
            <a:r>
              <a:rPr lang="fr-FR" sz="2400" dirty="0" smtClean="0"/>
              <a:t>  = </a:t>
            </a:r>
            <a:r>
              <a:rPr lang="fr-FR" sz="2400" dirty="0">
                <a:solidFill>
                  <a:srgbClr val="FF0000"/>
                </a:solidFill>
              </a:rPr>
              <a:t>3,46</a:t>
            </a:r>
            <a:r>
              <a:rPr lang="fr-FR" sz="2400" dirty="0"/>
              <a:t> minutes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Donc (en moyenne) </a:t>
            </a:r>
            <a:r>
              <a:rPr lang="fr-FR" sz="2400" dirty="0" smtClean="0"/>
              <a:t>les </a:t>
            </a:r>
            <a:r>
              <a:rPr lang="fr-FR" sz="2400" dirty="0"/>
              <a:t>pièces sont traitées plus rapidement </a:t>
            </a:r>
            <a:r>
              <a:rPr lang="fr-FR" sz="2400" dirty="0" smtClean="0"/>
              <a:t>qu’elles arrivent.</a:t>
            </a:r>
            <a:endParaRPr lang="fr-FR" sz="2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Système a une chance de fonctionner de manière stable dans le long </a:t>
            </a:r>
            <a:r>
              <a:rPr lang="fr-FR" sz="2400" dirty="0" smtClean="0"/>
              <a:t>terme</a:t>
            </a:r>
            <a:endParaRPr lang="fr-FR" sz="2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/>
              <a:t>Si nous avons </a:t>
            </a:r>
            <a:r>
              <a:rPr lang="fr-FR" sz="2400" i="1" dirty="0"/>
              <a:t>Temps moyen Inter-arrivé </a:t>
            </a:r>
            <a:r>
              <a:rPr lang="fr-FR" sz="2400" dirty="0" smtClean="0"/>
              <a:t>&lt;</a:t>
            </a:r>
            <a:r>
              <a:rPr lang="fr-FR" sz="2400" dirty="0"/>
              <a:t> </a:t>
            </a:r>
            <a:r>
              <a:rPr lang="fr-FR" sz="2400" i="1" dirty="0"/>
              <a:t>Temps moyen de service</a:t>
            </a:r>
            <a:r>
              <a:rPr lang="fr-FR" sz="2400" dirty="0" smtClean="0"/>
              <a:t>, la file d'attente allait exploser 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98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Préparation</a:t>
            </a:r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444660"/>
              </p:ext>
            </p:extLst>
          </p:nvPr>
        </p:nvGraphicFramePr>
        <p:xfrm>
          <a:off x="611981" y="1340768"/>
          <a:ext cx="85725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81" name="Document" r:id="rId5" imgW="9220320" imgH="5931360" progId="Word.Document.8">
                  <p:embed/>
                </p:oleObj>
              </mc:Choice>
              <mc:Fallback>
                <p:oleObj name="Document" r:id="rId5" imgW="9220320" imgH="593136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" y="1340768"/>
                        <a:ext cx="85725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478515"/>
              </p:ext>
            </p:extLst>
          </p:nvPr>
        </p:nvGraphicFramePr>
        <p:xfrm>
          <a:off x="2483768" y="3284984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82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284984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39423"/>
              </p:ext>
            </p:extLst>
          </p:nvPr>
        </p:nvGraphicFramePr>
        <p:xfrm>
          <a:off x="2483768" y="4504184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83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04184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30509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t=0.00 </a:t>
            </a:r>
            <a:r>
              <a:rPr lang="fr-FR" sz="2800" dirty="0">
                <a:solidFill>
                  <a:srgbClr val="FF0000"/>
                </a:solidFill>
              </a:rPr>
              <a:t>Initialisation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22176"/>
              </p:ext>
            </p:extLst>
          </p:nvPr>
        </p:nvGraphicFramePr>
        <p:xfrm>
          <a:off x="611981" y="1340768"/>
          <a:ext cx="85725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7" name="Document" r:id="rId5" imgW="9220320" imgH="5931360" progId="Word.Document.8">
                  <p:embed/>
                </p:oleObj>
              </mc:Choice>
              <mc:Fallback>
                <p:oleObj name="Document" r:id="rId5" imgW="9220320" imgH="593136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" y="1340768"/>
                        <a:ext cx="85725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25266"/>
              </p:ext>
            </p:extLst>
          </p:nvPr>
        </p:nvGraphicFramePr>
        <p:xfrm>
          <a:off x="2436440" y="3356992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8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3356992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90656"/>
              </p:ext>
            </p:extLst>
          </p:nvPr>
        </p:nvGraphicFramePr>
        <p:xfrm>
          <a:off x="2436440" y="4576192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9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440" y="4576192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91581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04813"/>
            <a:ext cx="7729537" cy="935955"/>
          </a:xfrm>
        </p:spPr>
        <p:txBody>
          <a:bodyPr/>
          <a:lstStyle/>
          <a:p>
            <a:pPr algn="ctr" eaLnBrk="1" hangingPunct="1"/>
            <a:r>
              <a:rPr lang="fr-FR" sz="2800" dirty="0" smtClean="0"/>
              <a:t>Exemple 1 : Simulation Manuelle</a:t>
            </a:r>
            <a:br>
              <a:rPr lang="fr-FR" sz="28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t=0.00 ; l’arrivée de pièce 1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35696" y="1628800"/>
            <a:ext cx="457200" cy="457200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62324"/>
              </p:ext>
            </p:extLst>
          </p:nvPr>
        </p:nvGraphicFramePr>
        <p:xfrm>
          <a:off x="611981" y="1340768"/>
          <a:ext cx="85725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30" name="Document" r:id="rId5" imgW="9220320" imgH="5931360" progId="Word.Document.8">
                  <p:embed/>
                </p:oleObj>
              </mc:Choice>
              <mc:Fallback>
                <p:oleObj name="Document" r:id="rId5" imgW="9220320" imgH="593136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" y="1340768"/>
                        <a:ext cx="85725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911896" y="170500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 smtClean="0">
                <a:solidFill>
                  <a:schemeClr val="lt1"/>
                </a:solidFill>
                <a:latin typeface="+mn-lt"/>
              </a:rPr>
              <a:t>1</a:t>
            </a:r>
            <a:endParaRPr lang="fr-FR" dirty="0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15989"/>
              </p:ext>
            </p:extLst>
          </p:nvPr>
        </p:nvGraphicFramePr>
        <p:xfrm>
          <a:off x="2652464" y="3281908"/>
          <a:ext cx="60960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31" name="Chart" r:id="rId7" imgW="6096305" imgH="1314907" progId="Excel.Chart.8">
                  <p:embed/>
                </p:oleObj>
              </mc:Choice>
              <mc:Fallback>
                <p:oleObj name="Chart" r:id="rId7" imgW="6096305" imgH="1314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64" y="3281908"/>
                        <a:ext cx="60960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326005"/>
              </p:ext>
            </p:extLst>
          </p:nvPr>
        </p:nvGraphicFramePr>
        <p:xfrm>
          <a:off x="2652464" y="4501108"/>
          <a:ext cx="609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32" name="Chart" r:id="rId9" imgW="6096305" imgH="800405" progId="Excel.Chart.8">
                  <p:embed/>
                </p:oleObj>
              </mc:Choice>
              <mc:Fallback>
                <p:oleObj name="Chart" r:id="rId9" imgW="6096305" imgH="8004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64" y="4501108"/>
                        <a:ext cx="609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539008" y="5629051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539008" y="5884799"/>
            <a:ext cx="304800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13392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</p:tagLst>
</file>

<file path=ppt/theme/theme1.xml><?xml version="1.0" encoding="utf-8"?>
<a:theme xmlns:a="http://schemas.openxmlformats.org/drawingml/2006/main" name="Content Starter Set">
  <a:themeElements>
    <a:clrScheme name="Content Starter Set 2">
      <a:dk1>
        <a:srgbClr val="4D4D4D"/>
      </a:dk1>
      <a:lt1>
        <a:srgbClr val="FFFFFF"/>
      </a:lt1>
      <a:dk2>
        <a:srgbClr val="FFFFC2"/>
      </a:dk2>
      <a:lt2>
        <a:srgbClr val="969696"/>
      </a:lt2>
      <a:accent1>
        <a:srgbClr val="D3D7DB"/>
      </a:accent1>
      <a:accent2>
        <a:srgbClr val="A5C3DB"/>
      </a:accent2>
      <a:accent3>
        <a:srgbClr val="FFFFFF"/>
      </a:accent3>
      <a:accent4>
        <a:srgbClr val="404040"/>
      </a:accent4>
      <a:accent5>
        <a:srgbClr val="E6E8EA"/>
      </a:accent5>
      <a:accent6>
        <a:srgbClr val="95B0C6"/>
      </a:accent6>
      <a:hlink>
        <a:srgbClr val="777777"/>
      </a:hlink>
      <a:folHlink>
        <a:srgbClr val="B2B2B2"/>
      </a:folHlink>
    </a:clrScheme>
    <a:fontScheme name="Content Starter 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nt Starter Set 1">
        <a:dk1>
          <a:srgbClr val="336699"/>
        </a:dk1>
        <a:lt1>
          <a:srgbClr val="FFFFFF"/>
        </a:lt1>
        <a:dk2>
          <a:srgbClr val="FFFFC2"/>
        </a:dk2>
        <a:lt2>
          <a:srgbClr val="969696"/>
        </a:lt2>
        <a:accent1>
          <a:srgbClr val="C3F1BD"/>
        </a:accent1>
        <a:accent2>
          <a:srgbClr val="DAE6F0"/>
        </a:accent2>
        <a:accent3>
          <a:srgbClr val="FFFFFF"/>
        </a:accent3>
        <a:accent4>
          <a:srgbClr val="2A5682"/>
        </a:accent4>
        <a:accent5>
          <a:srgbClr val="DEF7DB"/>
        </a:accent5>
        <a:accent6>
          <a:srgbClr val="C5D0D9"/>
        </a:accent6>
        <a:hlink>
          <a:srgbClr val="D68484"/>
        </a:hlink>
        <a:folHlink>
          <a:srgbClr val="6698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Starter Set 2">
        <a:dk1>
          <a:srgbClr val="4D4D4D"/>
        </a:dk1>
        <a:lt1>
          <a:srgbClr val="FFFFFF"/>
        </a:lt1>
        <a:dk2>
          <a:srgbClr val="FFFFC2"/>
        </a:dk2>
        <a:lt2>
          <a:srgbClr val="969696"/>
        </a:lt2>
        <a:accent1>
          <a:srgbClr val="D3D7DB"/>
        </a:accent1>
        <a:accent2>
          <a:srgbClr val="A5C3DB"/>
        </a:accent2>
        <a:accent3>
          <a:srgbClr val="FFFFFF"/>
        </a:accent3>
        <a:accent4>
          <a:srgbClr val="404040"/>
        </a:accent4>
        <a:accent5>
          <a:srgbClr val="E6E8EA"/>
        </a:accent5>
        <a:accent6>
          <a:srgbClr val="95B0C6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Content Starter Set</Template>
  <TotalTime>0</TotalTime>
  <Words>2308</Words>
  <Application>Microsoft Office PowerPoint</Application>
  <PresentationFormat>On-screen Show (4:3)</PresentationFormat>
  <Paragraphs>829</Paragraphs>
  <Slides>41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Wingdings</vt:lpstr>
      <vt:lpstr>Content Starter Set</vt:lpstr>
      <vt:lpstr>CorelDRAW</vt:lpstr>
      <vt:lpstr>Document</vt:lpstr>
      <vt:lpstr>Chart</vt:lpstr>
      <vt:lpstr>Cours N° 2 Exemples de Simulation</vt:lpstr>
      <vt:lpstr>PowerPoint Presentation</vt:lpstr>
      <vt:lpstr>Exemple 1 : Système de traitement simple</vt:lpstr>
      <vt:lpstr>Exemple 1 : Système de traitement simple</vt:lpstr>
      <vt:lpstr>Exemple 1 : Système de traitement simple</vt:lpstr>
      <vt:lpstr>Exemple 1 : Système de traitement simple</vt:lpstr>
      <vt:lpstr>Exemple 1 : Simulation Manuelle Préparation</vt:lpstr>
      <vt:lpstr>Exemple 1 : Simulation Manuelle t=0.00 Initialisation </vt:lpstr>
      <vt:lpstr>Exemple 1 : Simulation Manuelle t=0.00 ; l’arrivée de pièce 1 </vt:lpstr>
      <vt:lpstr>Exemple 1 : Simulation Manuelle t=1.73 ; l’arrivée de pièce 2 </vt:lpstr>
      <vt:lpstr>Exemple 1 : Simulation Manuelle t=2.90 ; la sortie de la pièce 1 </vt:lpstr>
      <vt:lpstr>Exemple 1 : Simulation Manuelle t=3.08 ; l’arrivée de la pièce 3 </vt:lpstr>
      <vt:lpstr>Exemple 1 : Simulation Manuelle t=3.79 ; l’arrivée de la pièce 4 </vt:lpstr>
      <vt:lpstr>Exemple 1 : Simulation Manuelle t=4.41 ; l’arrivée de la pièce 5 </vt:lpstr>
      <vt:lpstr>Exemple 1 : Simulation Manuelle t=4.41 ; la sortie de la pièce 2 </vt:lpstr>
      <vt:lpstr>Exemple 1 : Simulation Manuelle t=8.05 ; la sortie de la pièce 3 </vt:lpstr>
      <vt:lpstr>Exemple 1 : Simulation Manuelle t=12.57 ; la sortie de la pièce 4 </vt:lpstr>
      <vt:lpstr>Exemple 1 : Simulation Manuelle t=17.03 ; la sortie de la pièce 5 </vt:lpstr>
      <vt:lpstr>Exemple 1 : Simulation Manuelle t=18.69 ; l’arrivé de la pièce 6 </vt:lpstr>
      <vt:lpstr>Exemple 1 : Simulation Manuelle t=19.39 ; l’arrivé de la pièce 7 </vt:lpstr>
      <vt:lpstr>Exemple 1 : Simulation Manuelle t=20.00 ; la fin de la simulation</vt:lpstr>
      <vt:lpstr>Exemple 1 : Simulation Manuelle</vt:lpstr>
      <vt:lpstr>Exemple 1 : Simulation Manuelle</vt:lpstr>
      <vt:lpstr>Simulation avec un Tableau</vt:lpstr>
      <vt:lpstr>Simulation des files d’attentes</vt:lpstr>
      <vt:lpstr>Simulation des files d’attentes</vt:lpstr>
      <vt:lpstr>Simulation des files d’attentes</vt:lpstr>
      <vt:lpstr>Simulation des files d’attentes</vt:lpstr>
      <vt:lpstr>Simulation des files d’attentes</vt:lpstr>
      <vt:lpstr>Exemple 1 : Une épicerie</vt:lpstr>
      <vt:lpstr>Exemple 1 : Une épicerie</vt:lpstr>
      <vt:lpstr>Exemple 1 : Une épicerie</vt:lpstr>
      <vt:lpstr>Exemple 1 : Une épicerie</vt:lpstr>
      <vt:lpstr>Exemple 2 : un centre d’appel </vt:lpstr>
      <vt:lpstr>Exemple 2 : un centre d’appel </vt:lpstr>
      <vt:lpstr>Exemple 2 : un centre d’appel </vt:lpstr>
      <vt:lpstr>Exemple 2 : un centre d’appel </vt:lpstr>
      <vt:lpstr>Exemple 3 : Système d'inventaire</vt:lpstr>
      <vt:lpstr>Exemple 3 : Système d'inventaire</vt:lpstr>
      <vt:lpstr>Annexe : Génération des nombres aléatoires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SUPINFO Presentaiton Content Starter Set</dc:title>
  <dc:subject>Content slides for SUPINFO Presentations</dc:subject>
  <dc:creator/>
  <cp:lastModifiedBy/>
  <cp:revision>7</cp:revision>
  <dcterms:created xsi:type="dcterms:W3CDTF">2006-07-05T22:12:40Z</dcterms:created>
  <dcterms:modified xsi:type="dcterms:W3CDTF">2015-10-19T22:45:17Z</dcterms:modified>
</cp:coreProperties>
</file>