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34" r:id="rId1"/>
  </p:sldMasterIdLst>
  <p:notesMasterIdLst>
    <p:notesMasterId r:id="rId33"/>
  </p:notesMasterIdLst>
  <p:handoutMasterIdLst>
    <p:handoutMasterId r:id="rId34"/>
  </p:handoutMasterIdLst>
  <p:sldIdLst>
    <p:sldId id="745" r:id="rId2"/>
    <p:sldId id="757" r:id="rId3"/>
    <p:sldId id="750" r:id="rId4"/>
    <p:sldId id="794" r:id="rId5"/>
    <p:sldId id="835" r:id="rId6"/>
    <p:sldId id="836" r:id="rId7"/>
    <p:sldId id="837" r:id="rId8"/>
    <p:sldId id="838" r:id="rId9"/>
    <p:sldId id="839" r:id="rId10"/>
    <p:sldId id="807" r:id="rId11"/>
    <p:sldId id="840" r:id="rId12"/>
    <p:sldId id="841" r:id="rId13"/>
    <p:sldId id="842" r:id="rId14"/>
    <p:sldId id="843" r:id="rId15"/>
    <p:sldId id="845" r:id="rId16"/>
    <p:sldId id="844" r:id="rId17"/>
    <p:sldId id="846" r:id="rId18"/>
    <p:sldId id="809" r:id="rId19"/>
    <p:sldId id="847" r:id="rId20"/>
    <p:sldId id="848" r:id="rId21"/>
    <p:sldId id="849" r:id="rId22"/>
    <p:sldId id="850" r:id="rId23"/>
    <p:sldId id="851" r:id="rId24"/>
    <p:sldId id="852" r:id="rId25"/>
    <p:sldId id="853" r:id="rId26"/>
    <p:sldId id="855" r:id="rId27"/>
    <p:sldId id="854" r:id="rId28"/>
    <p:sldId id="857" r:id="rId29"/>
    <p:sldId id="856" r:id="rId30"/>
    <p:sldId id="858" r:id="rId31"/>
    <p:sldId id="752" r:id="rId32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6698CC"/>
    <a:srgbClr val="FFFFCC"/>
    <a:srgbClr val="D68484"/>
    <a:srgbClr val="FFFFFF"/>
    <a:srgbClr val="BFC7CF"/>
    <a:srgbClr val="BFD0BE"/>
    <a:srgbClr val="236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90" autoAdjust="0"/>
    <p:restoredTop sz="94434" autoAdjust="0"/>
  </p:normalViewPr>
  <p:slideViewPr>
    <p:cSldViewPr>
      <p:cViewPr varScale="1">
        <p:scale>
          <a:sx n="70" d="100"/>
          <a:sy n="70" d="100"/>
        </p:scale>
        <p:origin x="7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526" y="-90"/>
      </p:cViewPr>
      <p:guideLst>
        <p:guide orient="horz" pos="2928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370138" y="0"/>
            <a:ext cx="45116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90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Content Starter Set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19113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90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fld id="{06FF52C1-0AF6-40C6-A184-2B1F39F12451}" type="datetime5">
              <a:rPr lang="en-US"/>
              <a:pPr>
                <a:defRPr/>
              </a:pPr>
              <a:t>15-Nov-15</a:t>
            </a:fld>
            <a:endParaRPr lang="en-US"/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58118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90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48413" y="8831263"/>
            <a:ext cx="5334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90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fld id="{37DCA969-909D-4D8D-8078-FC32C83BD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79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293938" y="0"/>
            <a:ext cx="45878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90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Content Starter Set</a:t>
            </a:r>
          </a:p>
        </p:txBody>
      </p:sp>
      <p:sp>
        <p:nvSpPr>
          <p:cNvPr id="17920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56578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90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23025" y="8829675"/>
            <a:ext cx="4572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90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fld id="{7059678B-8061-48D9-A9CF-BC2AC5684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891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43FCD92-7989-47A3-B844-C000A6E1A5A6}" type="datetime5">
              <a:rPr lang="en-US"/>
              <a:pPr/>
              <a:t>15-Nov-15</a:t>
            </a:fld>
            <a:endParaRPr lang="en-US"/>
          </a:p>
        </p:txBody>
      </p:sp>
      <p:sp>
        <p:nvSpPr>
          <p:cNvPr id="1802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02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EC8186-7856-47A4-98AC-3A5CD3A64E7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0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55353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15-Nov-15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61371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15-Nov-15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14198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15-Nov-15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7077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15-Nov-15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66079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15-Nov-15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8429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15-Nov-15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73225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15-Nov-15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76037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15-Nov-15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64879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15-Nov-15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13501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15-Nov-15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0542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15-Nov-15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49455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15-Nov-15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0910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15-Nov-15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72246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15-Nov-15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71234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15-Nov-15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986289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15-Nov-15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357903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15-Nov-15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38675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15-Nov-15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063447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15-Nov-15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819608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15-Nov-15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406321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15-Nov-15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27198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15-Nov-15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61098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15-Nov-15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92194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15-Nov-15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77718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15-Nov-15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9742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15-Nov-15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22966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15-Nov-15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40101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15-Nov-15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32289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622425"/>
            <a:ext cx="9144000" cy="2263775"/>
          </a:xfrm>
          <a:prstGeom prst="rect">
            <a:avLst/>
          </a:prstGeom>
          <a:gradFill rotWithShape="1">
            <a:gsLst>
              <a:gs pos="0">
                <a:schemeClr val="accent2">
                  <a:alpha val="75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2843213" y="1196975"/>
          <a:ext cx="2736850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97" name="CorelDRAW" r:id="rId3" imgW="1405080" imgH="1308960" progId="CorelDRAW.Graphic.12">
                  <p:embed/>
                </p:oleObj>
              </mc:Choice>
              <mc:Fallback>
                <p:oleObj name="CorelDRAW" r:id="rId3" imgW="1405080" imgH="1308960" progId="CorelDRAW.Graphic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196975"/>
                        <a:ext cx="2736850" cy="254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2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3962400"/>
            <a:ext cx="6248400" cy="1447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</a:t>
            </a:r>
          </a:p>
        </p:txBody>
      </p:sp>
      <p:sp>
        <p:nvSpPr>
          <p:cNvPr id="1572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14600" y="1600200"/>
            <a:ext cx="6237288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0" y="6553200"/>
            <a:ext cx="5334000" cy="304800"/>
          </a:xfrm>
        </p:spPr>
        <p:txBody>
          <a:bodyPr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334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066800"/>
            <a:ext cx="4038600" cy="5334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01000" y="6400800"/>
            <a:ext cx="990600" cy="3000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84F5685-B50D-4161-B2F3-C9CC50D3550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21" name="CorelDRAW" r:id="rId3" imgW="710280" imgH="662760" progId="CorelDRAW.Graphic.12">
                  <p:embed/>
                </p:oleObj>
              </mc:Choice>
              <mc:Fallback>
                <p:oleObj name="CorelDRAW" r:id="rId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45" name="CorelDRAW" r:id="rId3" imgW="710280" imgH="662760" progId="CorelDRAW.Graphic.12">
                  <p:embed/>
                </p:oleObj>
              </mc:Choice>
              <mc:Fallback>
                <p:oleObj name="CorelDRAW" r:id="rId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4575" y="1524000"/>
            <a:ext cx="3783013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9988" y="1524000"/>
            <a:ext cx="3783012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69" name="CorelDRAW" r:id="rId3" imgW="710280" imgH="662760" progId="CorelDRAW.Graphic.12">
                  <p:embed/>
                </p:oleObj>
              </mc:Choice>
              <mc:Fallback>
                <p:oleObj name="CorelDRAW" r:id="rId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93" name="CorelDRAW" r:id="rId3" imgW="710280" imgH="662760" progId="CorelDRAW.Graphic.12">
                  <p:embed/>
                </p:oleObj>
              </mc:Choice>
              <mc:Fallback>
                <p:oleObj name="CorelDRAW" r:id="rId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17" name="CorelDRAW" r:id="rId3" imgW="710280" imgH="662760" progId="CorelDRAW.Graphic.12">
                  <p:embed/>
                </p:oleObj>
              </mc:Choice>
              <mc:Fallback>
                <p:oleObj name="CorelDRAW" r:id="rId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41" name="CorelDRAW" r:id="rId3" imgW="710280" imgH="662760" progId="CorelDRAW.Graphic.12">
                  <p:embed/>
                </p:oleObj>
              </mc:Choice>
              <mc:Fallback>
                <p:oleObj name="CorelDRAW" r:id="rId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65" name="CorelDRAW" r:id="rId3" imgW="710280" imgH="662760" progId="CorelDRAW.Graphic.12">
                  <p:embed/>
                </p:oleObj>
              </mc:Choice>
              <mc:Fallback>
                <p:oleObj name="CorelDRAW" r:id="rId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89" name="CorelDRAW" r:id="rId3" imgW="710280" imgH="662760" progId="CorelDRAW.Graphic.12">
                  <p:embed/>
                </p:oleObj>
              </mc:Choice>
              <mc:Fallback>
                <p:oleObj name="CorelDRAW" r:id="rId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19050"/>
            <a:ext cx="1931987" cy="6153150"/>
          </a:xfrm>
        </p:spPr>
        <p:txBody>
          <a:bodyPr vert="eaVert"/>
          <a:lstStyle/>
          <a:p>
            <a:r>
              <a:rPr lang="fr-FR" smtClean="0"/>
              <a:t>Cliquez pour ajouter un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3463" y="19050"/>
            <a:ext cx="5645150" cy="61531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4575" y="1524000"/>
            <a:ext cx="77184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71843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571844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3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33463" y="19050"/>
            <a:ext cx="77295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718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 rot="16200000">
            <a:off x="-2514600" y="4038600"/>
            <a:ext cx="533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" name="CorelDRAW" r:id="rId13" imgW="710280" imgH="662760" progId="CorelDRAW.Graphic.12">
                  <p:embed/>
                </p:oleObj>
              </mc:Choice>
              <mc:Fallback>
                <p:oleObj name="CorelDRAW" r:id="rId1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3D7D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4D4D4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30000"/>
        </a:spcAft>
        <a:buClr>
          <a:schemeClr val="hlink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60425" indent="-342900" algn="l" rtl="0" eaLnBrk="0" fontAlgn="base" hangingPunct="0">
        <a:spcBef>
          <a:spcPct val="20000"/>
        </a:spcBef>
        <a:spcAft>
          <a:spcPct val="30000"/>
        </a:spcAft>
        <a:buClr>
          <a:schemeClr val="bg2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203325" indent="-228600" algn="l" rtl="0" eaLnBrk="0" fontAlgn="base" hangingPunct="0">
        <a:spcBef>
          <a:spcPct val="20000"/>
        </a:spcBef>
        <a:spcAft>
          <a:spcPct val="3000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3000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3000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3000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3000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3000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3000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emf"/><Relationship Id="rId2" Type="http://schemas.openxmlformats.org/officeDocument/2006/relationships/tags" Target="../tags/tag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4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8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3200400"/>
          </a:xfrm>
          <a:prstGeom prst="rect">
            <a:avLst/>
          </a:prstGeom>
          <a:gradFill rotWithShape="1">
            <a:gsLst>
              <a:gs pos="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14800"/>
            <a:ext cx="5186536" cy="1834480"/>
          </a:xfrm>
        </p:spPr>
        <p:txBody>
          <a:bodyPr/>
          <a:lstStyle/>
          <a:p>
            <a:pPr eaLnBrk="1" hangingPunct="1"/>
            <a:r>
              <a:rPr lang="fr-FR" sz="2400" dirty="0" smtClean="0"/>
              <a:t>Université Ibn </a:t>
            </a:r>
            <a:r>
              <a:rPr lang="fr-FR" sz="2400" dirty="0" err="1" smtClean="0"/>
              <a:t>Khaldoun</a:t>
            </a:r>
            <a:r>
              <a:rPr lang="fr-FR" sz="2400" dirty="0" smtClean="0"/>
              <a:t> Tiaret</a:t>
            </a:r>
            <a:br>
              <a:rPr lang="fr-FR" sz="2400" dirty="0" smtClean="0"/>
            </a:br>
            <a:r>
              <a:rPr lang="fr-FR" sz="2400" dirty="0" smtClean="0"/>
              <a:t>Département INF</a:t>
            </a:r>
          </a:p>
          <a:p>
            <a:pPr eaLnBrk="1" hangingPunct="1"/>
            <a:r>
              <a:rPr lang="fr-FR" sz="2400" dirty="0" err="1" smtClean="0"/>
              <a:t>B.Khaled</a:t>
            </a:r>
            <a:endParaRPr lang="fr-FR" sz="1400" dirty="0" smtClean="0"/>
          </a:p>
        </p:txBody>
      </p:sp>
      <p:pic>
        <p:nvPicPr>
          <p:cNvPr id="16391" name="Picture 16" descr="emblem_cla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676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843213" y="1196975"/>
          <a:ext cx="2736850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1" name="CorelDRAW" r:id="rId6" imgW="1405080" imgH="1308960" progId="CorelDRAW.Graphic.12">
                  <p:embed/>
                </p:oleObj>
              </mc:Choice>
              <mc:Fallback>
                <p:oleObj name="CorelDRAW" r:id="rId6" imgW="1405080" imgH="130896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196975"/>
                        <a:ext cx="2736850" cy="254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84438" y="990600"/>
            <a:ext cx="6659562" cy="2841625"/>
          </a:xfrm>
          <a:noFill/>
        </p:spPr>
        <p:txBody>
          <a:bodyPr/>
          <a:lstStyle/>
          <a:p>
            <a:pPr eaLnBrk="1" hangingPunct="1"/>
            <a:r>
              <a:rPr lang="fr-FR" dirty="0" smtClean="0"/>
              <a:t>Cours N° 5</a:t>
            </a:r>
            <a:br>
              <a:rPr lang="fr-FR" dirty="0" smtClean="0"/>
            </a:br>
            <a:r>
              <a:rPr lang="fr-FR" dirty="0" smtClean="0"/>
              <a:t>Génération des Nombres Aléatoires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Techniques de génération des nombres aléatoires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6698CC"/>
                </a:solidFill>
              </a:rPr>
              <a:t>La méthode du carré </a:t>
            </a:r>
            <a:r>
              <a:rPr lang="fr-FR" sz="2400" dirty="0" smtClean="0">
                <a:solidFill>
                  <a:srgbClr val="6698CC"/>
                </a:solidFill>
              </a:rPr>
              <a:t>médian </a:t>
            </a:r>
            <a:r>
              <a:rPr lang="fr-FR" sz="2400" i="1" dirty="0">
                <a:solidFill>
                  <a:srgbClr val="6698CC"/>
                </a:solidFill>
              </a:rPr>
              <a:t>John </a:t>
            </a:r>
            <a:r>
              <a:rPr lang="fr-FR" sz="2400" i="1" dirty="0" err="1">
                <a:solidFill>
                  <a:srgbClr val="6698CC"/>
                </a:solidFill>
              </a:rPr>
              <a:t>von</a:t>
            </a:r>
            <a:r>
              <a:rPr lang="fr-FR" sz="2400" i="1" dirty="0">
                <a:solidFill>
                  <a:srgbClr val="6698CC"/>
                </a:solidFill>
              </a:rPr>
              <a:t> Neumann (1951)</a:t>
            </a:r>
            <a:endParaRPr lang="fr-FR" sz="2400" i="1" dirty="0" smtClean="0">
              <a:solidFill>
                <a:srgbClr val="6698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1" dirty="0" smtClean="0">
                <a:solidFill>
                  <a:schemeClr val="accent1">
                    <a:lumMod val="10000"/>
                  </a:schemeClr>
                </a:solidFill>
              </a:rPr>
              <a:t>Exemple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accent1">
                    <a:lumMod val="10000"/>
                  </a:schemeClr>
                </a:solidFill>
              </a:rPr>
              <a:t>x</a:t>
            </a:r>
            <a:r>
              <a:rPr lang="fr-FR" sz="2200" baseline="-25000" dirty="0" smtClean="0">
                <a:solidFill>
                  <a:schemeClr val="accent1">
                    <a:lumMod val="10000"/>
                  </a:schemeClr>
                </a:solidFill>
              </a:rPr>
              <a:t>0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fr-FR" sz="2200" dirty="0">
                <a:solidFill>
                  <a:schemeClr val="accent1">
                    <a:lumMod val="10000"/>
                  </a:schemeClr>
                </a:solidFill>
              </a:rPr>
              <a:t>= 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0,9175            (x</a:t>
            </a:r>
            <a:r>
              <a:rPr lang="fr-FR" sz="2200" baseline="-25000" dirty="0" smtClean="0">
                <a:solidFill>
                  <a:schemeClr val="accent1">
                    <a:lumMod val="10000"/>
                  </a:schemeClr>
                </a:solidFill>
              </a:rPr>
              <a:t>0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)</a:t>
            </a:r>
            <a:r>
              <a:rPr lang="fr-FR" sz="2200" baseline="30000" dirty="0" smtClean="0">
                <a:solidFill>
                  <a:schemeClr val="accent1">
                    <a:lumMod val="10000"/>
                  </a:schemeClr>
                </a:solidFill>
              </a:rPr>
              <a:t>2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  = 0,84</a:t>
            </a:r>
            <a:r>
              <a:rPr lang="fr-FR" sz="2200" b="1" u="sng" dirty="0" smtClean="0">
                <a:solidFill>
                  <a:schemeClr val="accent1">
                    <a:lumMod val="10000"/>
                  </a:schemeClr>
                </a:solidFill>
              </a:rPr>
              <a:t>1806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x</a:t>
            </a:r>
            <a:r>
              <a:rPr lang="fr-FR" sz="2200" baseline="-25000" dirty="0" smtClean="0">
                <a:solidFill>
                  <a:schemeClr val="accent1">
                    <a:lumMod val="10000"/>
                  </a:schemeClr>
                </a:solidFill>
              </a:rPr>
              <a:t>1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fr-FR" sz="2200" dirty="0">
                <a:solidFill>
                  <a:schemeClr val="accent1">
                    <a:lumMod val="10000"/>
                  </a:schemeClr>
                </a:solidFill>
              </a:rPr>
              <a:t>= 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0,1806            </a:t>
            </a:r>
            <a:r>
              <a:rPr lang="fr-FR" sz="2200" dirty="0">
                <a:solidFill>
                  <a:schemeClr val="accent1">
                    <a:lumMod val="10000"/>
                  </a:schemeClr>
                </a:solidFill>
              </a:rPr>
              <a:t>(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x</a:t>
            </a:r>
            <a:r>
              <a:rPr lang="fr-FR" sz="2200" baseline="-25000" dirty="0" smtClean="0">
                <a:solidFill>
                  <a:schemeClr val="accent1">
                    <a:lumMod val="10000"/>
                  </a:schemeClr>
                </a:solidFill>
              </a:rPr>
              <a:t>1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)</a:t>
            </a:r>
            <a:r>
              <a:rPr lang="fr-FR" sz="2200" baseline="30000" dirty="0" smtClean="0">
                <a:solidFill>
                  <a:schemeClr val="accent1">
                    <a:lumMod val="10000"/>
                  </a:schemeClr>
                </a:solidFill>
              </a:rPr>
              <a:t>2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fr-FR" sz="2200" dirty="0">
                <a:solidFill>
                  <a:schemeClr val="accent1">
                    <a:lumMod val="10000"/>
                  </a:schemeClr>
                </a:solidFill>
              </a:rPr>
              <a:t>= 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0,03</a:t>
            </a:r>
            <a:r>
              <a:rPr lang="fr-FR" sz="2200" b="1" u="sng" dirty="0" smtClean="0">
                <a:solidFill>
                  <a:schemeClr val="accent1">
                    <a:lumMod val="10000"/>
                  </a:schemeClr>
                </a:solidFill>
              </a:rPr>
              <a:t>2616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36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x</a:t>
            </a:r>
            <a:r>
              <a:rPr lang="fr-FR" sz="2200" baseline="-25000" dirty="0" smtClean="0">
                <a:solidFill>
                  <a:schemeClr val="accent1">
                    <a:lumMod val="10000"/>
                  </a:schemeClr>
                </a:solidFill>
              </a:rPr>
              <a:t>2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fr-FR" sz="2200" dirty="0">
                <a:solidFill>
                  <a:schemeClr val="accent1">
                    <a:lumMod val="10000"/>
                  </a:schemeClr>
                </a:solidFill>
              </a:rPr>
              <a:t>= 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0,2616            </a:t>
            </a:r>
            <a:r>
              <a:rPr lang="fr-FR" sz="2200" dirty="0">
                <a:solidFill>
                  <a:schemeClr val="accent1">
                    <a:lumMod val="10000"/>
                  </a:schemeClr>
                </a:solidFill>
              </a:rPr>
              <a:t>(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x</a:t>
            </a:r>
            <a:r>
              <a:rPr lang="fr-FR" sz="2200" baseline="-25000" dirty="0" smtClean="0">
                <a:solidFill>
                  <a:schemeClr val="accent1">
                    <a:lumMod val="10000"/>
                  </a:schemeClr>
                </a:solidFill>
              </a:rPr>
              <a:t>2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)</a:t>
            </a:r>
            <a:r>
              <a:rPr lang="fr-FR" sz="2200" baseline="30000" dirty="0" smtClean="0">
                <a:solidFill>
                  <a:schemeClr val="accent1">
                    <a:lumMod val="10000"/>
                  </a:schemeClr>
                </a:solidFill>
              </a:rPr>
              <a:t>2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fr-FR" sz="2200" dirty="0">
                <a:solidFill>
                  <a:schemeClr val="accent1">
                    <a:lumMod val="10000"/>
                  </a:schemeClr>
                </a:solidFill>
              </a:rPr>
              <a:t>= 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dirty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Et ainsi de suite</a:t>
            </a:r>
            <a:endParaRPr lang="fr-FR" sz="2200" dirty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accent1">
                    <a:lumMod val="10000"/>
                  </a:schemeClr>
                </a:solidFill>
              </a:rPr>
              <a:t>Nous avons alors la suite des nombres pseudo-aléatoires :</a:t>
            </a:r>
          </a:p>
          <a:p>
            <a:pPr lvl="4"/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x</a:t>
            </a:r>
            <a:r>
              <a:rPr lang="fr-FR" sz="2200" baseline="-25000" dirty="0" smtClean="0">
                <a:solidFill>
                  <a:schemeClr val="accent1">
                    <a:lumMod val="10000"/>
                  </a:schemeClr>
                </a:solidFill>
              </a:rPr>
              <a:t>0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fr-FR" sz="2200" dirty="0">
                <a:solidFill>
                  <a:schemeClr val="accent1">
                    <a:lumMod val="10000"/>
                  </a:schemeClr>
                </a:solidFill>
              </a:rPr>
              <a:t>= 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0,9175</a:t>
            </a:r>
            <a:endParaRPr lang="fr-FR" sz="2200" dirty="0">
              <a:solidFill>
                <a:schemeClr val="accent1">
                  <a:lumMod val="10000"/>
                </a:schemeClr>
              </a:solidFill>
            </a:endParaRPr>
          </a:p>
          <a:p>
            <a:pPr lvl="4"/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x</a:t>
            </a:r>
            <a:r>
              <a:rPr lang="fr-FR" sz="2200" baseline="-25000" dirty="0" smtClean="0">
                <a:solidFill>
                  <a:schemeClr val="accent1">
                    <a:lumMod val="10000"/>
                  </a:schemeClr>
                </a:solidFill>
              </a:rPr>
              <a:t>1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 = 0,1806</a:t>
            </a:r>
            <a:endParaRPr lang="fr-FR" sz="2200" dirty="0">
              <a:solidFill>
                <a:schemeClr val="accent1">
                  <a:lumMod val="10000"/>
                </a:schemeClr>
              </a:solidFill>
            </a:endParaRPr>
          </a:p>
          <a:p>
            <a:pPr lvl="4"/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x</a:t>
            </a:r>
            <a:r>
              <a:rPr lang="fr-FR" sz="2200" baseline="-25000" dirty="0" smtClean="0">
                <a:solidFill>
                  <a:schemeClr val="accent1">
                    <a:lumMod val="10000"/>
                  </a:schemeClr>
                </a:solidFill>
              </a:rPr>
              <a:t>2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fr-FR" sz="2200" dirty="0">
                <a:solidFill>
                  <a:schemeClr val="accent1">
                    <a:lumMod val="10000"/>
                  </a:schemeClr>
                </a:solidFill>
              </a:rPr>
              <a:t>= </a:t>
            </a:r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0,2616</a:t>
            </a:r>
          </a:p>
          <a:p>
            <a:pPr lvl="4"/>
            <a:r>
              <a:rPr lang="fr-FR" sz="2200" dirty="0" smtClean="0">
                <a:solidFill>
                  <a:schemeClr val="accent1">
                    <a:lumMod val="10000"/>
                  </a:schemeClr>
                </a:solidFill>
              </a:rPr>
              <a:t>….</a:t>
            </a:r>
            <a:endParaRPr lang="fr-FR" sz="2200" dirty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(3 792)</a:t>
            </a:r>
            <a:r>
              <a:rPr lang="fr-FR" sz="2400" baseline="30000" dirty="0" smtClean="0">
                <a:solidFill>
                  <a:schemeClr val="accent1">
                    <a:lumMod val="10000"/>
                  </a:schemeClr>
                </a:solidFill>
              </a:rPr>
              <a:t>2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= 14 </a:t>
            </a:r>
            <a:r>
              <a:rPr lang="fr-FR" sz="2400" b="1" u="sng" dirty="0">
                <a:solidFill>
                  <a:schemeClr val="accent1">
                    <a:lumMod val="10000"/>
                  </a:schemeClr>
                </a:solidFill>
              </a:rPr>
              <a:t>379 </a:t>
            </a:r>
            <a:r>
              <a:rPr lang="fr-FR" sz="2400" b="1" u="sng" dirty="0" smtClean="0">
                <a:solidFill>
                  <a:schemeClr val="accent1">
                    <a:lumMod val="10000"/>
                  </a:schemeClr>
                </a:solidFill>
              </a:rPr>
              <a:t>2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64 x</a:t>
            </a:r>
            <a:r>
              <a:rPr lang="fr-FR" sz="2400" baseline="-25000" dirty="0" smtClean="0">
                <a:solidFill>
                  <a:schemeClr val="accent1">
                    <a:lumMod val="10000"/>
                  </a:schemeClr>
                </a:solidFill>
              </a:rPr>
              <a:t>1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=x</a:t>
            </a:r>
            <a:r>
              <a:rPr lang="fr-FR" sz="2400" baseline="-25000" dirty="0" smtClean="0">
                <a:solidFill>
                  <a:schemeClr val="accent1">
                    <a:lumMod val="10000"/>
                  </a:schemeClr>
                </a:solidFill>
              </a:rPr>
              <a:t>2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=x</a:t>
            </a:r>
            <a:r>
              <a:rPr lang="fr-FR" sz="2400" baseline="-25000" dirty="0" smtClean="0">
                <a:solidFill>
                  <a:schemeClr val="accent1">
                    <a:lumMod val="10000"/>
                  </a:schemeClr>
                </a:solidFill>
              </a:rPr>
              <a:t>3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=…… </a:t>
            </a:r>
            <a:endParaRPr lang="fr-FR" sz="2200" dirty="0" smtClean="0">
              <a:solidFill>
                <a:schemeClr val="accent1">
                  <a:lumMod val="10000"/>
                </a:schemeClr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2555776" y="2636912"/>
            <a:ext cx="3312368" cy="2880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H="1">
            <a:off x="2627784" y="3356992"/>
            <a:ext cx="3168352" cy="2880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3131840" y="6093296"/>
            <a:ext cx="864096" cy="648072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8181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Techniques de génération des nombres aléatoires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6698CC"/>
                </a:solidFill>
              </a:rPr>
              <a:t>La méthode du </a:t>
            </a:r>
            <a:r>
              <a:rPr lang="fr-FR" sz="2400" dirty="0" smtClean="0">
                <a:solidFill>
                  <a:srgbClr val="6698CC"/>
                </a:solidFill>
              </a:rPr>
              <a:t>Congruence Linéaire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 smtClean="0"/>
              <a:t>La </a:t>
            </a:r>
            <a:r>
              <a:rPr lang="fr-FR" sz="2200" dirty="0"/>
              <a:t>méthode de congruence consiste en un algorithme simple pour la </a:t>
            </a:r>
            <a:r>
              <a:rPr lang="fr-FR" sz="2200" dirty="0" smtClean="0"/>
              <a:t>génération de </a:t>
            </a:r>
            <a:r>
              <a:rPr lang="fr-FR" sz="2200" dirty="0"/>
              <a:t>nombres pseudo-aléatoires et est définie par la relation de </a:t>
            </a:r>
            <a:r>
              <a:rPr lang="fr-FR" sz="2200" dirty="0" smtClean="0"/>
              <a:t>récurrence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/>
              <a:t>a</a:t>
            </a:r>
            <a:r>
              <a:rPr lang="fr-FR" sz="2200" dirty="0" smtClean="0"/>
              <a:t> : multiplicateur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 smtClean="0"/>
              <a:t>b : l’incrément</a:t>
            </a:r>
            <a:endParaRPr lang="fr-FR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/>
              <a:t>m</a:t>
            </a:r>
            <a:r>
              <a:rPr lang="fr-FR" sz="2200" dirty="0" smtClean="0"/>
              <a:t> : </a:t>
            </a:r>
            <a:r>
              <a:rPr lang="fr-FR" sz="2200" dirty="0" err="1" smtClean="0"/>
              <a:t>Modulus</a:t>
            </a:r>
            <a:endParaRPr lang="fr-FR" sz="2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 smtClean="0"/>
              <a:t>x</a:t>
            </a:r>
            <a:r>
              <a:rPr lang="fr-FR" sz="2200" baseline="-25000" dirty="0" smtClean="0"/>
              <a:t>0 </a:t>
            </a:r>
            <a:r>
              <a:rPr lang="fr-FR" sz="2200" dirty="0"/>
              <a:t>: </a:t>
            </a:r>
            <a:r>
              <a:rPr lang="fr-FR" sz="2200" dirty="0" smtClean="0"/>
              <a:t>valeur initiale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Le nombre pseudo-aléatoire, </a:t>
            </a:r>
            <a:r>
              <a:rPr lang="fr-FR" sz="2400" b="1" i="1" dirty="0" err="1">
                <a:solidFill>
                  <a:srgbClr val="FF0000"/>
                </a:solidFill>
              </a:rPr>
              <a:t>u</a:t>
            </a:r>
            <a:r>
              <a:rPr lang="fr-FR" sz="2400" b="1" i="1" baseline="-25000" dirty="0" err="1">
                <a:solidFill>
                  <a:srgbClr val="FF0000"/>
                </a:solidFill>
              </a:rPr>
              <a:t>i</a:t>
            </a:r>
            <a:r>
              <a:rPr lang="fr-FR" sz="2400" dirty="0"/>
              <a:t>, compris entre </a:t>
            </a:r>
            <a:r>
              <a:rPr lang="fr-FR" sz="2400" b="1" i="1" dirty="0">
                <a:solidFill>
                  <a:srgbClr val="FF0000"/>
                </a:solidFill>
              </a:rPr>
              <a:t>0</a:t>
            </a:r>
            <a:r>
              <a:rPr lang="fr-FR" sz="2400" dirty="0"/>
              <a:t> et </a:t>
            </a:r>
            <a:r>
              <a:rPr lang="fr-FR" sz="2400" b="1" i="1" dirty="0">
                <a:solidFill>
                  <a:srgbClr val="FF0000"/>
                </a:solidFill>
              </a:rPr>
              <a:t>1</a:t>
            </a:r>
            <a:r>
              <a:rPr lang="fr-FR" sz="2400" dirty="0"/>
              <a:t>, est obtenu en </a:t>
            </a:r>
            <a:r>
              <a:rPr lang="fr-FR" sz="2400" dirty="0" smtClean="0"/>
              <a:t>divisant </a:t>
            </a:r>
            <a:r>
              <a:rPr lang="fr-FR" sz="2400" b="1" i="1" dirty="0" smtClean="0">
                <a:solidFill>
                  <a:srgbClr val="FF0000"/>
                </a:solidFill>
              </a:rPr>
              <a:t>x</a:t>
            </a:r>
            <a:r>
              <a:rPr lang="fr-FR" sz="2400" b="1" i="1" baseline="-25000" dirty="0" smtClean="0">
                <a:solidFill>
                  <a:srgbClr val="FF0000"/>
                </a:solidFill>
              </a:rPr>
              <a:t>i</a:t>
            </a:r>
            <a:r>
              <a:rPr lang="fr-FR" sz="2400" dirty="0" smtClean="0"/>
              <a:t> </a:t>
            </a:r>
            <a:r>
              <a:rPr lang="fr-FR" sz="2400" dirty="0"/>
              <a:t>par m : </a:t>
            </a:r>
            <a:r>
              <a:rPr lang="fr-FR" sz="2400" b="1" i="1" dirty="0" err="1">
                <a:solidFill>
                  <a:srgbClr val="FF0000"/>
                </a:solidFill>
              </a:rPr>
              <a:t>u</a:t>
            </a:r>
            <a:r>
              <a:rPr lang="fr-FR" sz="2400" b="1" i="1" baseline="-25000" dirty="0" err="1">
                <a:solidFill>
                  <a:srgbClr val="FF0000"/>
                </a:solidFill>
              </a:rPr>
              <a:t>i</a:t>
            </a:r>
            <a:r>
              <a:rPr lang="fr-FR" sz="2400" b="1" i="1" dirty="0">
                <a:solidFill>
                  <a:srgbClr val="FF0000"/>
                </a:solidFill>
              </a:rPr>
              <a:t> := x</a:t>
            </a:r>
            <a:r>
              <a:rPr lang="fr-FR" sz="2400" b="1" i="1" baseline="-25000" dirty="0">
                <a:solidFill>
                  <a:srgbClr val="FF0000"/>
                </a:solidFill>
              </a:rPr>
              <a:t>i</a:t>
            </a:r>
            <a:r>
              <a:rPr lang="fr-FR" sz="2400" b="1" i="1" dirty="0">
                <a:solidFill>
                  <a:srgbClr val="FF0000"/>
                </a:solidFill>
              </a:rPr>
              <a:t>/m</a:t>
            </a:r>
            <a:r>
              <a:rPr lang="fr-FR" sz="2400" dirty="0"/>
              <a:t>.</a:t>
            </a:r>
            <a:endParaRPr lang="fr-FR" sz="2200" baseline="-25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303" y="2640569"/>
            <a:ext cx="3687995" cy="636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8494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Techniques de génération des nombres aléatoires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6698CC"/>
                </a:solidFill>
              </a:rPr>
              <a:t>Exemple </a:t>
            </a:r>
            <a:endParaRPr lang="fr-FR" sz="2200" baseline="-25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753435"/>
            <a:ext cx="7955280" cy="36040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5916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Techniques de génération des nombres aléatoires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5283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6698CC"/>
                </a:solidFill>
              </a:rPr>
              <a:t>Exemple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6698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6698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6698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6698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6698CC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De </a:t>
            </a:r>
            <a:r>
              <a:rPr lang="fr-FR" sz="2000" dirty="0"/>
              <a:t>manière générale, il faut choisir une grande valeur de </a:t>
            </a:r>
            <a:r>
              <a:rPr lang="fr-FR" sz="2000" dirty="0">
                <a:solidFill>
                  <a:srgbClr val="FF0000"/>
                </a:solidFill>
              </a:rPr>
              <a:t>m</a:t>
            </a:r>
            <a:r>
              <a:rPr lang="fr-FR" sz="2000" dirty="0"/>
              <a:t>. Pour obtenir </a:t>
            </a:r>
            <a:r>
              <a:rPr lang="fr-FR" sz="2000" dirty="0" smtClean="0"/>
              <a:t>une suite </a:t>
            </a:r>
            <a:r>
              <a:rPr lang="fr-FR" sz="2000" dirty="0"/>
              <a:t>de </a:t>
            </a:r>
            <a:r>
              <a:rPr lang="fr-FR" sz="2000" dirty="0">
                <a:solidFill>
                  <a:srgbClr val="FF0000"/>
                </a:solidFill>
              </a:rPr>
              <a:t>longueur maximale</a:t>
            </a:r>
            <a:r>
              <a:rPr lang="fr-FR" sz="2000" dirty="0"/>
              <a:t>, c’est-à-dire de période </a:t>
            </a:r>
            <a:r>
              <a:rPr lang="fr-FR" sz="2000" dirty="0">
                <a:solidFill>
                  <a:srgbClr val="FF0000"/>
                </a:solidFill>
              </a:rPr>
              <a:t>m</a:t>
            </a:r>
            <a:r>
              <a:rPr lang="fr-FR" sz="2000" dirty="0"/>
              <a:t>, il faut que les </a:t>
            </a:r>
            <a:r>
              <a:rPr lang="fr-FR" sz="2000" dirty="0" smtClean="0"/>
              <a:t>conditions du </a:t>
            </a:r>
            <a:r>
              <a:rPr lang="fr-FR" sz="2000" dirty="0"/>
              <a:t>théorème suivant soient vérifiées :</a:t>
            </a:r>
            <a:r>
              <a:rPr lang="fr-FR" sz="2000" dirty="0" smtClean="0">
                <a:solidFill>
                  <a:srgbClr val="6698CC"/>
                </a:solidFill>
              </a:rPr>
              <a:t>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i="1" dirty="0">
                <a:solidFill>
                  <a:srgbClr val="FF0000"/>
                </a:solidFill>
              </a:rPr>
              <a:t>b</a:t>
            </a:r>
            <a:r>
              <a:rPr lang="fr-FR" sz="2000" dirty="0"/>
              <a:t> </a:t>
            </a:r>
            <a:r>
              <a:rPr lang="fr-FR" sz="2000" i="1" dirty="0"/>
              <a:t>et </a:t>
            </a:r>
            <a:r>
              <a:rPr lang="fr-FR" sz="2000" b="1" i="1" dirty="0">
                <a:solidFill>
                  <a:srgbClr val="FF0000"/>
                </a:solidFill>
              </a:rPr>
              <a:t>m</a:t>
            </a:r>
            <a:r>
              <a:rPr lang="fr-FR" sz="2000" dirty="0"/>
              <a:t> </a:t>
            </a:r>
            <a:r>
              <a:rPr lang="fr-FR" sz="2000" i="1" dirty="0"/>
              <a:t>sont premiers entre eux </a:t>
            </a:r>
            <a:r>
              <a:rPr lang="fr-FR" sz="2000" i="1" dirty="0" smtClean="0"/>
              <a:t>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i="1" dirty="0">
                <a:solidFill>
                  <a:srgbClr val="FF0000"/>
                </a:solidFill>
              </a:rPr>
              <a:t>(a − 1) </a:t>
            </a:r>
            <a:r>
              <a:rPr lang="fr-FR" sz="2000" i="1" dirty="0"/>
              <a:t>est un multiple de chaque </a:t>
            </a:r>
            <a:r>
              <a:rPr lang="fr-FR" sz="2000" b="1" i="1" dirty="0">
                <a:solidFill>
                  <a:srgbClr val="FF0000"/>
                </a:solidFill>
              </a:rPr>
              <a:t>nombre premier </a:t>
            </a:r>
            <a:r>
              <a:rPr lang="fr-FR" sz="2000" i="1" dirty="0"/>
              <a:t>qui divise </a:t>
            </a:r>
            <a:r>
              <a:rPr lang="fr-FR" sz="2000" b="1" i="1" dirty="0" smtClean="0">
                <a:solidFill>
                  <a:srgbClr val="FF0000"/>
                </a:solidFill>
              </a:rPr>
              <a:t>m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i="1" dirty="0"/>
              <a:t>si </a:t>
            </a:r>
            <a:r>
              <a:rPr lang="fr-FR" sz="2000" b="1" i="1" dirty="0">
                <a:solidFill>
                  <a:srgbClr val="FF0000"/>
                </a:solidFill>
              </a:rPr>
              <a:t>m</a:t>
            </a:r>
            <a:r>
              <a:rPr lang="fr-FR" sz="2000" dirty="0"/>
              <a:t> </a:t>
            </a:r>
            <a:r>
              <a:rPr lang="fr-FR" sz="2000" i="1" dirty="0"/>
              <a:t>est un multiple de </a:t>
            </a:r>
            <a:r>
              <a:rPr lang="fr-FR" sz="2000" b="1" i="1" dirty="0">
                <a:solidFill>
                  <a:srgbClr val="FF0000"/>
                </a:solidFill>
              </a:rPr>
              <a:t>4</a:t>
            </a:r>
            <a:r>
              <a:rPr lang="fr-FR" sz="2000" dirty="0"/>
              <a:t> </a:t>
            </a:r>
            <a:r>
              <a:rPr lang="fr-FR" sz="2000" i="1" dirty="0"/>
              <a:t>alors </a:t>
            </a:r>
            <a:r>
              <a:rPr lang="fr-FR" sz="2000" b="1" i="1" dirty="0">
                <a:solidFill>
                  <a:srgbClr val="FF0000"/>
                </a:solidFill>
              </a:rPr>
              <a:t>(a − 1) </a:t>
            </a:r>
            <a:r>
              <a:rPr lang="fr-FR" sz="2000" i="1" dirty="0"/>
              <a:t>l’est aussi</a:t>
            </a:r>
            <a:endParaRPr lang="fr-FR" sz="2000" dirty="0" smtClean="0">
              <a:solidFill>
                <a:srgbClr val="6698CC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baseline="-25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1" y="1784142"/>
            <a:ext cx="8172399" cy="1531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9507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Techniques de génération des nombres aléatoires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6698CC"/>
                </a:solidFill>
              </a:rPr>
              <a:t>Java  (</a:t>
            </a:r>
            <a:r>
              <a:rPr lang="fr-FR" sz="2400" dirty="0" err="1" smtClean="0"/>
              <a:t>java.util.Random</a:t>
            </a:r>
            <a:r>
              <a:rPr lang="fr-FR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6698CC"/>
              </a:solidFill>
            </a:endParaRPr>
          </a:p>
          <a:p>
            <a:pPr>
              <a:lnSpc>
                <a:spcPct val="150000"/>
              </a:lnSpc>
            </a:pPr>
            <a:r>
              <a:rPr lang="en-US" i="1" dirty="0">
                <a:solidFill>
                  <a:srgbClr val="FF0000"/>
                </a:solidFill>
                <a:latin typeface="+mj-lt"/>
              </a:rPr>
              <a:t>private final static long </a:t>
            </a:r>
            <a:r>
              <a:rPr lang="en-US" i="1" dirty="0">
                <a:latin typeface="+mj-lt"/>
              </a:rPr>
              <a:t>multiplier = 0x5DEECE66DL; </a:t>
            </a:r>
            <a:r>
              <a:rPr lang="en-US" i="1" dirty="0">
                <a:solidFill>
                  <a:srgbClr val="6698CC"/>
                </a:solidFill>
                <a:latin typeface="+mj-lt"/>
              </a:rPr>
              <a:t>// </a:t>
            </a:r>
            <a:r>
              <a:rPr lang="en-US" i="1" dirty="0" smtClean="0">
                <a:solidFill>
                  <a:srgbClr val="6698CC"/>
                </a:solidFill>
                <a:latin typeface="+mj-lt"/>
              </a:rPr>
              <a:t>a = 25214903917</a:t>
            </a:r>
            <a:endParaRPr lang="en-US" i="1" dirty="0">
              <a:solidFill>
                <a:srgbClr val="6698CC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i="1" dirty="0">
                <a:solidFill>
                  <a:srgbClr val="FF0000"/>
                </a:solidFill>
                <a:latin typeface="+mj-lt"/>
              </a:rPr>
              <a:t>private final static long </a:t>
            </a:r>
            <a:r>
              <a:rPr lang="en-US" i="1" dirty="0">
                <a:latin typeface="+mj-lt"/>
              </a:rPr>
              <a:t>addend = 0xBL; </a:t>
            </a:r>
            <a:r>
              <a:rPr lang="en-US" i="1" dirty="0" smtClean="0">
                <a:latin typeface="+mj-lt"/>
              </a:rPr>
              <a:t>                     </a:t>
            </a:r>
            <a:r>
              <a:rPr lang="en-US" i="1" dirty="0" smtClean="0">
                <a:solidFill>
                  <a:srgbClr val="6698CC"/>
                </a:solidFill>
                <a:latin typeface="+mj-lt"/>
              </a:rPr>
              <a:t>// b= 11</a:t>
            </a:r>
            <a:endParaRPr lang="en-US" i="1" dirty="0">
              <a:solidFill>
                <a:srgbClr val="6698CC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i="1" dirty="0">
                <a:solidFill>
                  <a:srgbClr val="FF0000"/>
                </a:solidFill>
                <a:latin typeface="+mj-lt"/>
              </a:rPr>
              <a:t>private final static long </a:t>
            </a:r>
            <a:r>
              <a:rPr lang="en-US" i="1" dirty="0">
                <a:latin typeface="+mj-lt"/>
              </a:rPr>
              <a:t>mask = (1L &lt;&lt; 48) - 1; </a:t>
            </a:r>
            <a:r>
              <a:rPr lang="en-US" i="1" dirty="0" smtClean="0">
                <a:latin typeface="+mj-lt"/>
              </a:rPr>
              <a:t>           </a:t>
            </a:r>
            <a:r>
              <a:rPr lang="en-US" i="1" dirty="0" smtClean="0">
                <a:solidFill>
                  <a:srgbClr val="6698CC"/>
                </a:solidFill>
                <a:latin typeface="+mj-lt"/>
              </a:rPr>
              <a:t>// m= 281474976710655</a:t>
            </a:r>
            <a:endParaRPr lang="en-US" i="1" dirty="0">
              <a:solidFill>
                <a:srgbClr val="6698CC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FR" i="1" dirty="0" err="1">
                <a:solidFill>
                  <a:srgbClr val="FF0000"/>
                </a:solidFill>
                <a:latin typeface="+mj-lt"/>
              </a:rPr>
              <a:t>protected</a:t>
            </a:r>
            <a:r>
              <a:rPr lang="fr-FR" i="1" dirty="0">
                <a:latin typeface="+mj-lt"/>
              </a:rPr>
              <a:t> </a:t>
            </a:r>
            <a:r>
              <a:rPr lang="fr-FR" i="1" dirty="0" err="1">
                <a:latin typeface="+mj-lt"/>
              </a:rPr>
              <a:t>int</a:t>
            </a:r>
            <a:r>
              <a:rPr lang="fr-FR" i="1" dirty="0">
                <a:latin typeface="+mj-lt"/>
              </a:rPr>
              <a:t> </a:t>
            </a:r>
            <a:r>
              <a:rPr lang="fr-FR" b="1" i="1" dirty="0" err="1">
                <a:latin typeface="+mj-lt"/>
              </a:rPr>
              <a:t>next</a:t>
            </a:r>
            <a:r>
              <a:rPr lang="fr-FR" b="1" i="1" dirty="0">
                <a:latin typeface="+mj-lt"/>
              </a:rPr>
              <a:t>(</a:t>
            </a:r>
            <a:r>
              <a:rPr lang="fr-FR" b="1" i="1" dirty="0" err="1">
                <a:latin typeface="+mj-lt"/>
              </a:rPr>
              <a:t>int</a:t>
            </a:r>
            <a:r>
              <a:rPr lang="fr-FR" b="1" i="1" dirty="0">
                <a:latin typeface="+mj-lt"/>
              </a:rPr>
              <a:t> bits)</a:t>
            </a:r>
            <a:r>
              <a:rPr lang="fr-FR" i="1" dirty="0">
                <a:latin typeface="+mj-lt"/>
              </a:rPr>
              <a:t> {</a:t>
            </a:r>
          </a:p>
          <a:p>
            <a:pPr>
              <a:lnSpc>
                <a:spcPct val="150000"/>
              </a:lnSpc>
            </a:pPr>
            <a:r>
              <a:rPr lang="fr-FR" i="1" dirty="0" smtClean="0">
                <a:latin typeface="+mj-lt"/>
              </a:rPr>
              <a:t>	long </a:t>
            </a:r>
            <a:r>
              <a:rPr lang="fr-FR" i="1" dirty="0" err="1">
                <a:latin typeface="+mj-lt"/>
              </a:rPr>
              <a:t>oldseed</a:t>
            </a:r>
            <a:r>
              <a:rPr lang="fr-FR" i="1" dirty="0">
                <a:latin typeface="+mj-lt"/>
              </a:rPr>
              <a:t>, </a:t>
            </a:r>
            <a:r>
              <a:rPr lang="fr-FR" i="1" dirty="0" err="1">
                <a:latin typeface="+mj-lt"/>
              </a:rPr>
              <a:t>nextseed</a:t>
            </a:r>
            <a:r>
              <a:rPr lang="fr-FR" i="1" dirty="0">
                <a:latin typeface="+mj-lt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fr-FR" i="1" dirty="0" smtClean="0">
                <a:latin typeface="+mj-lt"/>
              </a:rPr>
              <a:t>	...</a:t>
            </a:r>
            <a:endParaRPr lang="fr-FR" i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FR" i="1" dirty="0" smtClean="0">
                <a:latin typeface="+mj-lt"/>
              </a:rPr>
              <a:t>	</a:t>
            </a:r>
            <a:r>
              <a:rPr lang="fr-FR" i="1" dirty="0" err="1" smtClean="0">
                <a:latin typeface="+mj-lt"/>
              </a:rPr>
              <a:t>oldseed</a:t>
            </a:r>
            <a:r>
              <a:rPr lang="fr-FR" i="1" dirty="0" smtClean="0">
                <a:latin typeface="+mj-lt"/>
              </a:rPr>
              <a:t> </a:t>
            </a:r>
            <a:r>
              <a:rPr lang="fr-FR" i="1" dirty="0">
                <a:latin typeface="+mj-lt"/>
              </a:rPr>
              <a:t>= </a:t>
            </a:r>
            <a:r>
              <a:rPr lang="fr-FR" i="1" dirty="0" err="1">
                <a:latin typeface="+mj-lt"/>
              </a:rPr>
              <a:t>seed.get</a:t>
            </a:r>
            <a:r>
              <a:rPr lang="fr-FR" i="1" dirty="0">
                <a:latin typeface="+mj-lt"/>
              </a:rPr>
              <a:t>();</a:t>
            </a:r>
          </a:p>
          <a:p>
            <a:pPr>
              <a:lnSpc>
                <a:spcPct val="150000"/>
              </a:lnSpc>
            </a:pPr>
            <a:r>
              <a:rPr lang="en-US" i="1" dirty="0" smtClean="0">
                <a:latin typeface="+mj-lt"/>
              </a:rPr>
              <a:t>	</a:t>
            </a:r>
            <a:r>
              <a:rPr lang="en-US" i="1" dirty="0" err="1" smtClean="0">
                <a:latin typeface="+mj-lt"/>
              </a:rPr>
              <a:t>nextseed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>
                <a:latin typeface="+mj-lt"/>
              </a:rPr>
              <a:t>= (</a:t>
            </a:r>
            <a:r>
              <a:rPr lang="en-US" i="1" dirty="0" err="1">
                <a:latin typeface="+mj-lt"/>
              </a:rPr>
              <a:t>oldseed</a:t>
            </a:r>
            <a:r>
              <a:rPr lang="en-US" i="1" dirty="0">
                <a:latin typeface="+mj-lt"/>
              </a:rPr>
              <a:t> * multiplier + addend) &amp; mask;</a:t>
            </a:r>
          </a:p>
          <a:p>
            <a:pPr>
              <a:lnSpc>
                <a:spcPct val="150000"/>
              </a:lnSpc>
            </a:pPr>
            <a:r>
              <a:rPr lang="fr-FR" i="1" dirty="0" smtClean="0">
                <a:latin typeface="+mj-lt"/>
              </a:rPr>
              <a:t>	...</a:t>
            </a:r>
            <a:endParaRPr lang="fr-FR" i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i="1" dirty="0" smtClean="0">
                <a:latin typeface="+mj-lt"/>
              </a:rPr>
              <a:t>	return </a:t>
            </a:r>
            <a:r>
              <a:rPr lang="en-US" i="1" dirty="0">
                <a:latin typeface="+mj-lt"/>
              </a:rPr>
              <a:t>(</a:t>
            </a:r>
            <a:r>
              <a:rPr lang="en-US" i="1" dirty="0" err="1">
                <a:latin typeface="+mj-lt"/>
              </a:rPr>
              <a:t>int</a:t>
            </a:r>
            <a:r>
              <a:rPr lang="en-US" i="1" dirty="0">
                <a:latin typeface="+mj-lt"/>
              </a:rPr>
              <a:t>)(</a:t>
            </a:r>
            <a:r>
              <a:rPr lang="en-US" i="1" dirty="0" err="1">
                <a:latin typeface="+mj-lt"/>
              </a:rPr>
              <a:t>nextseed</a:t>
            </a:r>
            <a:r>
              <a:rPr lang="en-US" i="1" dirty="0">
                <a:latin typeface="+mj-lt"/>
              </a:rPr>
              <a:t> &gt;&gt;&gt; (48 - bits)); // &gt;&gt;&gt; Unsigned right shift</a:t>
            </a:r>
          </a:p>
          <a:p>
            <a:pPr>
              <a:lnSpc>
                <a:spcPct val="150000"/>
              </a:lnSpc>
            </a:pPr>
            <a:r>
              <a:rPr lang="fr-FR" i="1" dirty="0">
                <a:latin typeface="+mj-lt"/>
              </a:rPr>
              <a:t>}</a:t>
            </a:r>
            <a:endParaRPr lang="fr-FR" i="1" dirty="0" smtClean="0">
              <a:solidFill>
                <a:srgbClr val="6698CC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6698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2644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Techniques de génération des nombres aléatoires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6698CC"/>
                </a:solidFill>
              </a:rPr>
              <a:t>Java  (</a:t>
            </a:r>
            <a:r>
              <a:rPr lang="fr-FR" sz="2400" dirty="0" err="1" smtClean="0"/>
              <a:t>java.util.Random</a:t>
            </a:r>
            <a:r>
              <a:rPr lang="fr-FR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6698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6698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1" y="1556792"/>
            <a:ext cx="8049669" cy="43924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8396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Techniques de génération des nombres aléatoires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6698CC"/>
                </a:solidFill>
              </a:rPr>
              <a:t>Excel 2003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6698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6698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6698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6698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6698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6698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6698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6698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6698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6698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Il est indiqué que ce procédé produit plus de </a:t>
            </a:r>
            <a:r>
              <a:rPr lang="fr-FR" sz="2400" b="1" dirty="0"/>
              <a:t>10 ^ </a:t>
            </a:r>
            <a:r>
              <a:rPr lang="fr-FR" sz="2400" b="1" dirty="0" smtClean="0"/>
              <a:t>13 </a:t>
            </a:r>
            <a:r>
              <a:rPr lang="fr-FR" sz="2400" dirty="0" smtClean="0"/>
              <a:t>chiffres !!!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6698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628800"/>
            <a:ext cx="5904656" cy="3249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6812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endParaRPr lang="fr-FR" sz="2800" dirty="0" smtClean="0"/>
          </a:p>
        </p:txBody>
      </p:sp>
      <p:sp>
        <p:nvSpPr>
          <p:cNvPr id="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991600" cy="2005235"/>
          </a:xfrm>
        </p:spPr>
        <p:txBody>
          <a:bodyPr/>
          <a:lstStyle/>
          <a:p>
            <a:endParaRPr lang="en-US" altLang="fr-FR" dirty="0"/>
          </a:p>
          <a:p>
            <a:endParaRPr lang="en-US" altLang="fr-FR" dirty="0"/>
          </a:p>
          <a:p>
            <a:endParaRPr lang="en-US" altLang="fr-FR" dirty="0"/>
          </a:p>
          <a:p>
            <a:endParaRPr lang="en-US" altLang="fr-FR" dirty="0"/>
          </a:p>
          <a:p>
            <a:endParaRPr lang="en-US" altLang="fr-FR" dirty="0"/>
          </a:p>
        </p:txBody>
      </p:sp>
      <p:sp>
        <p:nvSpPr>
          <p:cNvPr id="2" name="Rectangle 1"/>
          <p:cNvSpPr/>
          <p:nvPr/>
        </p:nvSpPr>
        <p:spPr>
          <a:xfrm>
            <a:off x="1033463" y="3068960"/>
            <a:ext cx="7931025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</a:rPr>
              <a:t>Tests </a:t>
            </a:r>
            <a:r>
              <a:rPr lang="fr-FR" sz="2800" smtClean="0">
                <a:solidFill>
                  <a:schemeClr val="tx1">
                    <a:lumMod val="50000"/>
                  </a:schemeClr>
                </a:solidFill>
              </a:rPr>
              <a:t>des générateurs des 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nombres </a:t>
            </a: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</a:rPr>
              <a:t>pseudo-aléatoires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9542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Tests statistiques des nombres aléatoires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accent1">
                    <a:lumMod val="10000"/>
                  </a:schemeClr>
                </a:solidFill>
              </a:rPr>
              <a:t>L’uniformité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 et </a:t>
            </a:r>
            <a:r>
              <a:rPr lang="fr-FR" sz="2400" b="1" dirty="0" smtClean="0">
                <a:solidFill>
                  <a:schemeClr val="accent1">
                    <a:lumMod val="10000"/>
                  </a:schemeClr>
                </a:solidFill>
              </a:rPr>
              <a:t>l’indépendance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 sont les deux propriétés requises pour une séquence de nombres pseudo aléatoires.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Dans la suite nous développons les tests utilisés pour vérifier ces propriétés.</a:t>
            </a:r>
            <a:endParaRPr lang="fr-FR" sz="2400" dirty="0">
              <a:solidFill>
                <a:schemeClr val="accent1">
                  <a:lumMod val="10000"/>
                </a:schemeClr>
              </a:solidFill>
            </a:endParaRPr>
          </a:p>
          <a:p>
            <a:pPr marL="8001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3356992"/>
            <a:ext cx="3888432" cy="32436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4671304" y="2780928"/>
            <a:ext cx="0" cy="40770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4680056" y="2758616"/>
            <a:ext cx="0" cy="40770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698910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Tests statistiques des nombres aléatoires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99592" y="1074510"/>
                <a:ext cx="8244408" cy="5386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 smtClean="0">
                    <a:solidFill>
                      <a:srgbClr val="336699"/>
                    </a:solidFill>
                  </a:rPr>
                  <a:t>Le test du Khi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Le test du Khi 2 </a:t>
                </a:r>
                <a:r>
                  <a:rPr lang="fr-FR" sz="2400" dirty="0">
                    <a:solidFill>
                      <a:schemeClr val="accent1">
                        <a:lumMod val="10000"/>
                      </a:schemeClr>
                    </a:solidFill>
                  </a:rPr>
                  <a:t>se fonde sur la </a:t>
                </a:r>
                <a:r>
                  <a:rPr lang="fr-FR" sz="2400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quantité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fr-FR" sz="2400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 calculée </a:t>
                </a:r>
                <a:r>
                  <a:rPr lang="fr-FR" sz="2400" dirty="0">
                    <a:solidFill>
                      <a:schemeClr val="accent1">
                        <a:lumMod val="10000"/>
                      </a:schemeClr>
                    </a:solidFill>
                  </a:rPr>
                  <a:t>à partir de </a:t>
                </a:r>
                <a:r>
                  <a:rPr lang="fr-FR" sz="2400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l’échantillon dont </a:t>
                </a:r>
                <a:r>
                  <a:rPr lang="fr-FR" sz="2400" dirty="0">
                    <a:solidFill>
                      <a:schemeClr val="accent1">
                        <a:lumMod val="10000"/>
                      </a:schemeClr>
                    </a:solidFill>
                  </a:rPr>
                  <a:t>on dispose selon la </a:t>
                </a:r>
                <a:r>
                  <a:rPr lang="fr-FR" sz="2400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formule: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>
                  <a:solidFill>
                    <a:schemeClr val="accent1">
                      <a:lumMod val="10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 smtClean="0">
                  <a:solidFill>
                    <a:srgbClr val="33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>
                  <a:solidFill>
                    <a:srgbClr val="336699"/>
                  </a:solidFill>
                </a:endParaRPr>
              </a:p>
              <a:p>
                <a:endParaRPr lang="fr-FR" sz="2400" dirty="0">
                  <a:solidFill>
                    <a:srgbClr val="33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200" dirty="0">
                    <a:solidFill>
                      <a:schemeClr val="accent1">
                        <a:lumMod val="10000"/>
                      </a:schemeClr>
                    </a:solidFill>
                  </a:rPr>
                  <a:t>Cette statistique est une mesure de la distance entre la distribution </a:t>
                </a:r>
                <a:r>
                  <a:rPr lang="fr-FR" sz="2200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observée et </a:t>
                </a:r>
                <a:r>
                  <a:rPr lang="fr-FR" sz="2200" dirty="0">
                    <a:solidFill>
                      <a:schemeClr val="accent1">
                        <a:lumMod val="10000"/>
                      </a:schemeClr>
                    </a:solidFill>
                  </a:rPr>
                  <a:t>la distribution théorique et permet d’évaluer la qualité de </a:t>
                </a:r>
                <a:r>
                  <a:rPr lang="fr-FR" sz="2200" b="1" i="1" dirty="0">
                    <a:solidFill>
                      <a:schemeClr val="accent1">
                        <a:lumMod val="10000"/>
                      </a:schemeClr>
                    </a:solidFill>
                  </a:rPr>
                  <a:t>l’adéquation</a:t>
                </a:r>
                <a:r>
                  <a:rPr lang="fr-FR" sz="2200" dirty="0"/>
                  <a:t>.</a:t>
                </a:r>
                <a:r>
                  <a:rPr lang="fr-FR" sz="2200" dirty="0" smtClean="0">
                    <a:solidFill>
                      <a:srgbClr val="336699"/>
                    </a:solidFill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200" dirty="0">
                    <a:solidFill>
                      <a:schemeClr val="accent1">
                        <a:lumMod val="10000"/>
                      </a:schemeClr>
                    </a:solidFill>
                  </a:rPr>
                  <a:t>Considérons une expérience statistique dont le résultat de chaque essai </a:t>
                </a:r>
                <a:r>
                  <a:rPr lang="fr-FR" sz="2200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peut être </a:t>
                </a:r>
                <a:r>
                  <a:rPr lang="fr-FR" sz="2200" dirty="0">
                    <a:solidFill>
                      <a:schemeClr val="accent1">
                        <a:lumMod val="10000"/>
                      </a:schemeClr>
                    </a:solidFill>
                  </a:rPr>
                  <a:t>naturellement classifié dans une des k catégories possibles </a:t>
                </a:r>
                <a:r>
                  <a:rPr lang="fr-FR" sz="2200" dirty="0">
                    <a:solidFill>
                      <a:srgbClr val="FF0000"/>
                    </a:solidFill>
                  </a:rPr>
                  <a:t>e</a:t>
                </a:r>
                <a:r>
                  <a:rPr lang="fr-FR" sz="22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fr-FR" sz="2200" dirty="0">
                    <a:solidFill>
                      <a:srgbClr val="FF0000"/>
                    </a:solidFill>
                  </a:rPr>
                  <a:t>, e</a:t>
                </a:r>
                <a:r>
                  <a:rPr lang="fr-FR" sz="22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fr-FR" sz="2200" dirty="0">
                    <a:solidFill>
                      <a:srgbClr val="FF0000"/>
                    </a:solidFill>
                  </a:rPr>
                  <a:t>, . . ., </a:t>
                </a:r>
                <a:r>
                  <a:rPr lang="fr-FR" sz="2200" dirty="0" err="1" smtClean="0">
                    <a:solidFill>
                      <a:srgbClr val="FF0000"/>
                    </a:solidFill>
                  </a:rPr>
                  <a:t>e</a:t>
                </a:r>
                <a:r>
                  <a:rPr lang="fr-FR" sz="2200" baseline="-25000" dirty="0" err="1" smtClean="0">
                    <a:solidFill>
                      <a:srgbClr val="FF0000"/>
                    </a:solidFill>
                  </a:rPr>
                  <a:t>k</a:t>
                </a:r>
                <a:r>
                  <a:rPr lang="fr-FR" sz="2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200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avec </a:t>
                </a:r>
                <a:r>
                  <a:rPr lang="fr-FR" sz="2200" dirty="0">
                    <a:solidFill>
                      <a:schemeClr val="accent1">
                        <a:lumMod val="10000"/>
                      </a:schemeClr>
                    </a:solidFill>
                  </a:rPr>
                  <a:t>probabilités supposées être </a:t>
                </a:r>
                <a:r>
                  <a:rPr lang="fr-FR" sz="2200" dirty="0">
                    <a:solidFill>
                      <a:srgbClr val="FF0000"/>
                    </a:solidFill>
                  </a:rPr>
                  <a:t>p</a:t>
                </a:r>
                <a:r>
                  <a:rPr lang="fr-FR" sz="22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fr-FR" sz="2200" dirty="0">
                    <a:solidFill>
                      <a:srgbClr val="FF0000"/>
                    </a:solidFill>
                  </a:rPr>
                  <a:t>, p</a:t>
                </a:r>
                <a:r>
                  <a:rPr lang="fr-FR" sz="22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fr-FR" sz="2200" dirty="0">
                    <a:solidFill>
                      <a:srgbClr val="FF0000"/>
                    </a:solidFill>
                  </a:rPr>
                  <a:t>, . . ., p</a:t>
                </a:r>
                <a:r>
                  <a:rPr lang="fr-FR" sz="2200" baseline="-25000" dirty="0">
                    <a:solidFill>
                      <a:srgbClr val="FF0000"/>
                    </a:solidFill>
                  </a:rPr>
                  <a:t>k</a:t>
                </a:r>
                <a:r>
                  <a:rPr lang="fr-FR" sz="2200" dirty="0">
                    <a:solidFill>
                      <a:schemeClr val="accent1">
                        <a:lumMod val="10000"/>
                      </a:schemeClr>
                    </a:solidFill>
                  </a:rPr>
                  <a:t> </a:t>
                </a:r>
                <a:r>
                  <a:rPr lang="fr-FR" sz="2200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respectivement</a:t>
                </a:r>
                <a:r>
                  <a:rPr lang="fr-FR" sz="2200" dirty="0">
                    <a:solidFill>
                      <a:schemeClr val="accent1">
                        <a:lumMod val="10000"/>
                      </a:schemeClr>
                    </a:solidFill>
                  </a:rPr>
                  <a:t>. </a:t>
                </a:r>
                <a:endParaRPr lang="fr-FR" sz="2200" dirty="0" smtClean="0">
                  <a:solidFill>
                    <a:schemeClr val="accent1">
                      <a:lumMod val="10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200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On </a:t>
                </a:r>
                <a:r>
                  <a:rPr lang="fr-FR" sz="2200" dirty="0">
                    <a:solidFill>
                      <a:schemeClr val="accent1">
                        <a:lumMod val="10000"/>
                      </a:schemeClr>
                    </a:solidFill>
                  </a:rPr>
                  <a:t>a </a:t>
                </a:r>
                <a:r>
                  <a:rPr lang="fr-FR" sz="2200" dirty="0">
                    <a:solidFill>
                      <a:srgbClr val="FF0000"/>
                    </a:solidFill>
                  </a:rPr>
                  <a:t>p</a:t>
                </a:r>
                <a:r>
                  <a:rPr lang="fr-FR" sz="22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fr-FR" sz="2200" dirty="0">
                    <a:solidFill>
                      <a:srgbClr val="FF0000"/>
                    </a:solidFill>
                  </a:rPr>
                  <a:t> + p</a:t>
                </a:r>
                <a:r>
                  <a:rPr lang="fr-FR" sz="22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fr-FR" sz="2200" dirty="0">
                    <a:solidFill>
                      <a:srgbClr val="FF0000"/>
                    </a:solidFill>
                  </a:rPr>
                  <a:t> </a:t>
                </a:r>
                <a:r>
                  <a:rPr lang="fr-FR" sz="2200" dirty="0" smtClean="0">
                    <a:solidFill>
                      <a:srgbClr val="FF0000"/>
                    </a:solidFill>
                  </a:rPr>
                  <a:t>+· </a:t>
                </a:r>
                <a:r>
                  <a:rPr lang="fr-FR" sz="2200" dirty="0">
                    <a:solidFill>
                      <a:srgbClr val="FF0000"/>
                    </a:solidFill>
                  </a:rPr>
                  <a:t>· · + p</a:t>
                </a:r>
                <a:r>
                  <a:rPr lang="fr-FR" sz="2200" baseline="-25000" dirty="0">
                    <a:solidFill>
                      <a:srgbClr val="FF0000"/>
                    </a:solidFill>
                  </a:rPr>
                  <a:t>k</a:t>
                </a:r>
                <a:r>
                  <a:rPr lang="fr-FR" sz="2200" dirty="0">
                    <a:solidFill>
                      <a:srgbClr val="FF0000"/>
                    </a:solidFill>
                  </a:rPr>
                  <a:t> = 1.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074510"/>
                <a:ext cx="8244408" cy="5386090"/>
              </a:xfrm>
              <a:prstGeom prst="rect">
                <a:avLst/>
              </a:prstGeom>
              <a:blipFill rotWithShape="0">
                <a:blip r:embed="rId4"/>
                <a:stretch>
                  <a:fillRect l="-1036" t="-792" r="-1109" b="-1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013" y="2529801"/>
            <a:ext cx="6886575" cy="1038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2937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Résultat de recherche d'images pour &quot;simulati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7"/>
            <a:ext cx="4870736" cy="256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784" name="Picture 8" descr="http://theficklegreybeast.squarespace.com/storage/EARLY_SIMULATOR_2.jpg?__SQUARESPACE_CACHEVERSION=13848714733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80728"/>
            <a:ext cx="3168351" cy="256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9632" y="4149080"/>
            <a:ext cx="7237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336699"/>
                </a:solidFill>
                <a:latin typeface="SFRM1000"/>
              </a:rPr>
              <a:t>Einstein </a:t>
            </a:r>
          </a:p>
          <a:p>
            <a:r>
              <a:rPr lang="fr-FR" sz="3200" dirty="0">
                <a:solidFill>
                  <a:srgbClr val="131313"/>
                </a:solidFill>
                <a:latin typeface="SFRM1000"/>
              </a:rPr>
              <a:t>	</a:t>
            </a:r>
            <a:r>
              <a:rPr lang="fr-FR" sz="3200" dirty="0" smtClean="0">
                <a:solidFill>
                  <a:srgbClr val="131313"/>
                </a:solidFill>
                <a:latin typeface="SFRM1000"/>
              </a:rPr>
              <a:t>« </a:t>
            </a:r>
            <a:r>
              <a:rPr lang="fr-FR" sz="3200" i="1" dirty="0">
                <a:solidFill>
                  <a:srgbClr val="131313"/>
                </a:solidFill>
                <a:latin typeface="SFTI1000"/>
              </a:rPr>
              <a:t>Dieu ne joue pas aux dés </a:t>
            </a:r>
            <a:r>
              <a:rPr lang="fr-FR" sz="3200" dirty="0">
                <a:solidFill>
                  <a:srgbClr val="131313"/>
                </a:solidFill>
                <a:latin typeface="SFRM1000"/>
              </a:rPr>
              <a:t>»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69957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Tests statistiques des nombres aléatoires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99592" y="1074510"/>
                <a:ext cx="8244408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 smtClean="0">
                    <a:solidFill>
                      <a:srgbClr val="336699"/>
                    </a:solidFill>
                  </a:rPr>
                  <a:t>Le test du Khi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chemeClr val="tx1">
                        <a:lumMod val="50000"/>
                      </a:schemeClr>
                    </a:solidFill>
                  </a:rPr>
                  <a:t>Le degré d’adéquation de la distribution théorique comparé à celui de </a:t>
                </a:r>
                <a:r>
                  <a:rPr lang="fr-FR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la distribution </a:t>
                </a:r>
                <a:r>
                  <a:rPr lang="fr-FR" sz="2400" dirty="0">
                    <a:solidFill>
                      <a:schemeClr val="tx1">
                        <a:lumMod val="50000"/>
                      </a:schemeClr>
                    </a:solidFill>
                  </a:rPr>
                  <a:t>observée se mesure par la quantité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fr-F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fr-FR" sz="2400" dirty="0" smtClean="0"/>
                  <a:t>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>
                  <a:solidFill>
                    <a:srgbClr val="33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 smtClean="0">
                  <a:solidFill>
                    <a:srgbClr val="33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>
                  <a:solidFill>
                    <a:srgbClr val="33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 smtClean="0">
                  <a:solidFill>
                    <a:srgbClr val="33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chemeClr val="tx1">
                        <a:lumMod val="50000"/>
                      </a:schemeClr>
                    </a:solidFill>
                  </a:rPr>
                  <a:t>où x</a:t>
                </a:r>
                <a:r>
                  <a:rPr lang="fr-FR" sz="2400" baseline="-25000" dirty="0">
                    <a:solidFill>
                      <a:schemeClr val="tx1">
                        <a:lumMod val="50000"/>
                      </a:schemeClr>
                    </a:solidFill>
                  </a:rPr>
                  <a:t>i</a:t>
                </a:r>
                <a:r>
                  <a:rPr lang="fr-FR" sz="2400" dirty="0">
                    <a:solidFill>
                      <a:schemeClr val="tx1">
                        <a:lumMod val="50000"/>
                      </a:schemeClr>
                    </a:solidFill>
                  </a:rPr>
                  <a:t> dénote la fréquence observée de la catégorie </a:t>
                </a:r>
                <a:r>
                  <a:rPr lang="fr-FR" sz="2400" dirty="0" err="1">
                    <a:solidFill>
                      <a:schemeClr val="tx1">
                        <a:lumMod val="50000"/>
                      </a:schemeClr>
                    </a:solidFill>
                  </a:rPr>
                  <a:t>e</a:t>
                </a:r>
                <a:r>
                  <a:rPr lang="fr-FR" sz="2400" baseline="-25000" dirty="0" err="1">
                    <a:solidFill>
                      <a:schemeClr val="tx1">
                        <a:lumMod val="50000"/>
                      </a:schemeClr>
                    </a:solidFill>
                  </a:rPr>
                  <a:t>i</a:t>
                </a:r>
                <a:r>
                  <a:rPr lang="fr-FR" sz="2400" dirty="0">
                    <a:solidFill>
                      <a:schemeClr val="tx1">
                        <a:lumMod val="50000"/>
                      </a:schemeClr>
                    </a:solidFill>
                  </a:rPr>
                  <a:t>, pour i = 1, . . . ,k, et </a:t>
                </a:r>
                <a:r>
                  <a:rPr lang="fr-FR" sz="2400" i="1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np</a:t>
                </a:r>
                <a:r>
                  <a:rPr lang="fr-FR" sz="2400" i="1" baseline="-25000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i</a:t>
                </a:r>
                <a:r>
                  <a:rPr lang="fr-FR" sz="2400" baseline="-25000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fr-FR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dénote </a:t>
                </a:r>
                <a:r>
                  <a:rPr lang="fr-FR" sz="2400" dirty="0">
                    <a:solidFill>
                      <a:schemeClr val="tx1">
                        <a:lumMod val="50000"/>
                      </a:schemeClr>
                    </a:solidFill>
                  </a:rPr>
                  <a:t>la fréquence théorique ou attendue. Soit </a:t>
                </a:r>
                <a:r>
                  <a:rPr lang="fr-FR" sz="2400" dirty="0" smtClean="0">
                    <a:solidFill>
                      <a:srgbClr val="FF0000"/>
                    </a:solidFill>
                  </a:rPr>
                  <a:t>p</a:t>
                </a:r>
                <a:r>
                  <a:rPr lang="fr-FR" sz="2400" baseline="30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2400" baseline="30000" dirty="0" err="1" smtClean="0">
                    <a:solidFill>
                      <a:srgbClr val="FF0000"/>
                    </a:solidFill>
                  </a:rPr>
                  <a:t>obs</a:t>
                </a:r>
                <a:r>
                  <a:rPr lang="fr-FR" sz="2400" baseline="30000" dirty="0" smtClean="0">
                    <a:solidFill>
                      <a:srgbClr val="FF0000"/>
                    </a:solidFill>
                  </a:rPr>
                  <a:t>)</a:t>
                </a:r>
                <a:r>
                  <a:rPr lang="fr-FR" sz="2400" baseline="-25000" dirty="0" smtClean="0">
                    <a:solidFill>
                      <a:srgbClr val="FF0000"/>
                    </a:solidFill>
                  </a:rPr>
                  <a:t>i</a:t>
                </a:r>
                <a:r>
                  <a:rPr lang="fr-FR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400" dirty="0">
                    <a:solidFill>
                      <a:srgbClr val="FF0000"/>
                    </a:solidFill>
                  </a:rPr>
                  <a:t>= x</a:t>
                </a:r>
                <a:r>
                  <a:rPr lang="fr-FR" sz="2400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fr-FR" sz="2400" dirty="0">
                    <a:solidFill>
                      <a:srgbClr val="FF0000"/>
                    </a:solidFill>
                  </a:rPr>
                  <a:t>/n</a:t>
                </a:r>
                <a:r>
                  <a:rPr lang="fr-FR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chemeClr val="accent4">
                        <a:lumMod val="50000"/>
                      </a:schemeClr>
                    </a:solidFill>
                  </a:rPr>
                  <a:t>Le test d’adéquation, au seuil de signification </a:t>
                </a:r>
                <a:r>
                  <a:rPr lang="fr-FR" sz="2400" dirty="0">
                    <a:solidFill>
                      <a:srgbClr val="FF0000"/>
                    </a:solidFill>
                  </a:rPr>
                  <a:t>α</a:t>
                </a:r>
                <a:r>
                  <a:rPr lang="fr-FR" sz="2400" dirty="0">
                    <a:solidFill>
                      <a:schemeClr val="accent4">
                        <a:lumMod val="50000"/>
                      </a:schemeClr>
                    </a:solidFill>
                  </a:rPr>
                  <a:t>, par rapport à la </a:t>
                </a:r>
                <a:r>
                  <a:rPr lang="fr-FR" sz="24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distribution de </a:t>
                </a:r>
                <a:r>
                  <a:rPr lang="fr-FR" sz="2400" dirty="0">
                    <a:solidFill>
                      <a:schemeClr val="accent4">
                        <a:lumMod val="50000"/>
                      </a:schemeClr>
                    </a:solidFill>
                  </a:rPr>
                  <a:t>probabilité définissant les p</a:t>
                </a:r>
                <a:r>
                  <a:rPr lang="fr-FR" sz="2400" baseline="-25000" dirty="0">
                    <a:solidFill>
                      <a:schemeClr val="accent4">
                        <a:lumMod val="50000"/>
                      </a:schemeClr>
                    </a:solidFill>
                  </a:rPr>
                  <a:t>i</a:t>
                </a:r>
                <a:r>
                  <a:rPr lang="fr-FR" sz="2400" dirty="0">
                    <a:solidFill>
                      <a:schemeClr val="accent4">
                        <a:lumMod val="50000"/>
                      </a:schemeClr>
                    </a:solidFill>
                  </a:rPr>
                  <a:t> teste les hypothèses :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074510"/>
                <a:ext cx="8244408" cy="5262979"/>
              </a:xfrm>
              <a:prstGeom prst="rect">
                <a:avLst/>
              </a:prstGeom>
              <a:blipFill rotWithShape="0">
                <a:blip r:embed="rId4"/>
                <a:stretch>
                  <a:fillRect l="-1036" t="-810" r="-888" b="-17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2492896"/>
            <a:ext cx="3330674" cy="12791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0475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Tests statistiques des nombres aléatoires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36699"/>
                </a:solidFill>
              </a:rPr>
              <a:t>Le test du Khi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36699"/>
                </a:solidFill>
              </a:rPr>
              <a:t>Deux hypothèses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3366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3366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3366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3366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36699"/>
                </a:solidFill>
              </a:rPr>
              <a:t>H</a:t>
            </a:r>
            <a:r>
              <a:rPr lang="fr-FR" sz="2400" baseline="-25000" dirty="0" smtClean="0">
                <a:solidFill>
                  <a:srgbClr val="336699"/>
                </a:solidFill>
              </a:rPr>
              <a:t>0 </a:t>
            </a:r>
            <a:r>
              <a:rPr lang="fr-FR" sz="2400" dirty="0" smtClean="0">
                <a:solidFill>
                  <a:srgbClr val="336699"/>
                </a:solidFill>
              </a:rPr>
              <a:t>est accepte si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3366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3366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3366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                         est </a:t>
            </a:r>
            <a:r>
              <a:rPr lang="fr-FR" sz="2400" dirty="0"/>
              <a:t>la quantité critique que l’on peut lire sur une </a:t>
            </a:r>
            <a:r>
              <a:rPr lang="fr-FR" sz="2400" dirty="0">
                <a:solidFill>
                  <a:srgbClr val="FF0000"/>
                </a:solidFill>
              </a:rPr>
              <a:t>table </a:t>
            </a:r>
            <a:r>
              <a:rPr lang="fr-FR" sz="2400" dirty="0" smtClean="0">
                <a:solidFill>
                  <a:srgbClr val="FF0000"/>
                </a:solidFill>
              </a:rPr>
              <a:t>Khi 2 </a:t>
            </a:r>
            <a:r>
              <a:rPr lang="fr-FR" sz="2400" dirty="0" smtClean="0"/>
              <a:t>(</a:t>
            </a:r>
            <a:r>
              <a:rPr lang="fr-FR" sz="2400" b="1" dirty="0" smtClean="0"/>
              <a:t>k-1 : degré de liberté</a:t>
            </a:r>
            <a:r>
              <a:rPr lang="fr-FR" sz="2400" dirty="0" smtClean="0"/>
              <a:t>, </a:t>
            </a:r>
            <a:r>
              <a:rPr lang="el-GR" sz="2400" b="1" dirty="0" smtClean="0"/>
              <a:t>α</a:t>
            </a:r>
            <a:r>
              <a:rPr lang="fr-FR" sz="2400" b="1" dirty="0" smtClean="0"/>
              <a:t> seuil se signification.</a:t>
            </a:r>
            <a:endParaRPr lang="fr-FR" sz="2400" b="1" dirty="0" smtClean="0">
              <a:solidFill>
                <a:srgbClr val="3366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3366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1905507"/>
            <a:ext cx="4648200" cy="1057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3986333"/>
            <a:ext cx="2486025" cy="352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4797152"/>
            <a:ext cx="2009775" cy="333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6678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Tests statistiques des nombres aléatoires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36699"/>
                </a:solidFill>
              </a:rPr>
              <a:t>Table Khi 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04" y="1536175"/>
            <a:ext cx="8639696" cy="43157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7673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Tests statistiques des nombres aléatoires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36699"/>
                </a:solidFill>
              </a:rPr>
              <a:t>Table Khi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654" y="1719155"/>
            <a:ext cx="7534275" cy="49434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5652120" y="4149080"/>
            <a:ext cx="864096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5128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Tests statistiques des nombres aléatoires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36699"/>
                </a:solidFill>
              </a:rPr>
              <a:t>Test Khi 2 : Exemple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i="1" dirty="0">
                <a:solidFill>
                  <a:schemeClr val="accent1">
                    <a:lumMod val="10000"/>
                  </a:schemeClr>
                </a:solidFill>
              </a:rPr>
              <a:t>La </a:t>
            </a: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Table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fr-FR" sz="2400" i="1" dirty="0">
                <a:solidFill>
                  <a:schemeClr val="accent1">
                    <a:lumMod val="10000"/>
                  </a:schemeClr>
                </a:solidFill>
              </a:rPr>
              <a:t>montre le nombre de naissances par jour à </a:t>
            </a: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Genève en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1988 </a:t>
            </a:r>
            <a:r>
              <a:rPr lang="fr-FR" sz="2400" i="1" dirty="0">
                <a:solidFill>
                  <a:schemeClr val="accent1">
                    <a:lumMod val="10000"/>
                  </a:schemeClr>
                </a:solidFill>
              </a:rPr>
              <a:t>durant </a:t>
            </a:r>
            <a:r>
              <a:rPr lang="fr-FR" sz="2400" dirty="0">
                <a:solidFill>
                  <a:srgbClr val="FF0000"/>
                </a:solidFill>
              </a:rPr>
              <a:t>52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fr-FR" sz="2400" i="1" dirty="0">
                <a:solidFill>
                  <a:schemeClr val="accent1">
                    <a:lumMod val="10000"/>
                  </a:schemeClr>
                </a:solidFill>
              </a:rPr>
              <a:t>semaines complètes (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1er </a:t>
            </a:r>
            <a:r>
              <a:rPr lang="fr-FR" sz="2400" i="1" dirty="0">
                <a:solidFill>
                  <a:schemeClr val="accent1">
                    <a:lumMod val="10000"/>
                  </a:schemeClr>
                </a:solidFill>
              </a:rPr>
              <a:t>janvier –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29 </a:t>
            </a:r>
            <a:r>
              <a:rPr lang="fr-FR" sz="2400" i="1" dirty="0">
                <a:solidFill>
                  <a:schemeClr val="accent1">
                    <a:lumMod val="10000"/>
                  </a:schemeClr>
                </a:solidFill>
              </a:rPr>
              <a:t>décembre). Si les </a:t>
            </a: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naissances étaient </a:t>
            </a:r>
            <a:r>
              <a:rPr lang="fr-FR" sz="2400" i="1" dirty="0">
                <a:solidFill>
                  <a:schemeClr val="accent1">
                    <a:lumMod val="10000"/>
                  </a:schemeClr>
                </a:solidFill>
              </a:rPr>
              <a:t>distribuées d’une façon strictement uniforme durant la </a:t>
            </a: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semaine, on </a:t>
            </a:r>
            <a:r>
              <a:rPr lang="fr-FR" sz="2400" i="1" dirty="0">
                <a:solidFill>
                  <a:schemeClr val="accent1">
                    <a:lumMod val="10000"/>
                  </a:schemeClr>
                </a:solidFill>
              </a:rPr>
              <a:t>devrait s’attendre en moyenne que </a:t>
            </a:r>
            <a:r>
              <a:rPr lang="fr-FR" sz="2400" dirty="0">
                <a:solidFill>
                  <a:srgbClr val="FF0000"/>
                </a:solidFill>
              </a:rPr>
              <a:t>1/7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fr-FR" sz="2400" i="1" dirty="0">
                <a:solidFill>
                  <a:schemeClr val="accent1">
                    <a:lumMod val="10000"/>
                  </a:schemeClr>
                </a:solidFill>
              </a:rPr>
              <a:t>des naissances se produise les </a:t>
            </a: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lundis, </a:t>
            </a:r>
            <a:r>
              <a:rPr lang="fr-FR" sz="2400" dirty="0" smtClean="0">
                <a:solidFill>
                  <a:srgbClr val="FF0000"/>
                </a:solidFill>
              </a:rPr>
              <a:t>1/7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fr-FR" sz="2400" i="1" dirty="0">
                <a:solidFill>
                  <a:schemeClr val="accent1">
                    <a:lumMod val="10000"/>
                  </a:schemeClr>
                </a:solidFill>
              </a:rPr>
              <a:t>les mardis et ainsi de suite pour chaque jour de la semaine. Les </a:t>
            </a: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valeurs </a:t>
            </a:r>
            <a:r>
              <a:rPr lang="fr-FR" sz="2400" i="1" dirty="0">
                <a:solidFill>
                  <a:schemeClr val="accent1">
                    <a:lumMod val="10000"/>
                  </a:schemeClr>
                </a:solidFill>
              </a:rPr>
              <a:t>observées montrent un certain écart par rapport à ce ratio. </a:t>
            </a:r>
            <a:endParaRPr lang="fr-FR" sz="2400" i="1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i="1" dirty="0" smtClean="0">
                <a:solidFill>
                  <a:schemeClr val="accent1">
                    <a:lumMod val="10000"/>
                  </a:schemeClr>
                </a:solidFill>
              </a:rPr>
              <a:t>Le </a:t>
            </a:r>
            <a:r>
              <a:rPr lang="fr-FR" sz="2400" b="1" i="1" dirty="0">
                <a:solidFill>
                  <a:schemeClr val="accent1">
                    <a:lumMod val="10000"/>
                  </a:schemeClr>
                </a:solidFill>
              </a:rPr>
              <a:t>problème est </a:t>
            </a:r>
            <a:r>
              <a:rPr lang="fr-FR" sz="2400" b="1" i="1" dirty="0" smtClean="0">
                <a:solidFill>
                  <a:schemeClr val="accent1">
                    <a:lumMod val="10000"/>
                  </a:schemeClr>
                </a:solidFill>
              </a:rPr>
              <a:t>de tester </a:t>
            </a:r>
            <a:r>
              <a:rPr lang="fr-FR" sz="2400" b="1" i="1" dirty="0">
                <a:solidFill>
                  <a:schemeClr val="accent1">
                    <a:lumMod val="10000"/>
                  </a:schemeClr>
                </a:solidFill>
              </a:rPr>
              <a:t>si les valeurs observées respectent la loi uniforme discrète</a:t>
            </a:r>
            <a:r>
              <a:rPr lang="fr-FR" sz="2400" i="1" dirty="0">
                <a:solidFill>
                  <a:schemeClr val="accent1">
                    <a:lumMod val="10000"/>
                  </a:schemeClr>
                </a:solidFill>
              </a:rPr>
              <a:t>. Si ce n’est </a:t>
            </a: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pas le </a:t>
            </a:r>
            <a:r>
              <a:rPr lang="fr-FR" sz="2400" i="1" dirty="0">
                <a:solidFill>
                  <a:schemeClr val="accent1">
                    <a:lumMod val="10000"/>
                  </a:schemeClr>
                </a:solidFill>
              </a:rPr>
              <a:t>cas, la différence sera alors significative et l’on pourra dire que certains </a:t>
            </a: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jours de </a:t>
            </a:r>
            <a:r>
              <a:rPr lang="fr-FR" sz="2400" i="1" dirty="0">
                <a:solidFill>
                  <a:schemeClr val="accent1">
                    <a:lumMod val="10000"/>
                  </a:schemeClr>
                </a:solidFill>
              </a:rPr>
              <a:t>la semaine sont plus favorables que d’autres sur le plan des naissances.</a:t>
            </a:r>
            <a:endParaRPr lang="fr-FR" sz="2400" dirty="0" smtClean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648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Tests statistiques des nombres aléatoires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36699"/>
                </a:solidFill>
              </a:rPr>
              <a:t>Test Khi 2 : Exemple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656" y="1536175"/>
            <a:ext cx="7544279" cy="48451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2856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Tests statistiques des nombres aléatoires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36699"/>
                </a:solidFill>
              </a:rPr>
              <a:t>Test Khi 2 : Exemple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Le test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Khi 2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donne la valeur suivante pour la mesure d’adéquation de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la distribution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théorique à la distribution observée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La comparaison de la valeur calculée avec celle de la table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Khi 2 correspondant au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seuil de signification de </a:t>
            </a:r>
            <a:r>
              <a:rPr lang="fr-FR" sz="2400" dirty="0" smtClean="0">
                <a:solidFill>
                  <a:srgbClr val="FF0000"/>
                </a:solidFill>
              </a:rPr>
              <a:t>5%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et à </a:t>
            </a:r>
            <a:r>
              <a:rPr lang="fr-FR" sz="2400" dirty="0">
                <a:solidFill>
                  <a:srgbClr val="FF0000"/>
                </a:solidFill>
              </a:rPr>
              <a:t>7 −1 = 6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degrés de liberté donne 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7" y="2564904"/>
            <a:ext cx="7416824" cy="2100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2804" y="6105074"/>
            <a:ext cx="4362450" cy="514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5975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Tests statistiques des nombres aléatoires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36699"/>
                </a:solidFill>
              </a:rPr>
              <a:t>Test Khi 2 : Exemple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Cela indique que les fréquences observées sont significativement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différentes de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l’hypothèse nulle qui présume que les naissances journalières sont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uniformes pour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chaque jour de la semaine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En effet, il semble que le nombre des naissances le dimanche est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nettement plus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bas que celui des autres jours de la semaine, en particulier les </a:t>
            </a: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mardi, mercredi </a:t>
            </a:r>
            <a:r>
              <a:rPr lang="fr-FR" sz="2400" dirty="0">
                <a:solidFill>
                  <a:schemeClr val="accent1">
                    <a:lumMod val="10000"/>
                  </a:schemeClr>
                </a:solidFill>
              </a:rPr>
              <a:t>et jeudi.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2912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Tests statistiques des nombres aléatoires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36699"/>
                </a:solidFill>
              </a:rPr>
              <a:t>Test Khi 2 : application sur les nombres aléatoires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Soit la séquence suivante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La séquence est – elle uniforme sur [0, 1] ????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On divise l’intervalle [0,1 ] en k= 10 sous-intervalles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10000"/>
                  </a:schemeClr>
                </a:solidFill>
              </a:rPr>
              <a:t>On répartie les nombres sur les dix intervalles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1">
                  <a:lumMod val="10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71602" y="1988840"/>
          <a:ext cx="7632846" cy="2376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5532"/>
                <a:gridCol w="1205186"/>
                <a:gridCol w="1285532"/>
                <a:gridCol w="1285532"/>
                <a:gridCol w="1285532"/>
                <a:gridCol w="1285532"/>
              </a:tblGrid>
              <a:tr h="475253"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 dirty="0">
                          <a:effectLst/>
                        </a:rPr>
                        <a:t>0.17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0.39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 dirty="0">
                          <a:effectLst/>
                        </a:rPr>
                        <a:t>0.27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0.06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0.54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0.56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5253"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0.56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0.18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0.47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 dirty="0">
                          <a:effectLst/>
                        </a:rPr>
                        <a:t>0.18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0.96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0.80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5253"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0.87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0.59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0.16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0.65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0.76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0.29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5253"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0.05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0.94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0.08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0.12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0.63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0.09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5253"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0.36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0.82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0.91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0.28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0.03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 dirty="0">
                          <a:effectLst/>
                        </a:rPr>
                        <a:t>0.56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33841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Tests statistiques des nombres aléatoires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99592" y="1074510"/>
                <a:ext cx="8244408" cy="5703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 smtClean="0">
                    <a:solidFill>
                      <a:srgbClr val="336699"/>
                    </a:solidFill>
                  </a:rPr>
                  <a:t>Test Khi 2 : application sur les nombres aléatoires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>
                  <a:solidFill>
                    <a:srgbClr val="33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 smtClean="0">
                  <a:solidFill>
                    <a:srgbClr val="33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>
                  <a:solidFill>
                    <a:srgbClr val="33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 smtClean="0">
                  <a:solidFill>
                    <a:srgbClr val="33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>
                  <a:solidFill>
                    <a:srgbClr val="33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 smtClean="0">
                  <a:solidFill>
                    <a:srgbClr val="33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>
                  <a:solidFill>
                    <a:srgbClr val="33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 smtClean="0">
                  <a:solidFill>
                    <a:srgbClr val="33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400" dirty="0">
                  <a:solidFill>
                    <a:srgbClr val="33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La </a:t>
                </a:r>
                <a:r>
                  <a:rPr lang="fr-FR" sz="2400" dirty="0">
                    <a:solidFill>
                      <a:schemeClr val="accent1">
                        <a:lumMod val="10000"/>
                      </a:schemeClr>
                    </a:solidFill>
                  </a:rPr>
                  <a:t>comparaison de la valeur calculée avec celle de la table Khi 2 correspondant au seuil de signification de </a:t>
                </a:r>
                <a:r>
                  <a:rPr lang="fr-FR" sz="2400" dirty="0">
                    <a:solidFill>
                      <a:srgbClr val="FF0000"/>
                    </a:solidFill>
                  </a:rPr>
                  <a:t>5%</a:t>
                </a:r>
                <a:r>
                  <a:rPr lang="fr-FR" sz="2400" dirty="0">
                    <a:solidFill>
                      <a:schemeClr val="accent1">
                        <a:lumMod val="10000"/>
                      </a:schemeClr>
                    </a:solidFill>
                  </a:rPr>
                  <a:t> et à </a:t>
                </a:r>
                <a:r>
                  <a:rPr lang="fr-FR" sz="2400" dirty="0" smtClean="0">
                    <a:solidFill>
                      <a:srgbClr val="FF0000"/>
                    </a:solidFill>
                  </a:rPr>
                  <a:t>10 </a:t>
                </a:r>
                <a:r>
                  <a:rPr lang="fr-FR" sz="2400" dirty="0">
                    <a:solidFill>
                      <a:srgbClr val="FF0000"/>
                    </a:solidFill>
                  </a:rPr>
                  <a:t>−1 = </a:t>
                </a:r>
                <a:r>
                  <a:rPr lang="fr-FR" sz="2400" dirty="0" smtClean="0">
                    <a:solidFill>
                      <a:srgbClr val="FF0000"/>
                    </a:solidFill>
                  </a:rPr>
                  <a:t>9 </a:t>
                </a:r>
                <a:r>
                  <a:rPr lang="fr-FR" sz="2400" dirty="0">
                    <a:solidFill>
                      <a:schemeClr val="accent1">
                        <a:lumMod val="10000"/>
                      </a:schemeClr>
                    </a:solidFill>
                  </a:rPr>
                  <a:t>degrés de liberté donne </a:t>
                </a:r>
                <a:r>
                  <a:rPr lang="fr-FR" sz="2400" dirty="0" smtClean="0">
                    <a:solidFill>
                      <a:schemeClr val="accent1">
                        <a:lumMod val="10000"/>
                      </a:schemeClr>
                    </a:solidFill>
                  </a:rPr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b="0" i="1" dirty="0" smtClean="0">
                            <a:solidFill>
                              <a:schemeClr val="accent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b="0" i="1" dirty="0" smtClean="0">
                            <a:solidFill>
                              <a:schemeClr val="accent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b="0" i="1" dirty="0" smtClean="0">
                            <a:solidFill>
                              <a:schemeClr val="accent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fr-FR" sz="2400" b="0" i="1" dirty="0" smtClean="0">
                            <a:solidFill>
                              <a:schemeClr val="accent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sz="2400" b="0" i="1" dirty="0" smtClean="0">
                        <a:solidFill>
                          <a:schemeClr val="accent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i="1" dirty="0" smtClean="0">
                        <a:solidFill>
                          <a:schemeClr val="accent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11.4 &lt;</m:t>
                    </m:r>
                    <m:sSubSup>
                      <m:sSubSupPr>
                        <m:ctrlPr>
                          <a:rPr lang="fr-FR" sz="2400" i="1" dirty="0" smtClean="0">
                            <a:solidFill>
                              <a:schemeClr val="accent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b="0" i="1" dirty="0" smtClean="0">
                            <a:solidFill>
                              <a:schemeClr val="accent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b="0" i="1" dirty="0" smtClean="0">
                            <a:solidFill>
                              <a:schemeClr val="accent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(0.05,9)</m:t>
                        </m:r>
                      </m:sub>
                      <m:sup>
                        <m:r>
                          <a:rPr lang="fr-FR" sz="2400" b="0" i="1" dirty="0" smtClean="0">
                            <a:solidFill>
                              <a:schemeClr val="accent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sz="2400" b="0" i="1" dirty="0" smtClean="0">
                        <a:solidFill>
                          <a:schemeClr val="accent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fr-FR" sz="2400" i="1" dirty="0" smtClean="0">
                        <a:solidFill>
                          <a:schemeClr val="accent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16.92  </m:t>
                    </m:r>
                  </m:oMath>
                </a14:m>
                <a:endParaRPr lang="fr-FR" sz="2400" dirty="0" smtClean="0">
                  <a:solidFill>
                    <a:srgbClr val="33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 smtClean="0">
                    <a:solidFill>
                      <a:srgbClr val="336699"/>
                    </a:solidFill>
                  </a:rPr>
                  <a:t>Alors la séquence est uniformément distribuée sur [0, 1]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074510"/>
                <a:ext cx="8244408" cy="5703356"/>
              </a:xfrm>
              <a:prstGeom prst="rect">
                <a:avLst/>
              </a:prstGeom>
              <a:blipFill rotWithShape="0">
                <a:blip r:embed="rId4"/>
                <a:stretch>
                  <a:fillRect l="-1036" t="-748" r="-444" b="-14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218876"/>
              </p:ext>
            </p:extLst>
          </p:nvPr>
        </p:nvGraphicFramePr>
        <p:xfrm>
          <a:off x="1475657" y="1556792"/>
          <a:ext cx="6624734" cy="3040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4318"/>
                <a:gridCol w="1194318"/>
                <a:gridCol w="1847462"/>
                <a:gridCol w="1194318"/>
                <a:gridCol w="1194318"/>
              </a:tblGrid>
              <a:tr h="2460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rgbClr val="336699"/>
                          </a:solidFill>
                          <a:effectLst/>
                        </a:rPr>
                        <a:t>Intervalles</a:t>
                      </a:r>
                      <a:endParaRPr lang="fr-FR" sz="1600" b="1" i="0" u="none" strike="noStrike" dirty="0">
                        <a:solidFill>
                          <a:srgbClr val="3366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err="1">
                          <a:solidFill>
                            <a:srgbClr val="336699"/>
                          </a:solidFill>
                          <a:effectLst/>
                        </a:rPr>
                        <a:t>fréq</a:t>
                      </a:r>
                      <a:r>
                        <a:rPr lang="fr-FR" sz="1600" b="1" u="none" strike="noStrike" dirty="0">
                          <a:solidFill>
                            <a:srgbClr val="336699"/>
                          </a:solidFill>
                          <a:effectLst/>
                        </a:rPr>
                        <a:t> </a:t>
                      </a:r>
                      <a:r>
                        <a:rPr lang="fr-FR" sz="1600" b="1" u="none" strike="noStrike" dirty="0" err="1">
                          <a:solidFill>
                            <a:srgbClr val="336699"/>
                          </a:solidFill>
                          <a:effectLst/>
                        </a:rPr>
                        <a:t>Obs</a:t>
                      </a:r>
                      <a:endParaRPr lang="fr-FR" sz="1600" b="1" i="0" u="none" strike="noStrike" dirty="0">
                        <a:solidFill>
                          <a:srgbClr val="3366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err="1">
                          <a:solidFill>
                            <a:srgbClr val="336699"/>
                          </a:solidFill>
                          <a:effectLst/>
                        </a:rPr>
                        <a:t>freq</a:t>
                      </a:r>
                      <a:r>
                        <a:rPr lang="fr-FR" sz="1600" b="1" u="none" strike="noStrike" dirty="0">
                          <a:solidFill>
                            <a:srgbClr val="336699"/>
                          </a:solidFill>
                          <a:effectLst/>
                        </a:rPr>
                        <a:t> </a:t>
                      </a:r>
                      <a:r>
                        <a:rPr lang="fr-FR" sz="1600" b="1" u="none" strike="noStrike" dirty="0" err="1">
                          <a:solidFill>
                            <a:srgbClr val="336699"/>
                          </a:solidFill>
                          <a:effectLst/>
                        </a:rPr>
                        <a:t>theorique</a:t>
                      </a:r>
                      <a:endParaRPr lang="fr-FR" sz="1600" b="1" i="0" u="none" strike="noStrike" dirty="0">
                        <a:solidFill>
                          <a:srgbClr val="3366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baseline="0" dirty="0" smtClean="0">
                          <a:solidFill>
                            <a:srgbClr val="336699"/>
                          </a:solidFill>
                          <a:effectLst/>
                        </a:rPr>
                        <a:t>        X</a:t>
                      </a:r>
                      <a:r>
                        <a:rPr lang="fr-FR" sz="1600" b="1" u="none" strike="noStrike" baseline="30000" dirty="0" smtClean="0">
                          <a:solidFill>
                            <a:srgbClr val="336699"/>
                          </a:solidFill>
                          <a:effectLst/>
                        </a:rPr>
                        <a:t>2</a:t>
                      </a:r>
                      <a:endParaRPr lang="fr-FR" sz="1600" b="1" i="0" u="none" strike="noStrike" dirty="0">
                        <a:solidFill>
                          <a:srgbClr val="3366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60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    -   0.1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5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3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0.8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60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0.1 -  0.2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5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3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0.8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60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0.2 -  0.3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3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3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60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0.3 -  0.4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2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3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0.5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60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0.4 -  0.5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1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3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4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60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0.5 -  0.6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5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3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0.8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60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0.6 -  0.7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2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3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0.5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60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0.7 -  0.8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1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3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4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60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0.8 -  0.9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3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3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60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0.9 -  1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3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3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0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6027"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30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30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11.4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93361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Contenu</a:t>
            </a:r>
          </a:p>
        </p:txBody>
      </p:sp>
      <p:sp>
        <p:nvSpPr>
          <p:cNvPr id="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991600" cy="2005235"/>
          </a:xfrm>
        </p:spPr>
        <p:txBody>
          <a:bodyPr/>
          <a:lstStyle/>
          <a:p>
            <a:endParaRPr lang="en-US" altLang="fr-FR" dirty="0"/>
          </a:p>
          <a:p>
            <a:endParaRPr lang="en-US" altLang="fr-FR" dirty="0"/>
          </a:p>
          <a:p>
            <a:endParaRPr lang="en-US" altLang="fr-FR" dirty="0"/>
          </a:p>
          <a:p>
            <a:endParaRPr lang="en-US" altLang="fr-FR" dirty="0"/>
          </a:p>
          <a:p>
            <a:endParaRPr lang="en-US" altLang="fr-FR" dirty="0"/>
          </a:p>
        </p:txBody>
      </p:sp>
      <p:sp>
        <p:nvSpPr>
          <p:cNvPr id="2" name="Rectangle 1"/>
          <p:cNvSpPr/>
          <p:nvPr/>
        </p:nvSpPr>
        <p:spPr>
          <a:xfrm>
            <a:off x="1033463" y="1100777"/>
            <a:ext cx="79310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</a:rPr>
              <a:t>Propriétés des nombres aléatoires</a:t>
            </a:r>
            <a:endParaRPr lang="fr-FR" sz="2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Génération </a:t>
            </a: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</a:rPr>
              <a:t>des 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nombres </a:t>
            </a: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</a:rPr>
              <a:t>pseudo-aléatoires</a:t>
            </a:r>
          </a:p>
          <a:p>
            <a:pPr marL="8001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336699"/>
                </a:solidFill>
              </a:rPr>
              <a:t>Méthode de congruence linéaire</a:t>
            </a:r>
            <a:endParaRPr lang="fr-FR" sz="2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Tests </a:t>
            </a: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</a:rPr>
              <a:t>des 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nombres </a:t>
            </a: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</a:rPr>
              <a:t>aléatoires</a:t>
            </a:r>
            <a:endParaRPr lang="fr-FR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4329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Tests statistiques des nombres aléatoires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36699"/>
                </a:solidFill>
              </a:rPr>
              <a:t>Test Smirnov Kolmogorov 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7574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924944"/>
            <a:ext cx="7729537" cy="838200"/>
          </a:xfrm>
        </p:spPr>
        <p:txBody>
          <a:bodyPr/>
          <a:lstStyle/>
          <a:p>
            <a:pPr algn="ctr"/>
            <a:r>
              <a:rPr lang="fr-FR" dirty="0" smtClean="0"/>
              <a:t>Merci pour votre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99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Propriétés des nombres aléatoires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2614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Deux propriétés </a:t>
            </a:r>
            <a:r>
              <a:rPr lang="fr-FR" sz="2400" dirty="0" smtClean="0">
                <a:solidFill>
                  <a:srgbClr val="0070C0"/>
                </a:solidFill>
              </a:rPr>
              <a:t>importantes: </a:t>
            </a:r>
          </a:p>
          <a:p>
            <a:pPr marL="8001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rgbClr val="FF0000"/>
                </a:solidFill>
              </a:rPr>
              <a:t>Uniformité</a:t>
            </a:r>
          </a:p>
          <a:p>
            <a:pPr marL="8001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rgbClr val="FF0000"/>
                </a:solidFill>
              </a:rPr>
              <a:t>indépendance</a:t>
            </a:r>
            <a:endParaRPr lang="fr-FR" sz="2200" dirty="0">
              <a:solidFill>
                <a:srgbClr val="FF0000"/>
              </a:solidFill>
            </a:endParaRPr>
          </a:p>
          <a:p>
            <a:pPr marL="8001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smtClean="0"/>
              <a:t>Un nombre </a:t>
            </a:r>
            <a:r>
              <a:rPr lang="fr-FR" sz="2200" dirty="0"/>
              <a:t>aléatoire, </a:t>
            </a:r>
            <a:r>
              <a:rPr lang="fr-FR" sz="2200" b="1" i="1" dirty="0" err="1" smtClean="0">
                <a:solidFill>
                  <a:srgbClr val="FF0000"/>
                </a:solidFill>
              </a:rPr>
              <a:t>U</a:t>
            </a:r>
            <a:r>
              <a:rPr lang="fr-FR" sz="2200" b="1" i="1" baseline="-25000" dirty="0" err="1" smtClean="0">
                <a:solidFill>
                  <a:srgbClr val="FF0000"/>
                </a:solidFill>
              </a:rPr>
              <a:t>i</a:t>
            </a:r>
            <a:r>
              <a:rPr lang="fr-FR" sz="2200" dirty="0"/>
              <a:t>, doit être tiré de </a:t>
            </a:r>
            <a:r>
              <a:rPr lang="fr-FR" sz="2200" dirty="0" smtClean="0"/>
              <a:t>façon indépendante </a:t>
            </a:r>
            <a:r>
              <a:rPr lang="fr-FR" sz="2200" dirty="0"/>
              <a:t>à partir </a:t>
            </a:r>
            <a:r>
              <a:rPr lang="fr-FR" sz="2200" dirty="0" smtClean="0"/>
              <a:t>d'une </a:t>
            </a:r>
            <a:r>
              <a:rPr lang="fr-FR" sz="2200" dirty="0"/>
              <a:t>distribution </a:t>
            </a:r>
            <a:r>
              <a:rPr lang="fr-FR" sz="2200" dirty="0" smtClean="0"/>
              <a:t>uniforme 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971" y="3690071"/>
            <a:ext cx="7357650" cy="23042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0779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endParaRPr lang="fr-FR" sz="2800" dirty="0" smtClean="0"/>
          </a:p>
        </p:txBody>
      </p:sp>
      <p:sp>
        <p:nvSpPr>
          <p:cNvPr id="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991600" cy="2005235"/>
          </a:xfrm>
        </p:spPr>
        <p:txBody>
          <a:bodyPr/>
          <a:lstStyle/>
          <a:p>
            <a:endParaRPr lang="en-US" altLang="fr-FR" dirty="0"/>
          </a:p>
          <a:p>
            <a:endParaRPr lang="en-US" altLang="fr-FR" dirty="0"/>
          </a:p>
          <a:p>
            <a:endParaRPr lang="en-US" altLang="fr-FR" dirty="0"/>
          </a:p>
          <a:p>
            <a:endParaRPr lang="en-US" altLang="fr-FR" dirty="0"/>
          </a:p>
          <a:p>
            <a:endParaRPr lang="en-US" altLang="fr-FR" dirty="0"/>
          </a:p>
        </p:txBody>
      </p:sp>
      <p:sp>
        <p:nvSpPr>
          <p:cNvPr id="2" name="Rectangle 1"/>
          <p:cNvSpPr/>
          <p:nvPr/>
        </p:nvSpPr>
        <p:spPr>
          <a:xfrm>
            <a:off x="1033463" y="3068960"/>
            <a:ext cx="7931025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</a:rPr>
              <a:t>Génération des 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nombres </a:t>
            </a: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</a:rPr>
              <a:t>pseudo-aléatoires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710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Génération des nombres pseudo-aléatoires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"</a:t>
            </a:r>
            <a:r>
              <a:rPr lang="fr-FR" sz="2400" b="1" dirty="0"/>
              <a:t>Pseudo</a:t>
            </a:r>
            <a:r>
              <a:rPr lang="fr-FR" sz="2400" dirty="0"/>
              <a:t>", parce que la génération de nombres en utilisant un procédé </a:t>
            </a:r>
            <a:r>
              <a:rPr lang="fr-FR" sz="2400" dirty="0" smtClean="0"/>
              <a:t>connu supprime </a:t>
            </a:r>
            <a:r>
              <a:rPr lang="fr-FR" sz="2400" dirty="0"/>
              <a:t>le potentiel </a:t>
            </a:r>
            <a:r>
              <a:rPr lang="fr-FR" sz="2400" dirty="0" smtClean="0"/>
              <a:t>du hasard !!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/>
              <a:t>Objectif</a:t>
            </a:r>
            <a:r>
              <a:rPr lang="fr-FR" sz="2400" dirty="0"/>
              <a:t>: produire une séquence de nombres dans [0,1] qui simule, </a:t>
            </a:r>
            <a:r>
              <a:rPr lang="fr-FR" sz="2400" dirty="0" smtClean="0"/>
              <a:t>ou imite</a:t>
            </a:r>
            <a:r>
              <a:rPr lang="fr-FR" sz="2400" dirty="0"/>
              <a:t>, les propriétés idéales </a:t>
            </a:r>
            <a:r>
              <a:rPr lang="fr-FR" sz="2400" dirty="0" smtClean="0"/>
              <a:t>des </a:t>
            </a:r>
            <a:r>
              <a:rPr lang="fr-FR" sz="2400" dirty="0"/>
              <a:t>nombres aléatoires </a:t>
            </a:r>
            <a:r>
              <a:rPr lang="fr-FR" sz="2400" dirty="0" smtClean="0"/>
              <a:t>(U</a:t>
            </a:r>
            <a:r>
              <a:rPr lang="fr-FR" sz="2400" baseline="-25000" dirty="0" smtClean="0"/>
              <a:t>N</a:t>
            </a:r>
            <a:r>
              <a:rPr lang="fr-FR" sz="2400" dirty="0"/>
              <a:t>).</a:t>
            </a:r>
            <a:endParaRPr lang="fr-FR" sz="2400" dirty="0" smtClean="0"/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2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4189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Génération des nombres pseudo-aléatoires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336699"/>
                </a:solidFill>
              </a:rPr>
              <a:t>Considérations </a:t>
            </a:r>
            <a:r>
              <a:rPr lang="fr-FR" sz="2400" b="1" dirty="0">
                <a:solidFill>
                  <a:srgbClr val="336699"/>
                </a:solidFill>
              </a:rPr>
              <a:t>importantes dans </a:t>
            </a:r>
            <a:r>
              <a:rPr lang="fr-FR" sz="2400" b="1" dirty="0" smtClean="0">
                <a:solidFill>
                  <a:srgbClr val="336699"/>
                </a:solidFill>
              </a:rPr>
              <a:t>les générateurs de nombres aléatoires:</a:t>
            </a:r>
          </a:p>
          <a:p>
            <a:pPr marL="1257300" lvl="2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R</a:t>
            </a:r>
            <a:r>
              <a:rPr lang="fr-FR" sz="2400" dirty="0" smtClean="0"/>
              <a:t>apide</a:t>
            </a:r>
            <a:endParaRPr lang="fr-FR" sz="2400" dirty="0"/>
          </a:p>
          <a:p>
            <a:pPr marL="1257300" lvl="2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Portable </a:t>
            </a:r>
            <a:r>
              <a:rPr lang="fr-FR" sz="2400" dirty="0"/>
              <a:t>à différents ordinateurs</a:t>
            </a:r>
          </a:p>
          <a:p>
            <a:pPr marL="1257300" lvl="2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Avoir un cycle suffisamment long</a:t>
            </a:r>
            <a:endParaRPr lang="fr-FR" sz="2400" dirty="0"/>
          </a:p>
          <a:p>
            <a:pPr marL="1257300" lvl="2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err="1" smtClean="0"/>
              <a:t>Réplicable</a:t>
            </a:r>
            <a:endParaRPr lang="fr-FR" sz="2400" dirty="0"/>
          </a:p>
          <a:p>
            <a:pPr marL="1257300" lvl="2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Suivre </a:t>
            </a:r>
            <a:r>
              <a:rPr lang="fr-FR" sz="2400" dirty="0"/>
              <a:t>de près les propriétés statistiques idéales </a:t>
            </a:r>
            <a:r>
              <a:rPr lang="fr-FR" sz="2400" b="1" dirty="0"/>
              <a:t>d'uniformité</a:t>
            </a:r>
            <a:r>
              <a:rPr lang="fr-FR" sz="2400" dirty="0"/>
              <a:t> et </a:t>
            </a:r>
            <a:r>
              <a:rPr lang="fr-FR" sz="2400" b="1" dirty="0" smtClean="0"/>
              <a:t>d’indépendance</a:t>
            </a:r>
            <a:endParaRPr lang="fr-FR" sz="2400" b="1" dirty="0"/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2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779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Génération des nombres pseudo-aléatoires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074510"/>
            <a:ext cx="8244408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336699"/>
                </a:solidFill>
              </a:rPr>
              <a:t>Problèmes lors de la génération de nombres pseudo-aléatoires</a:t>
            </a:r>
          </a:p>
          <a:p>
            <a:pPr marL="8001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Les </a:t>
            </a:r>
            <a:r>
              <a:rPr lang="fr-FR" dirty="0"/>
              <a:t>nombres générés ne soient pas </a:t>
            </a:r>
            <a:r>
              <a:rPr lang="fr-FR" dirty="0" smtClean="0"/>
              <a:t>répartis uniformément sur [0 , 1]</a:t>
            </a:r>
            <a:endParaRPr lang="fr-FR" dirty="0"/>
          </a:p>
          <a:p>
            <a:pPr marL="8001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La </a:t>
            </a:r>
            <a:r>
              <a:rPr lang="fr-FR" dirty="0"/>
              <a:t>moyenne des nombres générés pourrait être trop élevée ou trop basse</a:t>
            </a:r>
          </a:p>
          <a:p>
            <a:pPr marL="8001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La </a:t>
            </a:r>
            <a:r>
              <a:rPr lang="fr-FR" dirty="0"/>
              <a:t>variance des nombres générés pourrait être trop élevée ou </a:t>
            </a:r>
            <a:r>
              <a:rPr lang="fr-FR" dirty="0" smtClean="0"/>
              <a:t>trop faible</a:t>
            </a:r>
            <a:endParaRPr lang="fr-FR" dirty="0"/>
          </a:p>
          <a:p>
            <a:pPr marL="8001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Il </a:t>
            </a:r>
            <a:r>
              <a:rPr lang="fr-FR" dirty="0"/>
              <a:t>pourrait y avoir une dépendance:</a:t>
            </a:r>
          </a:p>
          <a:p>
            <a:pPr marL="1257300" lvl="2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Autocorrélation </a:t>
            </a:r>
            <a:r>
              <a:rPr lang="fr-FR" dirty="0"/>
              <a:t>entre les </a:t>
            </a:r>
            <a:r>
              <a:rPr lang="fr-FR" dirty="0" smtClean="0"/>
              <a:t>nombres</a:t>
            </a:r>
            <a:endParaRPr lang="fr-FR" dirty="0"/>
          </a:p>
          <a:p>
            <a:pPr marL="1257300" lvl="2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Nombres successivement supérieurs </a:t>
            </a:r>
            <a:r>
              <a:rPr lang="fr-FR" dirty="0"/>
              <a:t>ou </a:t>
            </a:r>
            <a:r>
              <a:rPr lang="fr-FR" dirty="0" smtClean="0"/>
              <a:t>inférieurs </a:t>
            </a:r>
            <a:r>
              <a:rPr lang="fr-FR" dirty="0"/>
              <a:t>à </a:t>
            </a:r>
            <a:r>
              <a:rPr lang="fr-FR" dirty="0" smtClean="0"/>
              <a:t>nombres adjacents</a:t>
            </a:r>
            <a:endParaRPr lang="fr-FR" dirty="0"/>
          </a:p>
          <a:p>
            <a:pPr marL="1257300" lvl="2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Plusieurs </a:t>
            </a:r>
            <a:r>
              <a:rPr lang="fr-FR" dirty="0"/>
              <a:t>nombres au-dessus de la moyenne, suivie par plusieurs </a:t>
            </a:r>
            <a:r>
              <a:rPr lang="fr-FR" dirty="0" smtClean="0"/>
              <a:t>numéros dessous </a:t>
            </a:r>
            <a:r>
              <a:rPr lang="fr-FR" dirty="0"/>
              <a:t>de la moyenne</a:t>
            </a:r>
            <a:endParaRPr lang="fr-FR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916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endParaRPr lang="fr-FR" sz="2800" dirty="0" smtClean="0"/>
          </a:p>
        </p:txBody>
      </p:sp>
      <p:sp>
        <p:nvSpPr>
          <p:cNvPr id="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991600" cy="2005235"/>
          </a:xfrm>
        </p:spPr>
        <p:txBody>
          <a:bodyPr/>
          <a:lstStyle/>
          <a:p>
            <a:endParaRPr lang="en-US" altLang="fr-FR" dirty="0"/>
          </a:p>
          <a:p>
            <a:endParaRPr lang="en-US" altLang="fr-FR" dirty="0"/>
          </a:p>
          <a:p>
            <a:endParaRPr lang="en-US" altLang="fr-FR" dirty="0"/>
          </a:p>
          <a:p>
            <a:endParaRPr lang="en-US" altLang="fr-FR" dirty="0"/>
          </a:p>
          <a:p>
            <a:endParaRPr lang="en-US" altLang="fr-FR" dirty="0"/>
          </a:p>
        </p:txBody>
      </p:sp>
      <p:sp>
        <p:nvSpPr>
          <p:cNvPr id="2" name="Rectangle 1"/>
          <p:cNvSpPr/>
          <p:nvPr/>
        </p:nvSpPr>
        <p:spPr>
          <a:xfrm>
            <a:off x="1033463" y="3068960"/>
            <a:ext cx="7931025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</a:rPr>
              <a:t>Techniques de Génération des 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nombres </a:t>
            </a: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</a:rPr>
              <a:t>pseudo-aléatoires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8903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heme/theme1.xml><?xml version="1.0" encoding="utf-8"?>
<a:theme xmlns:a="http://schemas.openxmlformats.org/drawingml/2006/main" name="Content Starter Set">
  <a:themeElements>
    <a:clrScheme name="Content Starter Set 2">
      <a:dk1>
        <a:srgbClr val="4D4D4D"/>
      </a:dk1>
      <a:lt1>
        <a:srgbClr val="FFFFFF"/>
      </a:lt1>
      <a:dk2>
        <a:srgbClr val="FFFFC2"/>
      </a:dk2>
      <a:lt2>
        <a:srgbClr val="969696"/>
      </a:lt2>
      <a:accent1>
        <a:srgbClr val="D3D7DB"/>
      </a:accent1>
      <a:accent2>
        <a:srgbClr val="A5C3DB"/>
      </a:accent2>
      <a:accent3>
        <a:srgbClr val="FFFFFF"/>
      </a:accent3>
      <a:accent4>
        <a:srgbClr val="404040"/>
      </a:accent4>
      <a:accent5>
        <a:srgbClr val="E6E8EA"/>
      </a:accent5>
      <a:accent6>
        <a:srgbClr val="95B0C6"/>
      </a:accent6>
      <a:hlink>
        <a:srgbClr val="777777"/>
      </a:hlink>
      <a:folHlink>
        <a:srgbClr val="B2B2B2"/>
      </a:folHlink>
    </a:clrScheme>
    <a:fontScheme name="Content Starter S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nt Starter Set 1">
        <a:dk1>
          <a:srgbClr val="336699"/>
        </a:dk1>
        <a:lt1>
          <a:srgbClr val="FFFFFF"/>
        </a:lt1>
        <a:dk2>
          <a:srgbClr val="FFFFC2"/>
        </a:dk2>
        <a:lt2>
          <a:srgbClr val="969696"/>
        </a:lt2>
        <a:accent1>
          <a:srgbClr val="C3F1BD"/>
        </a:accent1>
        <a:accent2>
          <a:srgbClr val="DAE6F0"/>
        </a:accent2>
        <a:accent3>
          <a:srgbClr val="FFFFFF"/>
        </a:accent3>
        <a:accent4>
          <a:srgbClr val="2A5682"/>
        </a:accent4>
        <a:accent5>
          <a:srgbClr val="DEF7DB"/>
        </a:accent5>
        <a:accent6>
          <a:srgbClr val="C5D0D9"/>
        </a:accent6>
        <a:hlink>
          <a:srgbClr val="D68484"/>
        </a:hlink>
        <a:folHlink>
          <a:srgbClr val="6698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Starter Set 2">
        <a:dk1>
          <a:srgbClr val="4D4D4D"/>
        </a:dk1>
        <a:lt1>
          <a:srgbClr val="FFFFFF"/>
        </a:lt1>
        <a:dk2>
          <a:srgbClr val="FFFFC2"/>
        </a:dk2>
        <a:lt2>
          <a:srgbClr val="969696"/>
        </a:lt2>
        <a:accent1>
          <a:srgbClr val="D3D7DB"/>
        </a:accent1>
        <a:accent2>
          <a:srgbClr val="A5C3DB"/>
        </a:accent2>
        <a:accent3>
          <a:srgbClr val="FFFFFF"/>
        </a:accent3>
        <a:accent4>
          <a:srgbClr val="404040"/>
        </a:accent4>
        <a:accent5>
          <a:srgbClr val="E6E8EA"/>
        </a:accent5>
        <a:accent6>
          <a:srgbClr val="95B0C6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Content Starter Set</Template>
  <TotalTime>0</TotalTime>
  <Words>1687</Words>
  <Application>Microsoft Office PowerPoint</Application>
  <PresentationFormat>On-screen Show (4:3)</PresentationFormat>
  <Paragraphs>403</Paragraphs>
  <Slides>31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Cambria Math</vt:lpstr>
      <vt:lpstr>SFRM1000</vt:lpstr>
      <vt:lpstr>SFTI1000</vt:lpstr>
      <vt:lpstr>Wingdings</vt:lpstr>
      <vt:lpstr>Content Starter Set</vt:lpstr>
      <vt:lpstr>CorelDRAW</vt:lpstr>
      <vt:lpstr>Cours N° 5 Génération des Nombres Aléatoires</vt:lpstr>
      <vt:lpstr>PowerPoint Presentation</vt:lpstr>
      <vt:lpstr>Contenu</vt:lpstr>
      <vt:lpstr>Propriétés des nombres aléatoires</vt:lpstr>
      <vt:lpstr>PowerPoint Presentation</vt:lpstr>
      <vt:lpstr>Génération des nombres pseudo-aléatoires</vt:lpstr>
      <vt:lpstr>Génération des nombres pseudo-aléatoires</vt:lpstr>
      <vt:lpstr>Génération des nombres pseudo-aléatoires</vt:lpstr>
      <vt:lpstr>PowerPoint Presentation</vt:lpstr>
      <vt:lpstr>Techniques de génération des nombres aléatoires</vt:lpstr>
      <vt:lpstr>Techniques de génération des nombres aléatoires</vt:lpstr>
      <vt:lpstr>Techniques de génération des nombres aléatoires</vt:lpstr>
      <vt:lpstr>Techniques de génération des nombres aléatoires</vt:lpstr>
      <vt:lpstr>Techniques de génération des nombres aléatoires</vt:lpstr>
      <vt:lpstr>Techniques de génération des nombres aléatoires</vt:lpstr>
      <vt:lpstr>Techniques de génération des nombres aléatoires</vt:lpstr>
      <vt:lpstr>PowerPoint Presentation</vt:lpstr>
      <vt:lpstr>Tests statistiques des nombres aléatoires</vt:lpstr>
      <vt:lpstr>Tests statistiques des nombres aléatoires</vt:lpstr>
      <vt:lpstr>Tests statistiques des nombres aléatoires</vt:lpstr>
      <vt:lpstr>Tests statistiques des nombres aléatoires</vt:lpstr>
      <vt:lpstr>Tests statistiques des nombres aléatoires</vt:lpstr>
      <vt:lpstr>Tests statistiques des nombres aléatoires</vt:lpstr>
      <vt:lpstr>Tests statistiques des nombres aléatoires</vt:lpstr>
      <vt:lpstr>Tests statistiques des nombres aléatoires</vt:lpstr>
      <vt:lpstr>Tests statistiques des nombres aléatoires</vt:lpstr>
      <vt:lpstr>Tests statistiques des nombres aléatoires</vt:lpstr>
      <vt:lpstr>Tests statistiques des nombres aléatoires</vt:lpstr>
      <vt:lpstr>Tests statistiques des nombres aléatoires</vt:lpstr>
      <vt:lpstr>Tests statistiques des nombres aléatoires</vt:lpstr>
      <vt:lpstr>Merci pour votre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SUPINFO Presentaiton Content Starter Set</dc:title>
  <dc:subject>Content slides for SUPINFO Presentations</dc:subject>
  <dc:creator/>
  <cp:lastModifiedBy/>
  <cp:revision>7</cp:revision>
  <dcterms:created xsi:type="dcterms:W3CDTF">2006-07-05T22:12:40Z</dcterms:created>
  <dcterms:modified xsi:type="dcterms:W3CDTF">2015-11-15T11:16:17Z</dcterms:modified>
</cp:coreProperties>
</file>