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ppt/tags/tag32.xml" ContentType="application/vnd.openxmlformats-officedocument.presentationml.tags+xml"/>
  <Override PartName="/ppt/notesSlides/notesSlide32.xml" ContentType="application/vnd.openxmlformats-officedocument.presentationml.notesSlide+xml"/>
  <Override PartName="/ppt/tags/tag33.xml" ContentType="application/vnd.openxmlformats-officedocument.presentationml.tags+xml"/>
  <Override PartName="/ppt/notesSlides/notesSlide33.xml" ContentType="application/vnd.openxmlformats-officedocument.presentationml.notesSlide+xml"/>
  <Override PartName="/ppt/tags/tag34.xml" ContentType="application/vnd.openxmlformats-officedocument.presentationml.tags+xml"/>
  <Override PartName="/ppt/notesSlides/notesSlide34.xml" ContentType="application/vnd.openxmlformats-officedocument.presentationml.notesSlide+xml"/>
  <Override PartName="/ppt/tags/tag35.xml" ContentType="application/vnd.openxmlformats-officedocument.presentationml.tags+xml"/>
  <Override PartName="/ppt/notesSlides/notesSlide35.xml" ContentType="application/vnd.openxmlformats-officedocument.presentationml.notesSlide+xml"/>
  <Override PartName="/ppt/tags/tag36.xml" ContentType="application/vnd.openxmlformats-officedocument.presentationml.tags+xml"/>
  <Override PartName="/ppt/notesSlides/notesSlide36.xml" ContentType="application/vnd.openxmlformats-officedocument.presentationml.notesSlide+xml"/>
  <Override PartName="/ppt/tags/tag37.xml" ContentType="application/vnd.openxmlformats-officedocument.presentationml.tags+xml"/>
  <Override PartName="/ppt/notesSlides/notesSlide37.xml" ContentType="application/vnd.openxmlformats-officedocument.presentationml.notesSlide+xml"/>
  <Override PartName="/ppt/tags/tag38.xml" ContentType="application/vnd.openxmlformats-officedocument.presentationml.tags+xml"/>
  <Override PartName="/ppt/notesSlides/notesSlide38.xml" ContentType="application/vnd.openxmlformats-officedocument.presentationml.notesSlide+xml"/>
  <Override PartName="/ppt/tags/tag39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34" r:id="rId1"/>
  </p:sldMasterIdLst>
  <p:notesMasterIdLst>
    <p:notesMasterId r:id="rId43"/>
  </p:notesMasterIdLst>
  <p:handoutMasterIdLst>
    <p:handoutMasterId r:id="rId44"/>
  </p:handoutMasterIdLst>
  <p:sldIdLst>
    <p:sldId id="745" r:id="rId2"/>
    <p:sldId id="757" r:id="rId3"/>
    <p:sldId id="859" r:id="rId4"/>
    <p:sldId id="794" r:id="rId5"/>
    <p:sldId id="835" r:id="rId6"/>
    <p:sldId id="836" r:id="rId7"/>
    <p:sldId id="860" r:id="rId8"/>
    <p:sldId id="891" r:id="rId9"/>
    <p:sldId id="874" r:id="rId10"/>
    <p:sldId id="861" r:id="rId11"/>
    <p:sldId id="862" r:id="rId12"/>
    <p:sldId id="863" r:id="rId13"/>
    <p:sldId id="865" r:id="rId14"/>
    <p:sldId id="875" r:id="rId15"/>
    <p:sldId id="876" r:id="rId16"/>
    <p:sldId id="878" r:id="rId17"/>
    <p:sldId id="879" r:id="rId18"/>
    <p:sldId id="880" r:id="rId19"/>
    <p:sldId id="881" r:id="rId20"/>
    <p:sldId id="882" r:id="rId21"/>
    <p:sldId id="888" r:id="rId22"/>
    <p:sldId id="889" r:id="rId23"/>
    <p:sldId id="883" r:id="rId24"/>
    <p:sldId id="884" r:id="rId25"/>
    <p:sldId id="885" r:id="rId26"/>
    <p:sldId id="886" r:id="rId27"/>
    <p:sldId id="887" r:id="rId28"/>
    <p:sldId id="890" r:id="rId29"/>
    <p:sldId id="847" r:id="rId30"/>
    <p:sldId id="848" r:id="rId31"/>
    <p:sldId id="849" r:id="rId32"/>
    <p:sldId id="850" r:id="rId33"/>
    <p:sldId id="851" r:id="rId34"/>
    <p:sldId id="852" r:id="rId35"/>
    <p:sldId id="853" r:id="rId36"/>
    <p:sldId id="855" r:id="rId37"/>
    <p:sldId id="854" r:id="rId38"/>
    <p:sldId id="857" r:id="rId39"/>
    <p:sldId id="856" r:id="rId40"/>
    <p:sldId id="858" r:id="rId41"/>
    <p:sldId id="752" r:id="rId42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6698CC"/>
    <a:srgbClr val="FFFFCC"/>
    <a:srgbClr val="D68484"/>
    <a:srgbClr val="FFFFFF"/>
    <a:srgbClr val="BFC7CF"/>
    <a:srgbClr val="BFD0BE"/>
    <a:srgbClr val="236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90" autoAdjust="0"/>
    <p:restoredTop sz="94434" autoAdjust="0"/>
  </p:normalViewPr>
  <p:slideViewPr>
    <p:cSldViewPr>
      <p:cViewPr varScale="1">
        <p:scale>
          <a:sx n="70" d="100"/>
          <a:sy n="70" d="100"/>
        </p:scale>
        <p:origin x="7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526" y="-90"/>
      </p:cViewPr>
      <p:guideLst>
        <p:guide orient="horz" pos="2928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370138" y="0"/>
            <a:ext cx="45116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90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Content Starter Set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19113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90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fld id="{06FF52C1-0AF6-40C6-A184-2B1F39F12451}" type="datetime5">
              <a:rPr lang="en-US"/>
              <a:pPr>
                <a:defRPr/>
              </a:pPr>
              <a:t>6-Dec-15</a:t>
            </a:fld>
            <a:endParaRPr lang="en-US"/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58118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90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48413" y="8831263"/>
            <a:ext cx="5334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90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fld id="{37DCA969-909D-4D8D-8078-FC32C83BD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79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293938" y="0"/>
            <a:ext cx="45878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90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Content Starter Set</a:t>
            </a:r>
          </a:p>
        </p:txBody>
      </p:sp>
      <p:sp>
        <p:nvSpPr>
          <p:cNvPr id="17920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56578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90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23025" y="8829675"/>
            <a:ext cx="4572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90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fld id="{7059678B-8061-48D9-A9CF-BC2AC5684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891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43FCD92-7989-47A3-B844-C000A6E1A5A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02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02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EC8186-7856-47A4-98AC-3A5CD3A64E7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0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55353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79589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87685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716036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69162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51721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64199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73749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61595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61833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28066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00753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15723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08511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41029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40290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845330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860113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874360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474010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135016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0542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610989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09100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722469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712347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986289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357903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38675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063447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819608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406321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27198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92194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77718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07477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06750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04370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6-Dec-15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0345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622425"/>
            <a:ext cx="9144000" cy="2263775"/>
          </a:xfrm>
          <a:prstGeom prst="rect">
            <a:avLst/>
          </a:prstGeom>
          <a:gradFill rotWithShape="1">
            <a:gsLst>
              <a:gs pos="0">
                <a:schemeClr val="accent2">
                  <a:alpha val="75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2843213" y="1196975"/>
          <a:ext cx="2736850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05" name="CorelDRAW" r:id="rId3" imgW="1405080" imgH="1308960" progId="CorelDRAW.Graphic.12">
                  <p:embed/>
                </p:oleObj>
              </mc:Choice>
              <mc:Fallback>
                <p:oleObj name="CorelDRAW" r:id="rId3" imgW="1405080" imgH="1308960" progId="CorelDRAW.Graphic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196975"/>
                        <a:ext cx="2736850" cy="254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2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3962400"/>
            <a:ext cx="6248400" cy="1447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</a:t>
            </a:r>
          </a:p>
        </p:txBody>
      </p:sp>
      <p:sp>
        <p:nvSpPr>
          <p:cNvPr id="1572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14600" y="1600200"/>
            <a:ext cx="6237288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0" y="6553200"/>
            <a:ext cx="5334000" cy="304800"/>
          </a:xfrm>
        </p:spPr>
        <p:txBody>
          <a:bodyPr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334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066800"/>
            <a:ext cx="4038600" cy="5334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01000" y="6400800"/>
            <a:ext cx="990600" cy="3000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84F5685-B50D-4161-B2F3-C9CC50D3550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029" name="CorelDRAW" r:id="rId3" imgW="710280" imgH="662760" progId="CorelDRAW.Graphic.12">
                  <p:embed/>
                </p:oleObj>
              </mc:Choice>
              <mc:Fallback>
                <p:oleObj name="CorelDRAW" r:id="rId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053" name="CorelDRAW" r:id="rId3" imgW="710280" imgH="662760" progId="CorelDRAW.Graphic.12">
                  <p:embed/>
                </p:oleObj>
              </mc:Choice>
              <mc:Fallback>
                <p:oleObj name="CorelDRAW" r:id="rId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4575" y="1524000"/>
            <a:ext cx="3783013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9988" y="1524000"/>
            <a:ext cx="3783012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77" name="CorelDRAW" r:id="rId3" imgW="710280" imgH="662760" progId="CorelDRAW.Graphic.12">
                  <p:embed/>
                </p:oleObj>
              </mc:Choice>
              <mc:Fallback>
                <p:oleObj name="CorelDRAW" r:id="rId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01" name="CorelDRAW" r:id="rId3" imgW="710280" imgH="662760" progId="CorelDRAW.Graphic.12">
                  <p:embed/>
                </p:oleObj>
              </mc:Choice>
              <mc:Fallback>
                <p:oleObj name="CorelDRAW" r:id="rId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25" name="CorelDRAW" r:id="rId3" imgW="710280" imgH="662760" progId="CorelDRAW.Graphic.12">
                  <p:embed/>
                </p:oleObj>
              </mc:Choice>
              <mc:Fallback>
                <p:oleObj name="CorelDRAW" r:id="rId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49" name="CorelDRAW" r:id="rId3" imgW="710280" imgH="662760" progId="CorelDRAW.Graphic.12">
                  <p:embed/>
                </p:oleObj>
              </mc:Choice>
              <mc:Fallback>
                <p:oleObj name="CorelDRAW" r:id="rId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73" name="CorelDRAW" r:id="rId3" imgW="710280" imgH="662760" progId="CorelDRAW.Graphic.12">
                  <p:embed/>
                </p:oleObj>
              </mc:Choice>
              <mc:Fallback>
                <p:oleObj name="CorelDRAW" r:id="rId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97" name="CorelDRAW" r:id="rId3" imgW="710280" imgH="662760" progId="CorelDRAW.Graphic.12">
                  <p:embed/>
                </p:oleObj>
              </mc:Choice>
              <mc:Fallback>
                <p:oleObj name="CorelDRAW" r:id="rId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19050"/>
            <a:ext cx="1931987" cy="6153150"/>
          </a:xfrm>
        </p:spPr>
        <p:txBody>
          <a:bodyPr vert="eaVert"/>
          <a:lstStyle/>
          <a:p>
            <a:r>
              <a:rPr lang="fr-FR" smtClean="0"/>
              <a:t>Cliquez pour ajouter un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3463" y="19050"/>
            <a:ext cx="5645150" cy="61531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4575" y="1524000"/>
            <a:ext cx="77184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71843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571844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3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33463" y="19050"/>
            <a:ext cx="77295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718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 rot="16200000">
            <a:off x="-2514600" y="4038600"/>
            <a:ext cx="533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" name="CorelDRAW" r:id="rId13" imgW="710280" imgH="662760" progId="CorelDRAW.Graphic.12">
                  <p:embed/>
                </p:oleObj>
              </mc:Choice>
              <mc:Fallback>
                <p:oleObj name="CorelDRAW" r:id="rId1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3D7D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4D4D4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30000"/>
        </a:spcAft>
        <a:buClr>
          <a:schemeClr val="hlink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60425" indent="-342900" algn="l" rtl="0" eaLnBrk="0" fontAlgn="base" hangingPunct="0">
        <a:spcBef>
          <a:spcPct val="20000"/>
        </a:spcBef>
        <a:spcAft>
          <a:spcPct val="30000"/>
        </a:spcAft>
        <a:buClr>
          <a:schemeClr val="bg2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203325" indent="-228600" algn="l" rtl="0" eaLnBrk="0" fontAlgn="base" hangingPunct="0">
        <a:spcBef>
          <a:spcPct val="20000"/>
        </a:spcBef>
        <a:spcAft>
          <a:spcPct val="3000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3000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3000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3000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3000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3000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3000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emf"/><Relationship Id="rId2" Type="http://schemas.openxmlformats.org/officeDocument/2006/relationships/tags" Target="../tags/tag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0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3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4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6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7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8.xml"/><Relationship Id="rId5" Type="http://schemas.openxmlformats.org/officeDocument/2006/relationships/image" Target="../media/image26.png"/><Relationship Id="rId4" Type="http://schemas.openxmlformats.org/officeDocument/2006/relationships/image" Target="../media/image1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9.xml"/><Relationship Id="rId5" Type="http://schemas.openxmlformats.org/officeDocument/2006/relationships/image" Target="../media/image27.png"/><Relationship Id="rId4" Type="http://schemas.openxmlformats.org/officeDocument/2006/relationships/image" Target="../media/image1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1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4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8.xml"/><Relationship Id="rId4" Type="http://schemas.openxmlformats.org/officeDocument/2006/relationships/image" Target="../media/image2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3200400"/>
          </a:xfrm>
          <a:prstGeom prst="rect">
            <a:avLst/>
          </a:prstGeom>
          <a:gradFill rotWithShape="1">
            <a:gsLst>
              <a:gs pos="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14800"/>
            <a:ext cx="5186536" cy="1834480"/>
          </a:xfrm>
        </p:spPr>
        <p:txBody>
          <a:bodyPr/>
          <a:lstStyle/>
          <a:p>
            <a:pPr eaLnBrk="1" hangingPunct="1"/>
            <a:r>
              <a:rPr lang="fr-FR" sz="2400" dirty="0" smtClean="0"/>
              <a:t>Université Ibn </a:t>
            </a:r>
            <a:r>
              <a:rPr lang="fr-FR" sz="2400" dirty="0" err="1" smtClean="0"/>
              <a:t>Khaldoun</a:t>
            </a:r>
            <a:r>
              <a:rPr lang="fr-FR" sz="2400" dirty="0" smtClean="0"/>
              <a:t> Tiaret</a:t>
            </a:r>
            <a:br>
              <a:rPr lang="fr-FR" sz="2400" dirty="0" smtClean="0"/>
            </a:br>
            <a:r>
              <a:rPr lang="fr-FR" sz="2400" dirty="0" smtClean="0"/>
              <a:t>Département INF</a:t>
            </a:r>
          </a:p>
          <a:p>
            <a:pPr eaLnBrk="1" hangingPunct="1"/>
            <a:r>
              <a:rPr lang="fr-FR" sz="2400" dirty="0" err="1" smtClean="0"/>
              <a:t>B.Khaled</a:t>
            </a:r>
            <a:endParaRPr lang="fr-FR" sz="1400" dirty="0" smtClean="0"/>
          </a:p>
        </p:txBody>
      </p:sp>
      <p:pic>
        <p:nvPicPr>
          <p:cNvPr id="16391" name="Picture 16" descr="emblem_cla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676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843213" y="1196975"/>
          <a:ext cx="2736850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9" name="CorelDRAW" r:id="rId6" imgW="1405080" imgH="1308960" progId="CorelDRAW.Graphic.12">
                  <p:embed/>
                </p:oleObj>
              </mc:Choice>
              <mc:Fallback>
                <p:oleObj name="CorelDRAW" r:id="rId6" imgW="1405080" imgH="130896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196975"/>
                        <a:ext cx="2736850" cy="254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84438" y="990600"/>
            <a:ext cx="6659562" cy="2841625"/>
          </a:xfrm>
          <a:noFill/>
        </p:spPr>
        <p:txBody>
          <a:bodyPr/>
          <a:lstStyle/>
          <a:p>
            <a:pPr eaLnBrk="1" hangingPunct="1"/>
            <a:r>
              <a:rPr lang="fr-FR" dirty="0" smtClean="0"/>
              <a:t>Cours N° 8</a:t>
            </a:r>
            <a:br>
              <a:rPr lang="fr-FR" dirty="0" smtClean="0"/>
            </a:br>
            <a:r>
              <a:rPr lang="fr-FR" dirty="0" smtClean="0"/>
              <a:t>Analyse des résultats d’un modèle de simulation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Identifier la distribution </a:t>
            </a:r>
            <a:endParaRPr lang="fr-FR" sz="2800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336699"/>
                </a:solidFill>
              </a:rPr>
              <a:t>histogrammes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36699"/>
                </a:solidFill>
              </a:rPr>
              <a:t>Diagrammes </a:t>
            </a:r>
            <a:r>
              <a:rPr lang="fr-FR" sz="2400" dirty="0">
                <a:solidFill>
                  <a:srgbClr val="336699"/>
                </a:solidFill>
              </a:rPr>
              <a:t>de dispersion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36699"/>
                </a:solidFill>
              </a:rPr>
              <a:t>Sélection de la familles </a:t>
            </a:r>
            <a:r>
              <a:rPr lang="fr-FR" sz="2400" dirty="0">
                <a:solidFill>
                  <a:srgbClr val="336699"/>
                </a:solidFill>
              </a:rPr>
              <a:t>des distributions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336699"/>
                </a:solidFill>
              </a:rPr>
              <a:t>Estimation de </a:t>
            </a:r>
            <a:r>
              <a:rPr lang="fr-FR" sz="2400" dirty="0" smtClean="0">
                <a:solidFill>
                  <a:srgbClr val="336699"/>
                </a:solidFill>
              </a:rPr>
              <a:t>paramètres</a:t>
            </a:r>
            <a:endParaRPr lang="fr-FR" sz="2400" dirty="0">
              <a:solidFill>
                <a:srgbClr val="336699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36699"/>
                </a:solidFill>
              </a:rPr>
              <a:t>Tests </a:t>
            </a:r>
            <a:r>
              <a:rPr lang="fr-FR" sz="2400" dirty="0">
                <a:solidFill>
                  <a:srgbClr val="336699"/>
                </a:solidFill>
              </a:rPr>
              <a:t>de qualité </a:t>
            </a:r>
            <a:r>
              <a:rPr lang="fr-FR" sz="2400" dirty="0" smtClean="0">
                <a:solidFill>
                  <a:srgbClr val="336699"/>
                </a:solidFill>
              </a:rPr>
              <a:t>d'ajustement</a:t>
            </a:r>
            <a:endParaRPr lang="fr-FR" sz="2400" dirty="0">
              <a:solidFill>
                <a:srgbClr val="336699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36699"/>
                </a:solidFill>
              </a:rPr>
              <a:t>Montage </a:t>
            </a:r>
            <a:r>
              <a:rPr lang="fr-FR" sz="2400" dirty="0">
                <a:solidFill>
                  <a:srgbClr val="336699"/>
                </a:solidFill>
              </a:rPr>
              <a:t>d'un processus non stationnaire</a:t>
            </a:r>
            <a:endParaRPr lang="fr-FR" sz="2200" dirty="0" smtClean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925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Histogrammes</a:t>
            </a:r>
            <a:endParaRPr lang="fr-FR" sz="2800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79928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rgbClr val="336699"/>
                </a:solidFill>
              </a:rPr>
              <a:t>La distribution de fréquence ou un histogramme </a:t>
            </a:r>
            <a:r>
              <a:rPr lang="fr-FR" sz="2200" dirty="0">
                <a:solidFill>
                  <a:srgbClr val="336699"/>
                </a:solidFill>
              </a:rPr>
              <a:t>est utile pour </a:t>
            </a:r>
            <a:r>
              <a:rPr lang="fr-FR" sz="2200" dirty="0" smtClean="0">
                <a:solidFill>
                  <a:srgbClr val="336699"/>
                </a:solidFill>
              </a:rPr>
              <a:t>déterminer la </a:t>
            </a:r>
            <a:r>
              <a:rPr lang="fr-FR" sz="2200" dirty="0">
                <a:solidFill>
                  <a:srgbClr val="336699"/>
                </a:solidFill>
              </a:rPr>
              <a:t>forme d'une </a:t>
            </a:r>
            <a:r>
              <a:rPr lang="fr-FR" sz="2200" dirty="0" smtClean="0">
                <a:solidFill>
                  <a:srgbClr val="336699"/>
                </a:solidFill>
              </a:rPr>
              <a:t>distribution. 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rgbClr val="336699"/>
                </a:solidFill>
              </a:rPr>
              <a:t>Le </a:t>
            </a:r>
            <a:r>
              <a:rPr lang="fr-FR" sz="2200" dirty="0">
                <a:solidFill>
                  <a:srgbClr val="336699"/>
                </a:solidFill>
              </a:rPr>
              <a:t>nombre d'intervalles </a:t>
            </a:r>
            <a:r>
              <a:rPr lang="fr-FR" sz="2200" dirty="0" smtClean="0">
                <a:solidFill>
                  <a:srgbClr val="336699"/>
                </a:solidFill>
              </a:rPr>
              <a:t>dépend du:</a:t>
            </a:r>
          </a:p>
          <a:p>
            <a:pPr marL="8001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1">
                    <a:lumMod val="10000"/>
                  </a:schemeClr>
                </a:solidFill>
              </a:rPr>
              <a:t>nombre </a:t>
            </a:r>
            <a:r>
              <a:rPr lang="fr-FR" sz="2000" dirty="0">
                <a:solidFill>
                  <a:schemeClr val="accent1">
                    <a:lumMod val="10000"/>
                  </a:schemeClr>
                </a:solidFill>
              </a:rPr>
              <a:t>d'observations</a:t>
            </a:r>
          </a:p>
          <a:p>
            <a:pPr marL="8001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1">
                    <a:lumMod val="10000"/>
                  </a:schemeClr>
                </a:solidFill>
              </a:rPr>
              <a:t>dispersion </a:t>
            </a:r>
            <a:r>
              <a:rPr lang="fr-FR" sz="2000" dirty="0">
                <a:solidFill>
                  <a:schemeClr val="accent1">
                    <a:lumMod val="10000"/>
                  </a:schemeClr>
                </a:solidFill>
              </a:rPr>
              <a:t>des données</a:t>
            </a:r>
          </a:p>
          <a:p>
            <a:pPr marL="8001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i="1" dirty="0" smtClean="0">
                <a:solidFill>
                  <a:schemeClr val="accent1">
                    <a:lumMod val="10000"/>
                  </a:schemeClr>
                </a:solidFill>
              </a:rPr>
              <a:t>Nombre </a:t>
            </a:r>
            <a:r>
              <a:rPr lang="fr-FR" sz="2000" i="1" dirty="0">
                <a:solidFill>
                  <a:schemeClr val="accent1">
                    <a:lumMod val="10000"/>
                  </a:schemeClr>
                </a:solidFill>
              </a:rPr>
              <a:t>suggéré d'intervalles: la racine carrée de la taille de </a:t>
            </a:r>
            <a:r>
              <a:rPr lang="fr-FR" sz="2000" i="1" dirty="0" smtClean="0">
                <a:solidFill>
                  <a:schemeClr val="accent1">
                    <a:lumMod val="10000"/>
                  </a:schemeClr>
                </a:solidFill>
              </a:rPr>
              <a:t>l'échantillon.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rgbClr val="336699"/>
                </a:solidFill>
              </a:rPr>
              <a:t>Données continues: </a:t>
            </a:r>
            <a:r>
              <a:rPr lang="fr-FR" sz="2000" dirty="0">
                <a:solidFill>
                  <a:schemeClr val="accent1">
                    <a:lumMod val="10000"/>
                  </a:schemeClr>
                </a:solidFill>
              </a:rPr>
              <a:t>Correspond à </a:t>
            </a:r>
            <a:r>
              <a:rPr lang="fr-FR" sz="2000" dirty="0" smtClean="0">
                <a:solidFill>
                  <a:schemeClr val="accent1">
                    <a:lumMod val="10000"/>
                  </a:schemeClr>
                </a:solidFill>
              </a:rPr>
              <a:t>une fonction </a:t>
            </a:r>
            <a:r>
              <a:rPr lang="fr-FR" sz="2000" dirty="0">
                <a:solidFill>
                  <a:schemeClr val="accent1">
                    <a:lumMod val="10000"/>
                  </a:schemeClr>
                </a:solidFill>
              </a:rPr>
              <a:t>de densité de </a:t>
            </a:r>
            <a:r>
              <a:rPr lang="fr-FR" sz="2000" dirty="0" smtClean="0">
                <a:solidFill>
                  <a:schemeClr val="accent1">
                    <a:lumMod val="10000"/>
                  </a:schemeClr>
                </a:solidFill>
              </a:rPr>
              <a:t>probabilité d’une loi connue.</a:t>
            </a:r>
            <a:endParaRPr lang="fr-FR" sz="2000" dirty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336699"/>
                </a:solidFill>
              </a:rPr>
              <a:t>Données discrètes: </a:t>
            </a:r>
            <a:r>
              <a:rPr lang="fr-FR" sz="2000" dirty="0" smtClean="0">
                <a:solidFill>
                  <a:schemeClr val="accent1">
                    <a:lumMod val="10000"/>
                  </a:schemeClr>
                </a:solidFill>
              </a:rPr>
              <a:t>Correspond </a:t>
            </a:r>
            <a:r>
              <a:rPr lang="fr-FR" sz="2000" dirty="0">
                <a:solidFill>
                  <a:schemeClr val="accent1">
                    <a:lumMod val="10000"/>
                  </a:schemeClr>
                </a:solidFill>
              </a:rPr>
              <a:t>à la fonction de masse de </a:t>
            </a:r>
            <a:r>
              <a:rPr lang="fr-FR" sz="2000" dirty="0" smtClean="0">
                <a:solidFill>
                  <a:schemeClr val="accent1">
                    <a:lumMod val="10000"/>
                  </a:schemeClr>
                </a:solidFill>
              </a:rPr>
              <a:t>probabilité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4466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/>
              <a:t>Histogrammes</a:t>
            </a:r>
            <a:endParaRPr lang="fr-FR" sz="2800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763284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336699"/>
                </a:solidFill>
              </a:rPr>
              <a:t>Mêmes données avec différentes tailles </a:t>
            </a:r>
            <a:r>
              <a:rPr lang="fr-FR" sz="2400" dirty="0" smtClean="0">
                <a:solidFill>
                  <a:srgbClr val="336699"/>
                </a:solidFill>
              </a:rPr>
              <a:t>d’intervalles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336699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336699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336699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336699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336699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3366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334" y="1700808"/>
            <a:ext cx="4243933" cy="50787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2139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Histogrammes</a:t>
            </a:r>
            <a:endParaRPr lang="fr-FR" sz="2800" i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1115616" y="1124744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Exemple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: </a:t>
            </a:r>
            <a:r>
              <a:rPr lang="fr-FR" sz="2400" b="1" dirty="0" smtClean="0">
                <a:solidFill>
                  <a:schemeClr val="accent1">
                    <a:lumMod val="10000"/>
                  </a:schemeClr>
                </a:solidFill>
              </a:rPr>
              <a:t>Arrivée de </a:t>
            </a:r>
            <a:r>
              <a:rPr lang="fr-FR" sz="2400" b="1" dirty="0">
                <a:solidFill>
                  <a:schemeClr val="accent1">
                    <a:lumMod val="10000"/>
                  </a:schemeClr>
                </a:solidFill>
              </a:rPr>
              <a:t>véhicule</a:t>
            </a:r>
            <a:r>
              <a:rPr lang="fr-FR" sz="2400" dirty="0">
                <a:solidFill>
                  <a:srgbClr val="336699"/>
                </a:solidFill>
              </a:rPr>
              <a:t>: </a:t>
            </a:r>
            <a:r>
              <a:rPr lang="fr-FR" sz="2400" dirty="0" smtClean="0">
                <a:solidFill>
                  <a:srgbClr val="336699"/>
                </a:solidFill>
              </a:rPr>
              <a:t>Nombre </a:t>
            </a:r>
            <a:r>
              <a:rPr lang="fr-FR" sz="2400" dirty="0">
                <a:solidFill>
                  <a:srgbClr val="336699"/>
                </a:solidFill>
              </a:rPr>
              <a:t>de véhicules arrivant </a:t>
            </a:r>
            <a:r>
              <a:rPr lang="fr-FR" sz="2400" dirty="0" smtClean="0">
                <a:solidFill>
                  <a:srgbClr val="336699"/>
                </a:solidFill>
              </a:rPr>
              <a:t>à une </a:t>
            </a:r>
            <a:r>
              <a:rPr lang="fr-FR" sz="2400" dirty="0">
                <a:solidFill>
                  <a:srgbClr val="336699"/>
                </a:solidFill>
              </a:rPr>
              <a:t>intersection entre </a:t>
            </a:r>
            <a:r>
              <a:rPr lang="fr-FR" sz="2400" dirty="0">
                <a:solidFill>
                  <a:srgbClr val="FF0000"/>
                </a:solidFill>
              </a:rPr>
              <a:t>7 h 07:05</a:t>
            </a:r>
            <a:r>
              <a:rPr lang="fr-FR" sz="2400" dirty="0">
                <a:solidFill>
                  <a:srgbClr val="336699"/>
                </a:solidFill>
              </a:rPr>
              <a:t> a été surveillée </a:t>
            </a:r>
            <a:r>
              <a:rPr lang="fr-FR" sz="2400" dirty="0" smtClean="0">
                <a:solidFill>
                  <a:srgbClr val="336699"/>
                </a:solidFill>
              </a:rPr>
              <a:t>pendant 100 </a:t>
            </a:r>
            <a:r>
              <a:rPr lang="fr-FR" sz="2400" dirty="0">
                <a:solidFill>
                  <a:srgbClr val="336699"/>
                </a:solidFill>
              </a:rPr>
              <a:t>journées de travail </a:t>
            </a:r>
            <a:r>
              <a:rPr lang="fr-FR" sz="2400" dirty="0" smtClean="0">
                <a:solidFill>
                  <a:srgbClr val="336699"/>
                </a:solidFill>
              </a:rPr>
              <a:t>aléatoires.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336699"/>
                </a:solidFill>
              </a:rPr>
              <a:t>Il </a:t>
            </a:r>
            <a:r>
              <a:rPr lang="fr-FR" sz="2400" dirty="0" smtClean="0">
                <a:solidFill>
                  <a:srgbClr val="336699"/>
                </a:solidFill>
              </a:rPr>
              <a:t>y a </a:t>
            </a:r>
            <a:r>
              <a:rPr lang="fr-FR" sz="2400" dirty="0">
                <a:solidFill>
                  <a:srgbClr val="336699"/>
                </a:solidFill>
              </a:rPr>
              <a:t>suffisamment de données, de sorte que l'histogramme peuvent avoir une cellule pour chaque valeur possible dans la plage de </a:t>
            </a:r>
            <a:r>
              <a:rPr lang="fr-FR" sz="2400" dirty="0" smtClean="0">
                <a:solidFill>
                  <a:srgbClr val="336699"/>
                </a:solidFill>
              </a:rPr>
              <a:t>données.</a:t>
            </a:r>
            <a:endParaRPr lang="fr-FR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3835054"/>
            <a:ext cx="5032889" cy="2788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3835054"/>
            <a:ext cx="1800200" cy="273630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 flipH="1">
            <a:off x="1331640" y="6570056"/>
            <a:ext cx="1800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718372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Histogrammes</a:t>
            </a:r>
            <a:endParaRPr lang="fr-FR" sz="2800" i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1115616" y="1124744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Exemple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: </a:t>
            </a:r>
            <a:r>
              <a:rPr lang="fr-FR" sz="2400" b="1" dirty="0" smtClean="0">
                <a:solidFill>
                  <a:schemeClr val="accent1">
                    <a:lumMod val="10000"/>
                  </a:schemeClr>
                </a:solidFill>
              </a:rPr>
              <a:t>Durée de Vie</a:t>
            </a:r>
            <a:r>
              <a:rPr lang="fr-FR" sz="2400" dirty="0" smtClean="0">
                <a:solidFill>
                  <a:srgbClr val="336699"/>
                </a:solidFill>
              </a:rPr>
              <a:t>: des Tests </a:t>
            </a:r>
            <a:r>
              <a:rPr lang="fr-FR" sz="2400" dirty="0">
                <a:solidFill>
                  <a:srgbClr val="336699"/>
                </a:solidFill>
              </a:rPr>
              <a:t>de </a:t>
            </a:r>
            <a:r>
              <a:rPr lang="fr-FR" sz="2400" dirty="0" smtClean="0">
                <a:solidFill>
                  <a:srgbClr val="336699"/>
                </a:solidFill>
              </a:rPr>
              <a:t>durée de ont </a:t>
            </a:r>
            <a:r>
              <a:rPr lang="fr-FR" sz="2400" dirty="0">
                <a:solidFill>
                  <a:srgbClr val="336699"/>
                </a:solidFill>
              </a:rPr>
              <a:t>été effectuées sur des composants </a:t>
            </a:r>
            <a:r>
              <a:rPr lang="fr-FR" sz="2400" dirty="0" smtClean="0">
                <a:solidFill>
                  <a:srgbClr val="336699"/>
                </a:solidFill>
              </a:rPr>
              <a:t>électroniques </a:t>
            </a:r>
            <a:r>
              <a:rPr lang="fr-FR" sz="2400" dirty="0">
                <a:solidFill>
                  <a:srgbClr val="336699"/>
                </a:solidFill>
              </a:rPr>
              <a:t>à </a:t>
            </a:r>
            <a:r>
              <a:rPr lang="fr-FR" sz="2400" dirty="0" smtClean="0">
                <a:solidFill>
                  <a:srgbClr val="336699"/>
                </a:solidFill>
              </a:rPr>
              <a:t>1,5 de </a:t>
            </a:r>
            <a:r>
              <a:rPr lang="fr-FR" sz="2400" dirty="0">
                <a:solidFill>
                  <a:srgbClr val="336699"/>
                </a:solidFill>
              </a:rPr>
              <a:t>tension nominale, </a:t>
            </a:r>
            <a:r>
              <a:rPr lang="fr-FR" sz="2400" dirty="0" smtClean="0">
                <a:solidFill>
                  <a:srgbClr val="336699"/>
                </a:solidFill>
              </a:rPr>
              <a:t>les  résultats des tests ont été enregistrés sur un tableau.</a:t>
            </a:r>
            <a:endParaRPr lang="fr-F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013" y="3205917"/>
            <a:ext cx="3123386" cy="32474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5399" y="3205917"/>
            <a:ext cx="4932056" cy="32838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140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Diagramme de dispersion </a:t>
            </a:r>
            <a:endParaRPr lang="fr-FR" sz="2800" i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1115616" y="1124744"/>
            <a:ext cx="7272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Un diagramme de dispersion est un outil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important peut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montrer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les relations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entre les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données</a:t>
            </a:r>
            <a:r>
              <a:rPr lang="fr-FR" sz="2400" dirty="0" smtClean="0">
                <a:solidFill>
                  <a:srgbClr val="336699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36699"/>
                </a:solidFill>
              </a:rPr>
              <a:t>Variable aléatoire X = Données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36699"/>
                </a:solidFill>
              </a:rPr>
              <a:t>Variable </a:t>
            </a:r>
            <a:r>
              <a:rPr lang="fr-FR" sz="2400" dirty="0">
                <a:solidFill>
                  <a:srgbClr val="336699"/>
                </a:solidFill>
              </a:rPr>
              <a:t>aléatoire </a:t>
            </a:r>
            <a:r>
              <a:rPr lang="fr-FR" sz="2400" dirty="0" smtClean="0">
                <a:solidFill>
                  <a:srgbClr val="336699"/>
                </a:solidFill>
              </a:rPr>
              <a:t>Y </a:t>
            </a:r>
            <a:r>
              <a:rPr lang="fr-FR" sz="2400" dirty="0">
                <a:solidFill>
                  <a:srgbClr val="336699"/>
                </a:solidFill>
              </a:rPr>
              <a:t>= Données </a:t>
            </a:r>
            <a:r>
              <a:rPr lang="fr-FR" sz="2400" dirty="0" smtClean="0">
                <a:solidFill>
                  <a:srgbClr val="336699"/>
                </a:solidFill>
              </a:rPr>
              <a:t>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36699"/>
                </a:solidFill>
              </a:rPr>
              <a:t>Exemple : (nuage de point sur Excel)</a:t>
            </a:r>
            <a:endParaRPr lang="fr-FR" sz="2400" dirty="0">
              <a:solidFill>
                <a:srgbClr val="336699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336699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1" y="4340426"/>
            <a:ext cx="8177431" cy="2400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042" y="2708920"/>
            <a:ext cx="2045470" cy="16315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9939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Diagramme de dispersion </a:t>
            </a:r>
            <a:endParaRPr lang="fr-FR" sz="2800" i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1115615" y="1124744"/>
            <a:ext cx="76473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Relation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linéaire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b="1" i="1" dirty="0">
                <a:solidFill>
                  <a:srgbClr val="336699"/>
                </a:solidFill>
              </a:rPr>
              <a:t>Corrélation</a:t>
            </a:r>
            <a:r>
              <a:rPr lang="fr-FR" sz="2400" dirty="0">
                <a:solidFill>
                  <a:srgbClr val="336699"/>
                </a:solidFill>
              </a:rPr>
              <a:t>: Mesure la </a:t>
            </a:r>
            <a:r>
              <a:rPr lang="fr-FR" sz="2400" dirty="0" smtClean="0">
                <a:solidFill>
                  <a:srgbClr val="336699"/>
                </a:solidFill>
              </a:rPr>
              <a:t>dépendance</a:t>
            </a:r>
            <a:endParaRPr lang="fr-FR" sz="2400" dirty="0">
              <a:solidFill>
                <a:srgbClr val="336699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b="1" i="1" dirty="0">
                <a:solidFill>
                  <a:srgbClr val="336699"/>
                </a:solidFill>
              </a:rPr>
              <a:t>Pente</a:t>
            </a:r>
            <a:r>
              <a:rPr lang="fr-FR" sz="2400" dirty="0">
                <a:solidFill>
                  <a:srgbClr val="336699"/>
                </a:solidFill>
              </a:rPr>
              <a:t>: Mesure l’inclinaison des données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b="1" i="1" dirty="0">
                <a:solidFill>
                  <a:srgbClr val="336699"/>
                </a:solidFill>
              </a:rPr>
              <a:t>Direction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336699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551" y="3608229"/>
            <a:ext cx="7919215" cy="26504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6828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>
                <a:solidFill>
                  <a:schemeClr val="accent1">
                    <a:lumMod val="10000"/>
                  </a:schemeClr>
                </a:solidFill>
              </a:rPr>
              <a:t>Sélectionner une famille de distributions</a:t>
            </a:r>
            <a:endParaRPr lang="fr-FR" sz="2800" i="1" dirty="0" smtClean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5" y="1124744"/>
            <a:ext cx="76473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Une famille de distributions est choisi en fonction: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i="1" dirty="0" smtClean="0">
                <a:solidFill>
                  <a:srgbClr val="336699"/>
                </a:solidFill>
              </a:rPr>
              <a:t>Le contexte de </a:t>
            </a:r>
            <a:r>
              <a:rPr lang="fr-FR" sz="2200" i="1" dirty="0">
                <a:solidFill>
                  <a:srgbClr val="336699"/>
                </a:solidFill>
              </a:rPr>
              <a:t>la variable </a:t>
            </a:r>
            <a:r>
              <a:rPr lang="fr-FR" sz="2200" i="1" dirty="0" smtClean="0">
                <a:solidFill>
                  <a:srgbClr val="336699"/>
                </a:solidFill>
              </a:rPr>
              <a:t>d'entrée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i="1" dirty="0" smtClean="0">
                <a:solidFill>
                  <a:srgbClr val="336699"/>
                </a:solidFill>
              </a:rPr>
              <a:t>La forme </a:t>
            </a:r>
            <a:r>
              <a:rPr lang="fr-FR" sz="2200" i="1" dirty="0">
                <a:solidFill>
                  <a:srgbClr val="336699"/>
                </a:solidFill>
              </a:rPr>
              <a:t>de l'histogramme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les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distributions fréquemment rencontrés: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i="1" dirty="0">
                <a:solidFill>
                  <a:srgbClr val="336699"/>
                </a:solidFill>
              </a:rPr>
              <a:t>facile à analyser: exponentielle, Normal et </a:t>
            </a:r>
            <a:r>
              <a:rPr lang="fr-FR" sz="2200" i="1" dirty="0" smtClean="0">
                <a:solidFill>
                  <a:srgbClr val="336699"/>
                </a:solidFill>
              </a:rPr>
              <a:t>Poisson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200" i="1" dirty="0">
              <a:solidFill>
                <a:srgbClr val="336699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200" i="1" dirty="0" smtClean="0">
              <a:solidFill>
                <a:srgbClr val="336699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200" i="1" dirty="0">
              <a:solidFill>
                <a:srgbClr val="336699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200" i="1" dirty="0" smtClean="0">
              <a:solidFill>
                <a:srgbClr val="336699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200" i="1" dirty="0">
              <a:solidFill>
                <a:srgbClr val="336699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i="1" dirty="0" smtClean="0">
                <a:solidFill>
                  <a:srgbClr val="336699"/>
                </a:solidFill>
              </a:rPr>
              <a:t>Difficile à analyser : Beta, Gamma et </a:t>
            </a:r>
            <a:r>
              <a:rPr lang="fr-FR" sz="2200" i="1" dirty="0" err="1" smtClean="0">
                <a:solidFill>
                  <a:srgbClr val="336699"/>
                </a:solidFill>
              </a:rPr>
              <a:t>Weibull</a:t>
            </a:r>
            <a:endParaRPr lang="fr-FR" sz="2200" i="1" dirty="0">
              <a:solidFill>
                <a:srgbClr val="336699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3027204"/>
            <a:ext cx="7056784" cy="1583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5072817"/>
            <a:ext cx="7071320" cy="17604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9352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>
                <a:solidFill>
                  <a:schemeClr val="accent1">
                    <a:lumMod val="10000"/>
                  </a:schemeClr>
                </a:solidFill>
              </a:rPr>
              <a:t>Sélectionner une famille de distributions</a:t>
            </a:r>
            <a:endParaRPr lang="fr-FR" sz="2800" i="1" dirty="0" smtClean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5" y="1124744"/>
            <a:ext cx="802838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Utiliser les distributions de base comme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un guide, par exemple: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i="1" dirty="0" smtClean="0">
                <a:solidFill>
                  <a:srgbClr val="336699"/>
                </a:solidFill>
              </a:rPr>
              <a:t>Binomial</a:t>
            </a:r>
            <a:r>
              <a:rPr lang="fr-FR" dirty="0">
                <a:solidFill>
                  <a:schemeClr val="accent1">
                    <a:lumMod val="10000"/>
                  </a:schemeClr>
                </a:solidFill>
              </a:rPr>
              <a:t>: Nombre d'essais réussis </a:t>
            </a:r>
            <a:r>
              <a:rPr lang="fr-FR" b="1" i="1" dirty="0">
                <a:solidFill>
                  <a:srgbClr val="336699"/>
                </a:solidFill>
              </a:rPr>
              <a:t>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i="1" dirty="0" smtClean="0">
                <a:solidFill>
                  <a:srgbClr val="336699"/>
                </a:solidFill>
              </a:rPr>
              <a:t>Poisson</a:t>
            </a:r>
            <a:r>
              <a:rPr lang="fr-FR" dirty="0">
                <a:solidFill>
                  <a:schemeClr val="accent1">
                    <a:lumMod val="10000"/>
                  </a:schemeClr>
                </a:solidFill>
              </a:rPr>
              <a:t>: Nombre d'événements indépendants qui se produisent dans une quantité fixe </a:t>
            </a:r>
            <a:r>
              <a:rPr lang="fr-FR" dirty="0" smtClean="0">
                <a:solidFill>
                  <a:schemeClr val="accent1">
                    <a:lumMod val="10000"/>
                  </a:schemeClr>
                </a:solidFill>
              </a:rPr>
              <a:t>de temps </a:t>
            </a:r>
            <a:r>
              <a:rPr lang="fr-FR" dirty="0">
                <a:solidFill>
                  <a:schemeClr val="accent1">
                    <a:lumMod val="10000"/>
                  </a:schemeClr>
                </a:solidFill>
              </a:rPr>
              <a:t>ou l'espace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i="1" dirty="0" smtClean="0">
                <a:solidFill>
                  <a:srgbClr val="336699"/>
                </a:solidFill>
              </a:rPr>
              <a:t>Normal</a:t>
            </a:r>
            <a:r>
              <a:rPr lang="fr-FR" dirty="0">
                <a:solidFill>
                  <a:schemeClr val="accent1">
                    <a:lumMod val="10000"/>
                  </a:schemeClr>
                </a:solidFill>
              </a:rPr>
              <a:t>: Distribution d'un processus qui est la somme d'un certain nombre </a:t>
            </a:r>
            <a:r>
              <a:rPr lang="fr-FR" dirty="0" smtClean="0">
                <a:solidFill>
                  <a:schemeClr val="accent1">
                    <a:lumMod val="10000"/>
                  </a:schemeClr>
                </a:solidFill>
              </a:rPr>
              <a:t>de les </a:t>
            </a:r>
            <a:r>
              <a:rPr lang="fr-FR" dirty="0">
                <a:solidFill>
                  <a:schemeClr val="accent1">
                    <a:lumMod val="10000"/>
                  </a:schemeClr>
                </a:solidFill>
              </a:rPr>
              <a:t>processus de composants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i="1" dirty="0" smtClean="0">
                <a:solidFill>
                  <a:srgbClr val="336699"/>
                </a:solidFill>
              </a:rPr>
              <a:t>Exponentielle</a:t>
            </a:r>
            <a:r>
              <a:rPr lang="fr-FR" dirty="0">
                <a:solidFill>
                  <a:schemeClr val="accent1">
                    <a:lumMod val="10000"/>
                  </a:schemeClr>
                </a:solidFill>
              </a:rPr>
              <a:t>: temps entre des événements indépendants, ou un temps de processus qui </a:t>
            </a:r>
            <a:r>
              <a:rPr lang="fr-FR" dirty="0" smtClean="0">
                <a:solidFill>
                  <a:schemeClr val="accent1">
                    <a:lumMod val="10000"/>
                  </a:schemeClr>
                </a:solidFill>
              </a:rPr>
              <a:t>est sans mémoire.</a:t>
            </a:r>
            <a:endParaRPr lang="fr-FR" dirty="0">
              <a:solidFill>
                <a:schemeClr val="accent1">
                  <a:lumMod val="1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i="1" dirty="0" err="1" smtClean="0">
                <a:solidFill>
                  <a:srgbClr val="336699"/>
                </a:solidFill>
              </a:rPr>
              <a:t>Weibull</a:t>
            </a:r>
            <a:r>
              <a:rPr lang="fr-FR" dirty="0">
                <a:solidFill>
                  <a:schemeClr val="accent1">
                    <a:lumMod val="10000"/>
                  </a:schemeClr>
                </a:solidFill>
              </a:rPr>
              <a:t>: temps de défaillance des composants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i="1" dirty="0" smtClean="0">
                <a:solidFill>
                  <a:srgbClr val="336699"/>
                </a:solidFill>
              </a:rPr>
              <a:t>Uniforme </a:t>
            </a:r>
            <a:r>
              <a:rPr lang="fr-FR" b="1" i="1" dirty="0">
                <a:solidFill>
                  <a:srgbClr val="336699"/>
                </a:solidFill>
              </a:rPr>
              <a:t>discrète ou continue</a:t>
            </a:r>
            <a:r>
              <a:rPr lang="fr-FR" b="1" dirty="0">
                <a:solidFill>
                  <a:schemeClr val="accent1">
                    <a:lumMod val="10000"/>
                  </a:schemeClr>
                </a:solidFill>
              </a:rPr>
              <a:t>:</a:t>
            </a:r>
            <a:r>
              <a:rPr lang="fr-FR" dirty="0">
                <a:solidFill>
                  <a:schemeClr val="accent1">
                    <a:lumMod val="10000"/>
                  </a:schemeClr>
                </a:solidFill>
              </a:rPr>
              <a:t> modèles d'incertitude complète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i="1" dirty="0" smtClean="0">
                <a:solidFill>
                  <a:srgbClr val="336699"/>
                </a:solidFill>
              </a:rPr>
              <a:t>Triangulaire</a:t>
            </a:r>
            <a:r>
              <a:rPr lang="fr-FR" dirty="0">
                <a:solidFill>
                  <a:schemeClr val="accent1">
                    <a:lumMod val="10000"/>
                  </a:schemeClr>
                </a:solidFill>
              </a:rPr>
              <a:t>: un processus pour lequel seulement le minimum, le plus probable, </a:t>
            </a:r>
            <a:r>
              <a:rPr lang="fr-FR" dirty="0" smtClean="0">
                <a:solidFill>
                  <a:schemeClr val="accent1">
                    <a:lumMod val="10000"/>
                  </a:schemeClr>
                </a:solidFill>
              </a:rPr>
              <a:t>et les </a:t>
            </a:r>
            <a:r>
              <a:rPr lang="fr-FR" dirty="0">
                <a:solidFill>
                  <a:schemeClr val="accent1">
                    <a:lumMod val="10000"/>
                  </a:schemeClr>
                </a:solidFill>
              </a:rPr>
              <a:t>valeurs maximales sont connus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i="1" dirty="0" smtClean="0">
                <a:solidFill>
                  <a:srgbClr val="336699"/>
                </a:solidFill>
              </a:rPr>
              <a:t>Empirique</a:t>
            </a:r>
            <a:r>
              <a:rPr lang="fr-FR" dirty="0">
                <a:solidFill>
                  <a:schemeClr val="accent1">
                    <a:lumMod val="10000"/>
                  </a:schemeClr>
                </a:solidFill>
              </a:rPr>
              <a:t>: </a:t>
            </a:r>
            <a:r>
              <a:rPr lang="fr-FR" dirty="0" smtClean="0">
                <a:solidFill>
                  <a:schemeClr val="accent1">
                    <a:lumMod val="10000"/>
                  </a:schemeClr>
                </a:solidFill>
              </a:rPr>
              <a:t>échantillons </a:t>
            </a:r>
            <a:r>
              <a:rPr lang="fr-FR" dirty="0">
                <a:solidFill>
                  <a:schemeClr val="accent1">
                    <a:lumMod val="10000"/>
                  </a:schemeClr>
                </a:solidFill>
              </a:rPr>
              <a:t>à partir des données réelles collectées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4085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>
                <a:solidFill>
                  <a:schemeClr val="accent1">
                    <a:lumMod val="10000"/>
                  </a:schemeClr>
                </a:solidFill>
              </a:rPr>
              <a:t>Sélectionner une famille de distributions</a:t>
            </a:r>
            <a:endParaRPr lang="fr-FR" sz="2800" i="1" dirty="0" smtClean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5" y="1124744"/>
            <a:ext cx="802838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Rappelez-vous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les caractéristiques physiques du processus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Est-ce que le processus est naturellement </a:t>
            </a:r>
            <a:r>
              <a:rPr lang="fr-FR" sz="2200" dirty="0">
                <a:solidFill>
                  <a:schemeClr val="accent1">
                    <a:lumMod val="10000"/>
                  </a:schemeClr>
                </a:solidFill>
              </a:rPr>
              <a:t>discrète ou continue 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?</a:t>
            </a:r>
            <a:endParaRPr lang="fr-FR" sz="2200" dirty="0">
              <a:solidFill>
                <a:schemeClr val="accent1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Est-il </a:t>
            </a:r>
            <a:r>
              <a:rPr lang="fr-FR" sz="2200" dirty="0">
                <a:solidFill>
                  <a:schemeClr val="accent1">
                    <a:lumMod val="10000"/>
                  </a:schemeClr>
                </a:solidFill>
              </a:rPr>
              <a:t>limitée?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Objectif :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obtenir une bonne approximation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5775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Résultat de recherche d'images pour &quot;simulati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7"/>
            <a:ext cx="4870736" cy="256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784" name="Picture 8" descr="http://theficklegreybeast.squarespace.com/storage/EARLY_SIMULATOR_2.jpg?__SQUARESPACE_CACHEVERSION=13848714733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80728"/>
            <a:ext cx="3168351" cy="256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9632" y="4149080"/>
            <a:ext cx="7237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336699"/>
                </a:solidFill>
                <a:latin typeface="SFRM1000"/>
              </a:rPr>
              <a:t>Einstein </a:t>
            </a:r>
          </a:p>
          <a:p>
            <a:r>
              <a:rPr lang="fr-FR" sz="3200" dirty="0">
                <a:solidFill>
                  <a:srgbClr val="131313"/>
                </a:solidFill>
                <a:latin typeface="SFRM1000"/>
              </a:rPr>
              <a:t>	</a:t>
            </a:r>
            <a:r>
              <a:rPr lang="fr-FR" sz="3200" dirty="0" smtClean="0">
                <a:solidFill>
                  <a:srgbClr val="131313"/>
                </a:solidFill>
                <a:latin typeface="SFRM1000"/>
              </a:rPr>
              <a:t>« </a:t>
            </a:r>
            <a:r>
              <a:rPr lang="fr-FR" sz="3200" i="1" dirty="0">
                <a:solidFill>
                  <a:srgbClr val="131313"/>
                </a:solidFill>
                <a:latin typeface="SFTI1000"/>
              </a:rPr>
              <a:t>Dieu ne joue pas aux dés </a:t>
            </a:r>
            <a:r>
              <a:rPr lang="fr-FR" sz="3200" dirty="0">
                <a:solidFill>
                  <a:srgbClr val="131313"/>
                </a:solidFill>
                <a:latin typeface="SFRM1000"/>
              </a:rPr>
              <a:t>»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69957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r>
              <a:rPr lang="fr-FR" sz="2800" b="0" dirty="0"/>
              <a:t>Diagramme </a:t>
            </a:r>
            <a:r>
              <a:rPr lang="fr-FR" sz="2800" b="0" dirty="0" smtClean="0"/>
              <a:t>Quantile-Quantile (Q-Q plots)</a:t>
            </a:r>
            <a:endParaRPr lang="fr-FR" sz="2800" b="0" dirty="0"/>
          </a:p>
        </p:txBody>
      </p:sp>
      <p:sp>
        <p:nvSpPr>
          <p:cNvPr id="3" name="Rectangle 2"/>
          <p:cNvSpPr/>
          <p:nvPr/>
        </p:nvSpPr>
        <p:spPr>
          <a:xfrm>
            <a:off x="1115615" y="1124744"/>
            <a:ext cx="8028385" cy="551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Le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 </a:t>
            </a:r>
            <a:r>
              <a:rPr lang="fr-FR" sz="2400" b="1" dirty="0">
                <a:solidFill>
                  <a:schemeClr val="accent1">
                    <a:lumMod val="10000"/>
                  </a:schemeClr>
                </a:solidFill>
              </a:rPr>
              <a:t>diagramme Quantile-Quantile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 ou </a:t>
            </a:r>
            <a:r>
              <a:rPr lang="fr-FR" sz="2400" b="1" dirty="0">
                <a:solidFill>
                  <a:schemeClr val="accent1">
                    <a:lumMod val="10000"/>
                  </a:schemeClr>
                </a:solidFill>
              </a:rPr>
              <a:t>diagramme Q-Q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 ou </a:t>
            </a:r>
            <a:r>
              <a:rPr lang="fr-FR" sz="2400" b="1" dirty="0">
                <a:solidFill>
                  <a:schemeClr val="accent1">
                    <a:lumMod val="10000"/>
                  </a:schemeClr>
                </a:solidFill>
              </a:rPr>
              <a:t>Q-Q plot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 est un outil graphique permettant d'évaluer la pertinence de l'ajustement d'une </a:t>
            </a:r>
            <a:r>
              <a:rPr lang="fr-FR" sz="2400" dirty="0" smtClean="0">
                <a:solidFill>
                  <a:srgbClr val="FF0000"/>
                </a:solidFill>
              </a:rPr>
              <a:t>distribution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 donnée à un modèle théorique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accent1">
                    <a:lumMod val="10000"/>
                  </a:schemeClr>
                </a:solidFill>
              </a:rPr>
              <a:t>Si </a:t>
            </a:r>
            <a:r>
              <a:rPr lang="fr-FR" sz="2200" dirty="0">
                <a:solidFill>
                  <a:srgbClr val="FF0000"/>
                </a:solidFill>
              </a:rPr>
              <a:t>X </a:t>
            </a:r>
            <a:r>
              <a:rPr lang="fr-FR" sz="2200" dirty="0">
                <a:solidFill>
                  <a:schemeClr val="accent1">
                    <a:lumMod val="10000"/>
                  </a:schemeClr>
                </a:solidFill>
              </a:rPr>
              <a:t>est une variable aléatoire avec 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la fonction de répartition </a:t>
            </a:r>
            <a:r>
              <a:rPr lang="fr-FR" sz="2200" dirty="0" smtClean="0">
                <a:solidFill>
                  <a:srgbClr val="FF0000"/>
                </a:solidFill>
              </a:rPr>
              <a:t>F</a:t>
            </a:r>
            <a:r>
              <a:rPr lang="fr-FR" sz="2200" dirty="0">
                <a:solidFill>
                  <a:schemeClr val="accent1">
                    <a:lumMod val="10000"/>
                  </a:schemeClr>
                </a:solidFill>
              </a:rPr>
              <a:t>, alors le q-quantile de </a:t>
            </a:r>
            <a:r>
              <a:rPr lang="fr-FR" sz="2200" dirty="0">
                <a:solidFill>
                  <a:srgbClr val="FF0000"/>
                </a:solidFill>
              </a:rPr>
              <a:t>X</a:t>
            </a:r>
            <a:r>
              <a:rPr lang="fr-FR" sz="2200" dirty="0">
                <a:solidFill>
                  <a:schemeClr val="accent1">
                    <a:lumMod val="10000"/>
                  </a:schemeClr>
                </a:solidFill>
              </a:rPr>
              <a:t> est le </a:t>
            </a:r>
            <a:r>
              <a:rPr lang="fr-FR" sz="2200" dirty="0" smtClean="0">
                <a:solidFill>
                  <a:srgbClr val="FF0000"/>
                </a:solidFill>
              </a:rPr>
              <a:t>γ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 tel que: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>
              <a:solidFill>
                <a:schemeClr val="accent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Si F est inversible : </a:t>
            </a:r>
            <a:r>
              <a:rPr lang="fr-FR" sz="2200" dirty="0" smtClean="0">
                <a:solidFill>
                  <a:srgbClr val="FF0000"/>
                </a:solidFill>
              </a:rPr>
              <a:t>γ = F</a:t>
            </a:r>
            <a:r>
              <a:rPr lang="fr-FR" sz="2200" baseline="30000" dirty="0" smtClean="0">
                <a:solidFill>
                  <a:srgbClr val="FF0000"/>
                </a:solidFill>
              </a:rPr>
              <a:t>-1</a:t>
            </a:r>
            <a:r>
              <a:rPr lang="fr-FR" sz="2200" dirty="0" smtClean="0">
                <a:solidFill>
                  <a:srgbClr val="FF0000"/>
                </a:solidFill>
              </a:rPr>
              <a:t>(q)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Soit </a:t>
            </a:r>
            <a:r>
              <a:rPr lang="fr-FR" sz="2200" dirty="0" smtClean="0">
                <a:solidFill>
                  <a:srgbClr val="FF0000"/>
                </a:solidFill>
              </a:rPr>
              <a:t>x</a:t>
            </a:r>
            <a:r>
              <a:rPr lang="fr-FR" sz="2200" baseline="-25000" dirty="0" smtClean="0">
                <a:solidFill>
                  <a:srgbClr val="FF0000"/>
                </a:solidFill>
              </a:rPr>
              <a:t>i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, { i=1,2,…n } un échantillon de la VA</a:t>
            </a:r>
            <a:r>
              <a:rPr lang="fr-FR" sz="2200" dirty="0" smtClean="0">
                <a:solidFill>
                  <a:srgbClr val="FF0000"/>
                </a:solidFill>
              </a:rPr>
              <a:t>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Et </a:t>
            </a:r>
            <a:r>
              <a:rPr lang="fr-FR" sz="2200" dirty="0" err="1" smtClean="0">
                <a:solidFill>
                  <a:srgbClr val="FF0000"/>
                </a:solidFill>
              </a:rPr>
              <a:t>γ</a:t>
            </a:r>
            <a:r>
              <a:rPr lang="fr-FR" sz="2200" baseline="-25000" dirty="0" err="1" smtClean="0">
                <a:solidFill>
                  <a:srgbClr val="FF0000"/>
                </a:solidFill>
              </a:rPr>
              <a:t>j</a:t>
            </a:r>
            <a:r>
              <a:rPr lang="fr-FR" sz="2200" baseline="-25000" dirty="0" smtClean="0">
                <a:solidFill>
                  <a:srgbClr val="FF0000"/>
                </a:solidFill>
              </a:rPr>
              <a:t>  </a:t>
            </a:r>
            <a:r>
              <a:rPr lang="fr-FR" sz="2200" dirty="0">
                <a:solidFill>
                  <a:schemeClr val="accent1">
                    <a:lumMod val="10000"/>
                  </a:schemeClr>
                </a:solidFill>
              </a:rPr>
              <a:t>, { 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j=1,2</a:t>
            </a:r>
            <a:r>
              <a:rPr lang="fr-FR" sz="2200" dirty="0">
                <a:solidFill>
                  <a:schemeClr val="accent1">
                    <a:lumMod val="10000"/>
                  </a:schemeClr>
                </a:solidFill>
              </a:rPr>
              <a:t>,…n } un échantillon 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dans l’ordre croissant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j est le numéro d’ordre</a:t>
            </a:r>
            <a:endParaRPr lang="fr-FR" sz="2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baseline="-25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3611900"/>
            <a:ext cx="5140983" cy="457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045" y="5445224"/>
            <a:ext cx="3877955" cy="8631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8077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r>
              <a:rPr lang="fr-FR" sz="2800" b="0" dirty="0"/>
              <a:t>Diagramme </a:t>
            </a:r>
            <a:r>
              <a:rPr lang="fr-FR" sz="2800" b="0" dirty="0" smtClean="0"/>
              <a:t>Quantile-Quantile : Exemple</a:t>
            </a:r>
            <a:endParaRPr lang="fr-FR" sz="2800" b="0" dirty="0"/>
          </a:p>
        </p:txBody>
      </p:sp>
      <p:sp>
        <p:nvSpPr>
          <p:cNvPr id="3" name="Rectangle 2"/>
          <p:cNvSpPr/>
          <p:nvPr/>
        </p:nvSpPr>
        <p:spPr>
          <a:xfrm>
            <a:off x="1115615" y="1124744"/>
            <a:ext cx="802838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tx1">
                    <a:lumMod val="50000"/>
                  </a:schemeClr>
                </a:solidFill>
              </a:rPr>
              <a:t>Exemple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: temps </a:t>
            </a:r>
            <a:r>
              <a:rPr lang="fr-FR" sz="2400" dirty="0" smtClean="0">
                <a:solidFill>
                  <a:schemeClr val="tx1">
                    <a:lumMod val="50000"/>
                  </a:schemeClr>
                </a:solidFill>
              </a:rPr>
              <a:t>d’installation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tx1">
                    <a:lumMod val="50000"/>
                  </a:schemeClr>
                </a:solidFill>
              </a:rPr>
              <a:t>d’une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tx1">
                    <a:lumMod val="50000"/>
                  </a:schemeClr>
                </a:solidFill>
              </a:rPr>
              <a:t>porte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par un robot suit </a:t>
            </a:r>
            <a:r>
              <a:rPr lang="fr-FR" sz="2400" dirty="0" smtClean="0">
                <a:solidFill>
                  <a:schemeClr val="tx1">
                    <a:lumMod val="50000"/>
                  </a:schemeClr>
                </a:solidFill>
              </a:rPr>
              <a:t>une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tx1">
                    <a:lumMod val="50000"/>
                  </a:schemeClr>
                </a:solidFill>
              </a:rPr>
              <a:t>loi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normal 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>
                    <a:lumMod val="50000"/>
                  </a:schemeClr>
                </a:solidFill>
              </a:rPr>
              <a:t>Les observations sont classées de la plus petite </a:t>
            </a:r>
            <a:r>
              <a:rPr lang="fr-FR" sz="2200" dirty="0" smtClean="0">
                <a:solidFill>
                  <a:schemeClr val="tx1">
                    <a:lumMod val="50000"/>
                  </a:schemeClr>
                </a:solidFill>
              </a:rPr>
              <a:t>à la plus grande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i="1" dirty="0" smtClean="0">
                <a:solidFill>
                  <a:schemeClr val="tx1">
                    <a:lumMod val="50000"/>
                  </a:schemeClr>
                </a:solidFill>
              </a:rPr>
              <a:t>y</a:t>
            </a:r>
            <a:r>
              <a:rPr lang="fr-FR" sz="2200" i="1" baseline="-25000" dirty="0" smtClean="0">
                <a:solidFill>
                  <a:schemeClr val="tx1">
                    <a:lumMod val="50000"/>
                  </a:schemeClr>
                </a:solidFill>
              </a:rPr>
              <a:t>i</a:t>
            </a:r>
            <a:r>
              <a:rPr lang="fr-FR" sz="2200" baseline="-25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2200" dirty="0">
                <a:solidFill>
                  <a:schemeClr val="tx1">
                    <a:lumMod val="50000"/>
                  </a:schemeClr>
                </a:solidFill>
              </a:rPr>
              <a:t>est</a:t>
            </a:r>
            <a:r>
              <a:rPr lang="fr-FR" sz="2200" dirty="0" smtClean="0">
                <a:solidFill>
                  <a:schemeClr val="tx1">
                    <a:lumMod val="50000"/>
                  </a:schemeClr>
                </a:solidFill>
              </a:rPr>
              <a:t> tracé en fonction </a:t>
            </a:r>
            <a:r>
              <a:rPr lang="fr-FR" sz="2200" i="1" dirty="0" smtClean="0">
                <a:solidFill>
                  <a:schemeClr val="tx1">
                    <a:lumMod val="50000"/>
                  </a:schemeClr>
                </a:solidFill>
              </a:rPr>
              <a:t>F</a:t>
            </a:r>
            <a:r>
              <a:rPr lang="fr-FR" sz="2200" i="1" baseline="30000" dirty="0" smtClean="0">
                <a:solidFill>
                  <a:schemeClr val="tx1">
                    <a:lumMod val="50000"/>
                  </a:schemeClr>
                </a:solidFill>
              </a:rPr>
              <a:t>-1</a:t>
            </a:r>
            <a:r>
              <a:rPr lang="fr-FR" sz="2200" i="1" dirty="0" smtClean="0">
                <a:solidFill>
                  <a:schemeClr val="tx1">
                    <a:lumMod val="50000"/>
                  </a:schemeClr>
                </a:solidFill>
              </a:rPr>
              <a:t>((i-0.5)/n)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200" i="1" baseline="-25000" dirty="0">
              <a:solidFill>
                <a:schemeClr val="tx1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200" i="1" baseline="-25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200" i="1" baseline="-25000" dirty="0">
              <a:solidFill>
                <a:schemeClr val="tx1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i="1" dirty="0" smtClean="0">
                <a:solidFill>
                  <a:schemeClr val="tx1">
                    <a:lumMod val="50000"/>
                  </a:schemeClr>
                </a:solidFill>
              </a:rPr>
              <a:t>Moyenne = </a:t>
            </a:r>
            <a:r>
              <a:rPr lang="fr-FR" sz="2200" i="1" dirty="0" smtClean="0">
                <a:solidFill>
                  <a:srgbClr val="FF0000"/>
                </a:solidFill>
              </a:rPr>
              <a:t>99.99 sec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i="1" dirty="0" smtClean="0">
                <a:solidFill>
                  <a:schemeClr val="tx1">
                    <a:lumMod val="50000"/>
                  </a:schemeClr>
                </a:solidFill>
              </a:rPr>
              <a:t>L’écart Type = </a:t>
            </a:r>
            <a:r>
              <a:rPr lang="fr-FR" sz="2200" i="1" dirty="0" smtClean="0">
                <a:solidFill>
                  <a:srgbClr val="FF0000"/>
                </a:solidFill>
              </a:rPr>
              <a:t>0.2832 sec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200" i="1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i="1" dirty="0" smtClean="0">
                <a:solidFill>
                  <a:srgbClr val="FF0000"/>
                </a:solidFill>
              </a:rPr>
              <a:t>Rappel : loi Normal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200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>
              <a:solidFill>
                <a:schemeClr val="accent1">
                  <a:lumMod val="1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937893"/>
              </p:ext>
            </p:extLst>
          </p:nvPr>
        </p:nvGraphicFramePr>
        <p:xfrm>
          <a:off x="5868144" y="2996952"/>
          <a:ext cx="3135164" cy="30138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3791"/>
                <a:gridCol w="783791"/>
                <a:gridCol w="783791"/>
                <a:gridCol w="783791"/>
              </a:tblGrid>
              <a:tr h="2924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fr-FR" sz="16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Valeur</a:t>
                      </a:r>
                      <a:endParaRPr lang="fr-FR" sz="16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fr-FR" sz="16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Valeur</a:t>
                      </a:r>
                      <a:endParaRPr lang="fr-FR" sz="16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24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99.55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99.98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24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99.56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100.02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0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99.62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13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100.06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0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4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99.65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14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100.17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0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99.79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100.23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0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6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99.82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16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100.26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0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7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99.83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17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100.27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0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8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99.85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18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100.33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0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9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99.9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19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100.41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0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99.96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20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100.47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2" y="5128552"/>
            <a:ext cx="4469326" cy="132478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3635896" y="3861048"/>
            <a:ext cx="1368152" cy="15841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2771800" y="4221088"/>
            <a:ext cx="1656184" cy="17897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4499992" y="4149080"/>
            <a:ext cx="216024" cy="15307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908518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r>
              <a:rPr lang="fr-FR" sz="2800" b="0" dirty="0"/>
              <a:t>Diagramme </a:t>
            </a:r>
            <a:r>
              <a:rPr lang="fr-FR" sz="2800" b="0" dirty="0" smtClean="0"/>
              <a:t>Quantile-Quantile : Exemple</a:t>
            </a:r>
            <a:endParaRPr lang="fr-FR" sz="2800" b="0" dirty="0"/>
          </a:p>
        </p:txBody>
      </p:sp>
      <p:sp>
        <p:nvSpPr>
          <p:cNvPr id="3" name="Rectangle 2"/>
          <p:cNvSpPr/>
          <p:nvPr/>
        </p:nvSpPr>
        <p:spPr>
          <a:xfrm>
            <a:off x="1115615" y="1124744"/>
            <a:ext cx="80283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200" i="1" baseline="-25000" dirty="0">
              <a:solidFill>
                <a:schemeClr val="tx1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200" i="1" baseline="-25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200" i="1" baseline="-25000" dirty="0">
              <a:solidFill>
                <a:schemeClr val="tx1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200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118" y="1108917"/>
            <a:ext cx="3952875" cy="5362575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 bwMode="auto">
          <a:xfrm>
            <a:off x="971601" y="1257832"/>
            <a:ext cx="3051471" cy="1549705"/>
          </a:xfrm>
          <a:prstGeom prst="wedgeRectCallout">
            <a:avLst>
              <a:gd name="adj1" fmla="val 116535"/>
              <a:gd name="adj2" fmla="val 3309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dirty="0"/>
              <a:t>les points </a:t>
            </a:r>
            <a:r>
              <a:rPr lang="fr-FR" dirty="0" smtClean="0"/>
              <a:t>se positionnent sur la ligne ce qui soutient l’hypothèse que X suit un loi Normale. (QQ plot)</a:t>
            </a:r>
            <a:endParaRPr kumimoji="0" lang="fr-FR" sz="1800" b="0" i="0" u="none" strike="noStrike" cap="none" normalizeH="0" baseline="0" dirty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1005399" y="4077072"/>
            <a:ext cx="3051471" cy="1549705"/>
          </a:xfrm>
          <a:prstGeom prst="wedgeRectCallout">
            <a:avLst>
              <a:gd name="adj1" fmla="val 118324"/>
              <a:gd name="adj2" fmla="val 4909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fr-FR" sz="1800" b="0" i="0" u="none" strike="noStrike" cap="none" normalizeH="0" baseline="0" dirty="0" smtClean="0">
                <a:solidFill>
                  <a:schemeClr val="tx1"/>
                </a:solidFill>
                <a:effectLst/>
                <a:latin typeface="Arial" charset="0"/>
              </a:rPr>
              <a:t>Super position</a:t>
            </a:r>
            <a:r>
              <a:rPr kumimoji="0" lang="fr-FR" sz="1800" b="0" i="0" u="none" strike="noStrike" cap="none" normalizeH="0" dirty="0" smtClean="0">
                <a:solidFill>
                  <a:schemeClr val="tx1"/>
                </a:solidFill>
                <a:effectLst/>
                <a:latin typeface="Arial" charset="0"/>
              </a:rPr>
              <a:t> de l’échantillon avec la fonction de densité de la loi normale montre aussi que X suit </a:t>
            </a:r>
            <a:endParaRPr kumimoji="0" lang="fr-FR" sz="1800" b="0" i="0" u="none" strike="noStrike" cap="none" normalizeH="0" baseline="0" dirty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1319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r>
              <a:rPr lang="fr-FR" sz="2800" b="0" dirty="0" smtClean="0"/>
              <a:t>Estimation des paramètres</a:t>
            </a:r>
            <a:endParaRPr lang="fr-FR" sz="2800" b="0" dirty="0"/>
          </a:p>
        </p:txBody>
      </p:sp>
      <p:sp>
        <p:nvSpPr>
          <p:cNvPr id="3" name="Rectangle 2"/>
          <p:cNvSpPr/>
          <p:nvPr/>
        </p:nvSpPr>
        <p:spPr>
          <a:xfrm>
            <a:off x="1115615" y="1124744"/>
            <a:ext cx="802838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Après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avoir sélectionné une famille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de distributions on détermine les paramètres.</a:t>
            </a:r>
            <a:endParaRPr lang="fr-FR" sz="2400" dirty="0">
              <a:solidFill>
                <a:schemeClr val="accent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Si les observations sont un </a:t>
            </a:r>
            <a:r>
              <a:rPr lang="fr-FR" sz="2200" dirty="0">
                <a:solidFill>
                  <a:schemeClr val="accent1">
                    <a:lumMod val="10000"/>
                  </a:schemeClr>
                </a:solidFill>
              </a:rPr>
              <a:t>échantillon de taille </a:t>
            </a:r>
            <a:r>
              <a:rPr lang="fr-FR" sz="2200" b="1" i="1" dirty="0">
                <a:solidFill>
                  <a:schemeClr val="accent1">
                    <a:lumMod val="10000"/>
                  </a:schemeClr>
                </a:solidFill>
              </a:rPr>
              <a:t>n</a:t>
            </a:r>
            <a:r>
              <a:rPr lang="fr-FR" sz="2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: </a:t>
            </a:r>
            <a:r>
              <a:rPr lang="fr-FR" sz="2200" b="1" i="1" dirty="0" smtClean="0">
                <a:solidFill>
                  <a:schemeClr val="accent1">
                    <a:lumMod val="10000"/>
                  </a:schemeClr>
                </a:solidFill>
              </a:rPr>
              <a:t>X</a:t>
            </a:r>
            <a:r>
              <a:rPr lang="fr-FR" sz="2200" b="1" i="1" baseline="-25000" dirty="0" smtClean="0">
                <a:solidFill>
                  <a:schemeClr val="accent1">
                    <a:lumMod val="10000"/>
                  </a:schemeClr>
                </a:solidFill>
              </a:rPr>
              <a:t>1</a:t>
            </a:r>
            <a:r>
              <a:rPr lang="fr-FR" sz="2200" b="1" i="1" dirty="0">
                <a:solidFill>
                  <a:schemeClr val="accent1">
                    <a:lumMod val="10000"/>
                  </a:schemeClr>
                </a:solidFill>
              </a:rPr>
              <a:t>, X</a:t>
            </a:r>
            <a:r>
              <a:rPr lang="fr-FR" sz="2200" b="1" i="1" baseline="-25000" dirty="0">
                <a:solidFill>
                  <a:schemeClr val="accent1">
                    <a:lumMod val="10000"/>
                  </a:schemeClr>
                </a:solidFill>
              </a:rPr>
              <a:t>2</a:t>
            </a:r>
            <a:r>
              <a:rPr lang="fr-FR" sz="2200" b="1" i="1" dirty="0">
                <a:solidFill>
                  <a:schemeClr val="accent1">
                    <a:lumMod val="10000"/>
                  </a:schemeClr>
                </a:solidFill>
              </a:rPr>
              <a:t>, ..., </a:t>
            </a:r>
            <a:r>
              <a:rPr lang="fr-FR" sz="2200" b="1" i="1" dirty="0" err="1">
                <a:solidFill>
                  <a:schemeClr val="accent1">
                    <a:lumMod val="10000"/>
                  </a:schemeClr>
                </a:solidFill>
              </a:rPr>
              <a:t>X</a:t>
            </a:r>
            <a:r>
              <a:rPr lang="fr-FR" sz="2200" b="1" i="1" baseline="-25000" dirty="0" err="1">
                <a:solidFill>
                  <a:schemeClr val="accent1">
                    <a:lumMod val="10000"/>
                  </a:schemeClr>
                </a:solidFill>
              </a:rPr>
              <a:t>n</a:t>
            </a:r>
            <a:r>
              <a:rPr lang="fr-FR" sz="2200" b="1" i="1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fr-FR" sz="2200" dirty="0">
                <a:solidFill>
                  <a:schemeClr val="accent1">
                    <a:lumMod val="10000"/>
                  </a:schemeClr>
                </a:solidFill>
              </a:rPr>
              <a:t>(discret 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ou continue</a:t>
            </a:r>
            <a:r>
              <a:rPr lang="fr-FR" sz="2200" dirty="0">
                <a:solidFill>
                  <a:schemeClr val="accent1">
                    <a:lumMod val="10000"/>
                  </a:schemeClr>
                </a:solidFill>
              </a:rPr>
              <a:t>), la </a:t>
            </a:r>
            <a:r>
              <a:rPr lang="fr-FR" sz="2200" b="1" dirty="0">
                <a:solidFill>
                  <a:srgbClr val="FF0000"/>
                </a:solidFill>
              </a:rPr>
              <a:t>moyenne</a:t>
            </a:r>
            <a:r>
              <a:rPr lang="fr-FR" sz="2200" dirty="0">
                <a:solidFill>
                  <a:srgbClr val="FF0000"/>
                </a:solidFill>
              </a:rPr>
              <a:t> </a:t>
            </a:r>
            <a:r>
              <a:rPr lang="fr-FR" sz="2200" dirty="0">
                <a:solidFill>
                  <a:schemeClr val="accent1">
                    <a:lumMod val="10000"/>
                  </a:schemeClr>
                </a:solidFill>
              </a:rPr>
              <a:t>de l'échantillon et la </a:t>
            </a:r>
            <a:r>
              <a:rPr lang="fr-FR" sz="2200" dirty="0">
                <a:solidFill>
                  <a:srgbClr val="FF0000"/>
                </a:solidFill>
              </a:rPr>
              <a:t>variance</a:t>
            </a:r>
            <a:r>
              <a:rPr lang="fr-FR" sz="2200" dirty="0">
                <a:solidFill>
                  <a:schemeClr val="accent1">
                    <a:lumMod val="10000"/>
                  </a:schemeClr>
                </a:solidFill>
              </a:rPr>
              <a:t> d'échantillon sont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Si </a:t>
            </a:r>
            <a:r>
              <a:rPr lang="fr-FR" sz="2200" dirty="0">
                <a:solidFill>
                  <a:schemeClr val="accent1">
                    <a:lumMod val="10000"/>
                  </a:schemeClr>
                </a:solidFill>
              </a:rPr>
              <a:t>les données sont discrètes et ont été regroupées dans une distribution de fréquence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>
              <a:solidFill>
                <a:schemeClr val="accent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>
              <a:solidFill>
                <a:schemeClr val="accent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i="1" dirty="0" smtClean="0">
                <a:solidFill>
                  <a:schemeClr val="accent1">
                    <a:lumMod val="10000"/>
                  </a:schemeClr>
                </a:solidFill>
              </a:rPr>
              <a:t>D’où f</a:t>
            </a:r>
            <a:r>
              <a:rPr lang="fr-FR" sz="2200" i="1" baseline="-25000" dirty="0" smtClean="0">
                <a:solidFill>
                  <a:schemeClr val="accent1">
                    <a:lumMod val="10000"/>
                  </a:schemeClr>
                </a:solidFill>
              </a:rPr>
              <a:t>i  </a:t>
            </a:r>
            <a:r>
              <a:rPr lang="fr-FR" sz="2200" i="1" dirty="0" smtClean="0">
                <a:solidFill>
                  <a:schemeClr val="accent1">
                    <a:lumMod val="10000"/>
                  </a:schemeClr>
                </a:solidFill>
              </a:rPr>
              <a:t>la fréquence observée de la valeurs X</a:t>
            </a:r>
            <a:r>
              <a:rPr lang="fr-FR" sz="2200" i="1" baseline="-25000" dirty="0" smtClean="0">
                <a:solidFill>
                  <a:schemeClr val="accent1">
                    <a:lumMod val="10000"/>
                  </a:schemeClr>
                </a:solidFill>
              </a:rPr>
              <a:t>i</a:t>
            </a:r>
            <a:endParaRPr lang="fr-FR" sz="2200" i="1" baseline="-250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2852936"/>
            <a:ext cx="5020141" cy="1201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4789679"/>
            <a:ext cx="5717312" cy="11033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6964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r>
              <a:rPr lang="fr-FR" sz="2800" b="0" dirty="0" smtClean="0"/>
              <a:t>Estimation des paramètres : Exemple</a:t>
            </a:r>
            <a:endParaRPr lang="fr-FR" sz="2800" b="0" dirty="0"/>
          </a:p>
        </p:txBody>
      </p:sp>
      <p:sp>
        <p:nvSpPr>
          <p:cNvPr id="3" name="Rectangle 2"/>
          <p:cNvSpPr/>
          <p:nvPr/>
        </p:nvSpPr>
        <p:spPr>
          <a:xfrm>
            <a:off x="1115615" y="1124744"/>
            <a:ext cx="8028385" cy="6227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Arrivée des véhicules (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suite): Le tableau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et l'histogramme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de l'exemple sur la diapositive 12 peuvent être analysées pour obtenir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1">
                    <a:lumMod val="10000"/>
                  </a:schemeClr>
                </a:solidFill>
              </a:rPr>
              <a:t>L’histogramme suggère que X suit la distribution de </a:t>
            </a:r>
            <a:r>
              <a:rPr lang="fr-FR" sz="2000" dirty="0" smtClean="0">
                <a:solidFill>
                  <a:srgbClr val="FF0000"/>
                </a:solidFill>
              </a:rPr>
              <a:t>poisson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1">
                    <a:lumMod val="10000"/>
                  </a:schemeClr>
                </a:solidFill>
              </a:rPr>
              <a:t>Or la moyenne est différente de </a:t>
            </a:r>
            <a:r>
              <a:rPr lang="fr-FR" sz="2000" dirty="0">
                <a:solidFill>
                  <a:schemeClr val="accent1">
                    <a:lumMod val="10000"/>
                  </a:schemeClr>
                </a:solidFill>
              </a:rPr>
              <a:t>l</a:t>
            </a:r>
            <a:r>
              <a:rPr lang="fr-FR" sz="2000" dirty="0" smtClean="0">
                <a:solidFill>
                  <a:schemeClr val="accent1">
                    <a:lumMod val="10000"/>
                  </a:schemeClr>
                </a:solidFill>
              </a:rPr>
              <a:t>a variance (3.64 ≠ 7.63)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>
                    <a:lumMod val="10000"/>
                  </a:schemeClr>
                </a:solidFill>
              </a:rPr>
              <a:t>Théoriquement: </a:t>
            </a:r>
            <a:r>
              <a:rPr lang="fr-FR" sz="1600" dirty="0" smtClean="0">
                <a:solidFill>
                  <a:schemeClr val="accent1">
                    <a:lumMod val="10000"/>
                  </a:schemeClr>
                </a:solidFill>
              </a:rPr>
              <a:t>la distribution de Poisson </a:t>
            </a:r>
            <a:r>
              <a:rPr lang="fr-FR" sz="1600" dirty="0">
                <a:solidFill>
                  <a:schemeClr val="accent1">
                    <a:lumMod val="10000"/>
                  </a:schemeClr>
                </a:solidFill>
              </a:rPr>
              <a:t>de paramètre </a:t>
            </a:r>
            <a:r>
              <a:rPr lang="fr-FR" sz="1600" dirty="0" smtClean="0">
                <a:solidFill>
                  <a:schemeClr val="accent1">
                    <a:lumMod val="10000"/>
                  </a:schemeClr>
                </a:solidFill>
              </a:rPr>
              <a:t>λ : </a:t>
            </a:r>
            <a:r>
              <a:rPr lang="fr-FR" sz="1600" b="1" dirty="0" smtClean="0">
                <a:solidFill>
                  <a:srgbClr val="FF0000"/>
                </a:solidFill>
              </a:rPr>
              <a:t>μ = σ</a:t>
            </a:r>
            <a:r>
              <a:rPr lang="fr-FR" sz="1600" b="1" baseline="30000" dirty="0" smtClean="0">
                <a:solidFill>
                  <a:srgbClr val="FF0000"/>
                </a:solidFill>
              </a:rPr>
              <a:t>2</a:t>
            </a:r>
            <a:r>
              <a:rPr lang="fr-FR" sz="1600" b="1" dirty="0" smtClean="0">
                <a:solidFill>
                  <a:srgbClr val="FF0000"/>
                </a:solidFill>
              </a:rPr>
              <a:t> = 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F0000"/>
                </a:solidFill>
              </a:rPr>
              <a:t>Raison: </a:t>
            </a:r>
            <a:r>
              <a:rPr lang="fr-FR" sz="1600" b="1" dirty="0" smtClean="0">
                <a:solidFill>
                  <a:srgbClr val="FF0000"/>
                </a:solidFill>
              </a:rPr>
              <a:t>un estimateur n’est </a:t>
            </a:r>
            <a:r>
              <a:rPr lang="fr-FR" sz="1600" b="1" dirty="0">
                <a:solidFill>
                  <a:srgbClr val="FF0000"/>
                </a:solidFill>
              </a:rPr>
              <a:t>pas parfait.</a:t>
            </a:r>
            <a:endParaRPr lang="fr-FR" sz="16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i="1" baseline="-250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412" y="2387154"/>
            <a:ext cx="7099012" cy="27880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9568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r>
              <a:rPr lang="fr-FR" sz="2800" b="0" dirty="0" smtClean="0"/>
              <a:t>Estimation des paramètres</a:t>
            </a:r>
            <a:endParaRPr lang="fr-FR" sz="2800" b="0" dirty="0"/>
          </a:p>
        </p:txBody>
      </p:sp>
      <p:sp>
        <p:nvSpPr>
          <p:cNvPr id="3" name="Rectangle 2"/>
          <p:cNvSpPr/>
          <p:nvPr/>
        </p:nvSpPr>
        <p:spPr>
          <a:xfrm>
            <a:off x="1115615" y="1124744"/>
            <a:ext cx="8028385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Les paramètres suggérés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pour les distributions souvent utilisés dans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la Simulation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i="1" baseline="-250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495" y="2348880"/>
            <a:ext cx="7920879" cy="40186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6533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endParaRPr lang="fr-FR" sz="2800" dirty="0" smtClean="0"/>
          </a:p>
        </p:txBody>
      </p:sp>
      <p:sp>
        <p:nvSpPr>
          <p:cNvPr id="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991600" cy="2005235"/>
          </a:xfrm>
        </p:spPr>
        <p:txBody>
          <a:bodyPr/>
          <a:lstStyle/>
          <a:p>
            <a:endParaRPr lang="en-US" altLang="fr-FR" dirty="0"/>
          </a:p>
          <a:p>
            <a:endParaRPr lang="en-US" altLang="fr-FR" dirty="0"/>
          </a:p>
          <a:p>
            <a:endParaRPr lang="en-US" altLang="fr-FR" dirty="0"/>
          </a:p>
          <a:p>
            <a:endParaRPr lang="en-US" altLang="fr-FR" dirty="0"/>
          </a:p>
          <a:p>
            <a:endParaRPr lang="en-US" altLang="fr-FR" dirty="0"/>
          </a:p>
        </p:txBody>
      </p:sp>
      <p:sp>
        <p:nvSpPr>
          <p:cNvPr id="2" name="Rectangle 1"/>
          <p:cNvSpPr/>
          <p:nvPr/>
        </p:nvSpPr>
        <p:spPr>
          <a:xfrm>
            <a:off x="1033463" y="3068960"/>
            <a:ext cx="7931025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</a:rPr>
              <a:t>Tests d’ajustement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0885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r>
              <a:rPr lang="fr-FR" sz="2800" b="0" dirty="0" smtClean="0"/>
              <a:t>Tests d’ajustement</a:t>
            </a:r>
            <a:endParaRPr lang="fr-FR" sz="2800" b="0" dirty="0"/>
          </a:p>
        </p:txBody>
      </p:sp>
      <p:sp>
        <p:nvSpPr>
          <p:cNvPr id="3" name="Rectangle 2"/>
          <p:cNvSpPr/>
          <p:nvPr/>
        </p:nvSpPr>
        <p:spPr>
          <a:xfrm>
            <a:off x="1115615" y="1124744"/>
            <a:ext cx="8028385" cy="308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Effectuer des tests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d'hypothèses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sur la distribution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des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données d'entrée à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l'aide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i="1" dirty="0" smtClean="0">
                <a:solidFill>
                  <a:srgbClr val="336699"/>
                </a:solidFill>
              </a:rPr>
              <a:t>Test Khi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i="1" dirty="0" smtClean="0">
                <a:solidFill>
                  <a:srgbClr val="336699"/>
                </a:solidFill>
              </a:rPr>
              <a:t>Test Kolmogorov-Smirnov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200" i="1" dirty="0">
              <a:solidFill>
                <a:schemeClr val="accent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i="1" dirty="0">
                <a:solidFill>
                  <a:schemeClr val="accent1">
                    <a:lumMod val="10000"/>
                  </a:schemeClr>
                </a:solidFill>
              </a:rPr>
              <a:t>Soyez conscient des erreurs dans la prise de conclusion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i="1" dirty="0" smtClean="0">
                <a:solidFill>
                  <a:srgbClr val="336699"/>
                </a:solidFill>
              </a:rPr>
              <a:t>erreur </a:t>
            </a:r>
            <a:r>
              <a:rPr lang="fr-FR" sz="2200" i="1" dirty="0">
                <a:solidFill>
                  <a:srgbClr val="336699"/>
                </a:solidFill>
              </a:rPr>
              <a:t>de type I: α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i="1" dirty="0" smtClean="0">
                <a:solidFill>
                  <a:srgbClr val="336699"/>
                </a:solidFill>
              </a:rPr>
              <a:t>erreur </a:t>
            </a:r>
            <a:r>
              <a:rPr lang="fr-FR" sz="2200" i="1" dirty="0">
                <a:solidFill>
                  <a:srgbClr val="336699"/>
                </a:solidFill>
              </a:rPr>
              <a:t>de type II: β</a:t>
            </a:r>
            <a:endParaRPr lang="fr-FR" sz="2200" i="1" dirty="0" smtClean="0">
              <a:solidFill>
                <a:srgbClr val="336699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200" i="1" baseline="-250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845" y="4204087"/>
            <a:ext cx="7450911" cy="2088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971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r>
              <a:rPr lang="fr-FR" sz="2800" b="0" dirty="0" smtClean="0"/>
              <a:t>Test khi 2</a:t>
            </a:r>
            <a:endParaRPr lang="fr-FR" sz="2800" b="0" dirty="0"/>
          </a:p>
        </p:txBody>
      </p:sp>
      <p:sp>
        <p:nvSpPr>
          <p:cNvPr id="3" name="Rectangle 2"/>
          <p:cNvSpPr/>
          <p:nvPr/>
        </p:nvSpPr>
        <p:spPr>
          <a:xfrm>
            <a:off x="971601" y="2564904"/>
            <a:ext cx="8028385" cy="308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Effectuer des tests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d'hypothèses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sur la distribution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des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données d'entrée à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l'aide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i="1" dirty="0" smtClean="0">
                <a:solidFill>
                  <a:srgbClr val="336699"/>
                </a:solidFill>
              </a:rPr>
              <a:t>Test Khi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i="1" dirty="0" smtClean="0">
                <a:solidFill>
                  <a:srgbClr val="336699"/>
                </a:solidFill>
              </a:rPr>
              <a:t>Test Kolmogorov-Smirnov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200" i="1" dirty="0">
              <a:solidFill>
                <a:schemeClr val="accent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i="1" dirty="0">
                <a:solidFill>
                  <a:schemeClr val="accent1">
                    <a:lumMod val="10000"/>
                  </a:schemeClr>
                </a:solidFill>
              </a:rPr>
              <a:t>Soyez conscient des erreurs dans la prise de conclusion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i="1" dirty="0" smtClean="0">
                <a:solidFill>
                  <a:srgbClr val="336699"/>
                </a:solidFill>
              </a:rPr>
              <a:t>erreur </a:t>
            </a:r>
            <a:r>
              <a:rPr lang="fr-FR" sz="2200" i="1" dirty="0">
                <a:solidFill>
                  <a:srgbClr val="336699"/>
                </a:solidFill>
              </a:rPr>
              <a:t>de type I: α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i="1" dirty="0" smtClean="0">
                <a:solidFill>
                  <a:srgbClr val="336699"/>
                </a:solidFill>
              </a:rPr>
              <a:t>erreur </a:t>
            </a:r>
            <a:r>
              <a:rPr lang="fr-FR" sz="2200" i="1" dirty="0">
                <a:solidFill>
                  <a:srgbClr val="336699"/>
                </a:solidFill>
              </a:rPr>
              <a:t>de type II: β</a:t>
            </a:r>
            <a:endParaRPr lang="fr-FR" sz="2200" i="1" dirty="0" smtClean="0">
              <a:solidFill>
                <a:srgbClr val="336699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200" i="1" baseline="-250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013" y="1191964"/>
            <a:ext cx="6886575" cy="1038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1343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Tests statistiques des nombres aléatoires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99592" y="1074510"/>
                <a:ext cx="8244408" cy="5386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 smtClean="0">
                    <a:solidFill>
                      <a:srgbClr val="336699"/>
                    </a:solidFill>
                  </a:rPr>
                  <a:t>Le test du Khi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Le test du Khi 2 </a:t>
                </a:r>
                <a:r>
                  <a:rPr lang="fr-FR" sz="2400" dirty="0">
                    <a:solidFill>
                      <a:schemeClr val="accent1">
                        <a:lumMod val="10000"/>
                      </a:schemeClr>
                    </a:solidFill>
                  </a:rPr>
                  <a:t>se fonde sur la </a:t>
                </a:r>
                <a:r>
                  <a:rPr lang="fr-FR" sz="2400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quantité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fr-FR" sz="2400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 calculée </a:t>
                </a:r>
                <a:r>
                  <a:rPr lang="fr-FR" sz="2400" dirty="0">
                    <a:solidFill>
                      <a:schemeClr val="accent1">
                        <a:lumMod val="10000"/>
                      </a:schemeClr>
                    </a:solidFill>
                  </a:rPr>
                  <a:t>à partir de </a:t>
                </a:r>
                <a:r>
                  <a:rPr lang="fr-FR" sz="2400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l’échantillon dont </a:t>
                </a:r>
                <a:r>
                  <a:rPr lang="fr-FR" sz="2400" dirty="0">
                    <a:solidFill>
                      <a:schemeClr val="accent1">
                        <a:lumMod val="10000"/>
                      </a:schemeClr>
                    </a:solidFill>
                  </a:rPr>
                  <a:t>on dispose selon la </a:t>
                </a:r>
                <a:r>
                  <a:rPr lang="fr-FR" sz="2400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formule: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>
                  <a:solidFill>
                    <a:schemeClr val="accent1">
                      <a:lumMod val="10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 smtClean="0">
                  <a:solidFill>
                    <a:srgbClr val="33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>
                  <a:solidFill>
                    <a:srgbClr val="336699"/>
                  </a:solidFill>
                </a:endParaRPr>
              </a:p>
              <a:p>
                <a:endParaRPr lang="fr-FR" sz="2400" dirty="0">
                  <a:solidFill>
                    <a:srgbClr val="33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200" dirty="0">
                    <a:solidFill>
                      <a:schemeClr val="accent1">
                        <a:lumMod val="10000"/>
                      </a:schemeClr>
                    </a:solidFill>
                  </a:rPr>
                  <a:t>Cette statistique est une mesure de la distance entre la distribution </a:t>
                </a:r>
                <a:r>
                  <a:rPr lang="fr-FR" sz="2200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observée et </a:t>
                </a:r>
                <a:r>
                  <a:rPr lang="fr-FR" sz="2200" dirty="0">
                    <a:solidFill>
                      <a:schemeClr val="accent1">
                        <a:lumMod val="10000"/>
                      </a:schemeClr>
                    </a:solidFill>
                  </a:rPr>
                  <a:t>la distribution théorique et permet d’évaluer la qualité de </a:t>
                </a:r>
                <a:r>
                  <a:rPr lang="fr-FR" sz="2200" b="1" i="1" dirty="0">
                    <a:solidFill>
                      <a:schemeClr val="accent1">
                        <a:lumMod val="10000"/>
                      </a:schemeClr>
                    </a:solidFill>
                  </a:rPr>
                  <a:t>l’adéquation</a:t>
                </a:r>
                <a:r>
                  <a:rPr lang="fr-FR" sz="2200" dirty="0"/>
                  <a:t>.</a:t>
                </a:r>
                <a:r>
                  <a:rPr lang="fr-FR" sz="2200" dirty="0" smtClean="0">
                    <a:solidFill>
                      <a:srgbClr val="336699"/>
                    </a:solidFill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200" dirty="0">
                    <a:solidFill>
                      <a:schemeClr val="accent1">
                        <a:lumMod val="10000"/>
                      </a:schemeClr>
                    </a:solidFill>
                  </a:rPr>
                  <a:t>Considérons une expérience statistique dont le résultat de chaque essai </a:t>
                </a:r>
                <a:r>
                  <a:rPr lang="fr-FR" sz="2200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peut être </a:t>
                </a:r>
                <a:r>
                  <a:rPr lang="fr-FR" sz="2200" dirty="0">
                    <a:solidFill>
                      <a:schemeClr val="accent1">
                        <a:lumMod val="10000"/>
                      </a:schemeClr>
                    </a:solidFill>
                  </a:rPr>
                  <a:t>naturellement classifié dans une des k catégories possibles </a:t>
                </a:r>
                <a:r>
                  <a:rPr lang="fr-FR" sz="2200" dirty="0">
                    <a:solidFill>
                      <a:srgbClr val="FF0000"/>
                    </a:solidFill>
                  </a:rPr>
                  <a:t>e</a:t>
                </a:r>
                <a:r>
                  <a:rPr lang="fr-FR" sz="22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fr-FR" sz="2200" dirty="0">
                    <a:solidFill>
                      <a:srgbClr val="FF0000"/>
                    </a:solidFill>
                  </a:rPr>
                  <a:t>, e</a:t>
                </a:r>
                <a:r>
                  <a:rPr lang="fr-FR" sz="22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fr-FR" sz="2200" dirty="0">
                    <a:solidFill>
                      <a:srgbClr val="FF0000"/>
                    </a:solidFill>
                  </a:rPr>
                  <a:t>, . . ., </a:t>
                </a:r>
                <a:r>
                  <a:rPr lang="fr-FR" sz="2200" dirty="0" err="1" smtClean="0">
                    <a:solidFill>
                      <a:srgbClr val="FF0000"/>
                    </a:solidFill>
                  </a:rPr>
                  <a:t>e</a:t>
                </a:r>
                <a:r>
                  <a:rPr lang="fr-FR" sz="2200" baseline="-25000" dirty="0" err="1" smtClean="0">
                    <a:solidFill>
                      <a:srgbClr val="FF0000"/>
                    </a:solidFill>
                  </a:rPr>
                  <a:t>k</a:t>
                </a:r>
                <a:r>
                  <a:rPr lang="fr-FR" sz="2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200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avec </a:t>
                </a:r>
                <a:r>
                  <a:rPr lang="fr-FR" sz="2200" dirty="0">
                    <a:solidFill>
                      <a:schemeClr val="accent1">
                        <a:lumMod val="10000"/>
                      </a:schemeClr>
                    </a:solidFill>
                  </a:rPr>
                  <a:t>probabilités supposées être </a:t>
                </a:r>
                <a:r>
                  <a:rPr lang="fr-FR" sz="2200" dirty="0">
                    <a:solidFill>
                      <a:srgbClr val="FF0000"/>
                    </a:solidFill>
                  </a:rPr>
                  <a:t>p</a:t>
                </a:r>
                <a:r>
                  <a:rPr lang="fr-FR" sz="22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fr-FR" sz="2200" dirty="0">
                    <a:solidFill>
                      <a:srgbClr val="FF0000"/>
                    </a:solidFill>
                  </a:rPr>
                  <a:t>, p</a:t>
                </a:r>
                <a:r>
                  <a:rPr lang="fr-FR" sz="22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fr-FR" sz="2200" dirty="0">
                    <a:solidFill>
                      <a:srgbClr val="FF0000"/>
                    </a:solidFill>
                  </a:rPr>
                  <a:t>, . . ., p</a:t>
                </a:r>
                <a:r>
                  <a:rPr lang="fr-FR" sz="2200" baseline="-25000" dirty="0">
                    <a:solidFill>
                      <a:srgbClr val="FF0000"/>
                    </a:solidFill>
                  </a:rPr>
                  <a:t>k</a:t>
                </a:r>
                <a:r>
                  <a:rPr lang="fr-FR" sz="2200" dirty="0">
                    <a:solidFill>
                      <a:schemeClr val="accent1">
                        <a:lumMod val="10000"/>
                      </a:schemeClr>
                    </a:solidFill>
                  </a:rPr>
                  <a:t> </a:t>
                </a:r>
                <a:r>
                  <a:rPr lang="fr-FR" sz="2200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respectivement</a:t>
                </a:r>
                <a:r>
                  <a:rPr lang="fr-FR" sz="2200" dirty="0">
                    <a:solidFill>
                      <a:schemeClr val="accent1">
                        <a:lumMod val="10000"/>
                      </a:schemeClr>
                    </a:solidFill>
                  </a:rPr>
                  <a:t>. </a:t>
                </a:r>
                <a:endParaRPr lang="fr-FR" sz="2200" dirty="0" smtClean="0">
                  <a:solidFill>
                    <a:schemeClr val="accent1">
                      <a:lumMod val="10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200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On </a:t>
                </a:r>
                <a:r>
                  <a:rPr lang="fr-FR" sz="2200" dirty="0">
                    <a:solidFill>
                      <a:schemeClr val="accent1">
                        <a:lumMod val="10000"/>
                      </a:schemeClr>
                    </a:solidFill>
                  </a:rPr>
                  <a:t>a </a:t>
                </a:r>
                <a:r>
                  <a:rPr lang="fr-FR" sz="2200" dirty="0">
                    <a:solidFill>
                      <a:srgbClr val="FF0000"/>
                    </a:solidFill>
                  </a:rPr>
                  <a:t>p</a:t>
                </a:r>
                <a:r>
                  <a:rPr lang="fr-FR" sz="22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fr-FR" sz="2200" dirty="0">
                    <a:solidFill>
                      <a:srgbClr val="FF0000"/>
                    </a:solidFill>
                  </a:rPr>
                  <a:t> + p</a:t>
                </a:r>
                <a:r>
                  <a:rPr lang="fr-FR" sz="22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fr-FR" sz="2200" dirty="0">
                    <a:solidFill>
                      <a:srgbClr val="FF0000"/>
                    </a:solidFill>
                  </a:rPr>
                  <a:t> </a:t>
                </a:r>
                <a:r>
                  <a:rPr lang="fr-FR" sz="2200" dirty="0" smtClean="0">
                    <a:solidFill>
                      <a:srgbClr val="FF0000"/>
                    </a:solidFill>
                  </a:rPr>
                  <a:t>+· </a:t>
                </a:r>
                <a:r>
                  <a:rPr lang="fr-FR" sz="2200" dirty="0">
                    <a:solidFill>
                      <a:srgbClr val="FF0000"/>
                    </a:solidFill>
                  </a:rPr>
                  <a:t>· · + p</a:t>
                </a:r>
                <a:r>
                  <a:rPr lang="fr-FR" sz="2200" baseline="-25000" dirty="0">
                    <a:solidFill>
                      <a:srgbClr val="FF0000"/>
                    </a:solidFill>
                  </a:rPr>
                  <a:t>k</a:t>
                </a:r>
                <a:r>
                  <a:rPr lang="fr-FR" sz="2200" dirty="0">
                    <a:solidFill>
                      <a:srgbClr val="FF0000"/>
                    </a:solidFill>
                  </a:rPr>
                  <a:t> = 1.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074510"/>
                <a:ext cx="8244408" cy="5386090"/>
              </a:xfrm>
              <a:prstGeom prst="rect">
                <a:avLst/>
              </a:prstGeom>
              <a:blipFill rotWithShape="0">
                <a:blip r:embed="rId4"/>
                <a:stretch>
                  <a:fillRect l="-1036" t="-792" r="-1109" b="-1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013" y="2529801"/>
            <a:ext cx="6886575" cy="1038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2937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Contenu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3463" y="1100777"/>
            <a:ext cx="79310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>
                    <a:lumMod val="50000"/>
                  </a:schemeClr>
                </a:solidFill>
              </a:rPr>
              <a:t>Types 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de simulation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>
                    <a:lumMod val="50000"/>
                  </a:schemeClr>
                </a:solidFill>
              </a:rPr>
              <a:t>Les données 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de </a:t>
            </a:r>
            <a:r>
              <a:rPr lang="fr-FR" sz="2400" dirty="0" smtClean="0">
                <a:solidFill>
                  <a:schemeClr val="tx1">
                    <a:lumMod val="50000"/>
                  </a:schemeClr>
                </a:solidFill>
              </a:rPr>
              <a:t>sortie (résultats)</a:t>
            </a:r>
            <a:endParaRPr lang="fr-FR" sz="24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>
                    <a:lumMod val="50000"/>
                  </a:schemeClr>
                </a:solidFill>
              </a:rPr>
              <a:t>les Mesures de performance</a:t>
            </a:r>
            <a:endParaRPr lang="fr-FR" sz="24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Analyse </a:t>
            </a:r>
            <a:r>
              <a:rPr lang="fr-FR" sz="2400" dirty="0" smtClean="0">
                <a:solidFill>
                  <a:schemeClr val="tx1">
                    <a:lumMod val="50000"/>
                  </a:schemeClr>
                </a:solidFill>
              </a:rPr>
              <a:t>des  résultats pour une Simulation terminale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>
                    <a:lumMod val="50000"/>
                  </a:schemeClr>
                </a:solidFill>
              </a:rPr>
              <a:t>Analyse des résultats pour une simulation comportementale.</a:t>
            </a:r>
            <a:endParaRPr lang="fr-FR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fr-FR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786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Tests statistiques des nombres aléatoires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99592" y="1074510"/>
                <a:ext cx="8244408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 smtClean="0">
                    <a:solidFill>
                      <a:srgbClr val="336699"/>
                    </a:solidFill>
                  </a:rPr>
                  <a:t>Le test du Khi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chemeClr val="tx1">
                        <a:lumMod val="50000"/>
                      </a:schemeClr>
                    </a:solidFill>
                  </a:rPr>
                  <a:t>Le degré d’adéquation de la distribution théorique comparé à celui de </a:t>
                </a:r>
                <a:r>
                  <a:rPr lang="fr-FR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la distribution </a:t>
                </a:r>
                <a:r>
                  <a:rPr lang="fr-FR" sz="2400" dirty="0">
                    <a:solidFill>
                      <a:schemeClr val="tx1">
                        <a:lumMod val="50000"/>
                      </a:schemeClr>
                    </a:solidFill>
                  </a:rPr>
                  <a:t>observée se mesure par la quantité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fr-F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fr-FR" sz="2400" dirty="0" smtClean="0"/>
                  <a:t>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>
                  <a:solidFill>
                    <a:srgbClr val="33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 smtClean="0">
                  <a:solidFill>
                    <a:srgbClr val="33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>
                  <a:solidFill>
                    <a:srgbClr val="33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 smtClean="0">
                  <a:solidFill>
                    <a:srgbClr val="33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chemeClr val="tx1">
                        <a:lumMod val="50000"/>
                      </a:schemeClr>
                    </a:solidFill>
                  </a:rPr>
                  <a:t>où x</a:t>
                </a:r>
                <a:r>
                  <a:rPr lang="fr-FR" sz="2400" baseline="-25000" dirty="0">
                    <a:solidFill>
                      <a:schemeClr val="tx1">
                        <a:lumMod val="50000"/>
                      </a:schemeClr>
                    </a:solidFill>
                  </a:rPr>
                  <a:t>i</a:t>
                </a:r>
                <a:r>
                  <a:rPr lang="fr-FR" sz="2400" dirty="0">
                    <a:solidFill>
                      <a:schemeClr val="tx1">
                        <a:lumMod val="50000"/>
                      </a:schemeClr>
                    </a:solidFill>
                  </a:rPr>
                  <a:t> dénote la fréquence observée de la catégorie </a:t>
                </a:r>
                <a:r>
                  <a:rPr lang="fr-FR" sz="2400" dirty="0" err="1">
                    <a:solidFill>
                      <a:schemeClr val="tx1">
                        <a:lumMod val="50000"/>
                      </a:schemeClr>
                    </a:solidFill>
                  </a:rPr>
                  <a:t>e</a:t>
                </a:r>
                <a:r>
                  <a:rPr lang="fr-FR" sz="2400" baseline="-25000" dirty="0" err="1">
                    <a:solidFill>
                      <a:schemeClr val="tx1">
                        <a:lumMod val="50000"/>
                      </a:schemeClr>
                    </a:solidFill>
                  </a:rPr>
                  <a:t>i</a:t>
                </a:r>
                <a:r>
                  <a:rPr lang="fr-FR" sz="2400" dirty="0">
                    <a:solidFill>
                      <a:schemeClr val="tx1">
                        <a:lumMod val="50000"/>
                      </a:schemeClr>
                    </a:solidFill>
                  </a:rPr>
                  <a:t>, pour i = 1, . . . ,k, et </a:t>
                </a:r>
                <a:r>
                  <a:rPr lang="fr-FR" sz="2400" i="1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np</a:t>
                </a:r>
                <a:r>
                  <a:rPr lang="fr-FR" sz="2400" i="1" baseline="-25000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i</a:t>
                </a:r>
                <a:r>
                  <a:rPr lang="fr-FR" sz="2400" baseline="-25000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fr-FR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dénote </a:t>
                </a:r>
                <a:r>
                  <a:rPr lang="fr-FR" sz="2400" dirty="0">
                    <a:solidFill>
                      <a:schemeClr val="tx1">
                        <a:lumMod val="50000"/>
                      </a:schemeClr>
                    </a:solidFill>
                  </a:rPr>
                  <a:t>la fréquence théorique ou attendue. Soit </a:t>
                </a:r>
                <a:r>
                  <a:rPr lang="fr-FR" sz="2400" dirty="0" smtClean="0">
                    <a:solidFill>
                      <a:srgbClr val="FF0000"/>
                    </a:solidFill>
                  </a:rPr>
                  <a:t>p</a:t>
                </a:r>
                <a:r>
                  <a:rPr lang="fr-FR" sz="2400" baseline="30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2400" baseline="30000" dirty="0" err="1" smtClean="0">
                    <a:solidFill>
                      <a:srgbClr val="FF0000"/>
                    </a:solidFill>
                  </a:rPr>
                  <a:t>obs</a:t>
                </a:r>
                <a:r>
                  <a:rPr lang="fr-FR" sz="2400" baseline="30000" dirty="0" smtClean="0">
                    <a:solidFill>
                      <a:srgbClr val="FF0000"/>
                    </a:solidFill>
                  </a:rPr>
                  <a:t>)</a:t>
                </a:r>
                <a:r>
                  <a:rPr lang="fr-FR" sz="2400" baseline="-25000" dirty="0" smtClean="0">
                    <a:solidFill>
                      <a:srgbClr val="FF0000"/>
                    </a:solidFill>
                  </a:rPr>
                  <a:t>i</a:t>
                </a:r>
                <a:r>
                  <a:rPr lang="fr-FR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400" dirty="0">
                    <a:solidFill>
                      <a:srgbClr val="FF0000"/>
                    </a:solidFill>
                  </a:rPr>
                  <a:t>= x</a:t>
                </a:r>
                <a:r>
                  <a:rPr lang="fr-FR" sz="2400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fr-FR" sz="2400" dirty="0">
                    <a:solidFill>
                      <a:srgbClr val="FF0000"/>
                    </a:solidFill>
                  </a:rPr>
                  <a:t>/n</a:t>
                </a:r>
                <a:r>
                  <a:rPr lang="fr-FR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chemeClr val="accent4">
                        <a:lumMod val="50000"/>
                      </a:schemeClr>
                    </a:solidFill>
                  </a:rPr>
                  <a:t>Le test d’adéquation, au seuil de signification </a:t>
                </a:r>
                <a:r>
                  <a:rPr lang="fr-FR" sz="2400" dirty="0">
                    <a:solidFill>
                      <a:srgbClr val="FF0000"/>
                    </a:solidFill>
                  </a:rPr>
                  <a:t>α</a:t>
                </a:r>
                <a:r>
                  <a:rPr lang="fr-FR" sz="2400" dirty="0">
                    <a:solidFill>
                      <a:schemeClr val="accent4">
                        <a:lumMod val="50000"/>
                      </a:schemeClr>
                    </a:solidFill>
                  </a:rPr>
                  <a:t>, par rapport à la </a:t>
                </a:r>
                <a:r>
                  <a:rPr lang="fr-FR" sz="24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distribution de </a:t>
                </a:r>
                <a:r>
                  <a:rPr lang="fr-FR" sz="2400" dirty="0">
                    <a:solidFill>
                      <a:schemeClr val="accent4">
                        <a:lumMod val="50000"/>
                      </a:schemeClr>
                    </a:solidFill>
                  </a:rPr>
                  <a:t>probabilité définissant les p</a:t>
                </a:r>
                <a:r>
                  <a:rPr lang="fr-FR" sz="2400" baseline="-25000" dirty="0">
                    <a:solidFill>
                      <a:schemeClr val="accent4">
                        <a:lumMod val="50000"/>
                      </a:schemeClr>
                    </a:solidFill>
                  </a:rPr>
                  <a:t>i</a:t>
                </a:r>
                <a:r>
                  <a:rPr lang="fr-FR" sz="2400" dirty="0">
                    <a:solidFill>
                      <a:schemeClr val="accent4">
                        <a:lumMod val="50000"/>
                      </a:schemeClr>
                    </a:solidFill>
                  </a:rPr>
                  <a:t> teste les hypothèses :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074510"/>
                <a:ext cx="8244408" cy="5262979"/>
              </a:xfrm>
              <a:prstGeom prst="rect">
                <a:avLst/>
              </a:prstGeom>
              <a:blipFill rotWithShape="0">
                <a:blip r:embed="rId4"/>
                <a:stretch>
                  <a:fillRect l="-1036" t="-810" r="-888" b="-17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2492896"/>
            <a:ext cx="3330674" cy="12791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0475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Tests statistiques des nombres aléatoires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36699"/>
                </a:solidFill>
              </a:rPr>
              <a:t>Le test du Khi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36699"/>
                </a:solidFill>
              </a:rPr>
              <a:t>Deux hypothèses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3366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3366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3366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3366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36699"/>
                </a:solidFill>
              </a:rPr>
              <a:t>H</a:t>
            </a:r>
            <a:r>
              <a:rPr lang="fr-FR" sz="2400" baseline="-25000" dirty="0" smtClean="0">
                <a:solidFill>
                  <a:srgbClr val="336699"/>
                </a:solidFill>
              </a:rPr>
              <a:t>0 </a:t>
            </a:r>
            <a:r>
              <a:rPr lang="fr-FR" sz="2400" dirty="0" smtClean="0">
                <a:solidFill>
                  <a:srgbClr val="336699"/>
                </a:solidFill>
              </a:rPr>
              <a:t>est accepte si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3366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3366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3366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                         est </a:t>
            </a:r>
            <a:r>
              <a:rPr lang="fr-FR" sz="2400" dirty="0"/>
              <a:t>la quantité critique que l’on peut lire sur une </a:t>
            </a:r>
            <a:r>
              <a:rPr lang="fr-FR" sz="2400" dirty="0">
                <a:solidFill>
                  <a:srgbClr val="FF0000"/>
                </a:solidFill>
              </a:rPr>
              <a:t>table </a:t>
            </a:r>
            <a:r>
              <a:rPr lang="fr-FR" sz="2400" dirty="0" smtClean="0">
                <a:solidFill>
                  <a:srgbClr val="FF0000"/>
                </a:solidFill>
              </a:rPr>
              <a:t>Khi 2 </a:t>
            </a:r>
            <a:r>
              <a:rPr lang="fr-FR" sz="2400" dirty="0" smtClean="0"/>
              <a:t>(</a:t>
            </a:r>
            <a:r>
              <a:rPr lang="fr-FR" sz="2400" b="1" dirty="0" smtClean="0"/>
              <a:t>k-1 : degré de liberté</a:t>
            </a:r>
            <a:r>
              <a:rPr lang="fr-FR" sz="2400" dirty="0" smtClean="0"/>
              <a:t>, </a:t>
            </a:r>
            <a:r>
              <a:rPr lang="el-GR" sz="2400" b="1" dirty="0" smtClean="0"/>
              <a:t>α</a:t>
            </a:r>
            <a:r>
              <a:rPr lang="fr-FR" sz="2400" b="1" dirty="0" smtClean="0"/>
              <a:t> seuil se signification.</a:t>
            </a:r>
            <a:endParaRPr lang="fr-FR" sz="2400" b="1" dirty="0" smtClean="0">
              <a:solidFill>
                <a:srgbClr val="3366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3366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1905507"/>
            <a:ext cx="4648200" cy="1057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3986333"/>
            <a:ext cx="2486025" cy="352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4797152"/>
            <a:ext cx="2009775" cy="333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6678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Tests statistiques des nombres aléatoires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36699"/>
                </a:solidFill>
              </a:rPr>
              <a:t>Table Khi 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04" y="1536175"/>
            <a:ext cx="8639696" cy="43157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7673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Tests statistiques des nombres aléatoires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36699"/>
                </a:solidFill>
              </a:rPr>
              <a:t>Table Khi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654" y="1719155"/>
            <a:ext cx="7534275" cy="49434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5652120" y="4149080"/>
            <a:ext cx="864096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5128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Tests statistiques des nombres aléatoires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36699"/>
                </a:solidFill>
              </a:rPr>
              <a:t>Test Khi 2 : Exemple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i="1" dirty="0">
                <a:solidFill>
                  <a:schemeClr val="accent1">
                    <a:lumMod val="10000"/>
                  </a:schemeClr>
                </a:solidFill>
              </a:rPr>
              <a:t>La </a:t>
            </a: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Table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fr-FR" sz="2400" i="1" dirty="0">
                <a:solidFill>
                  <a:schemeClr val="accent1">
                    <a:lumMod val="10000"/>
                  </a:schemeClr>
                </a:solidFill>
              </a:rPr>
              <a:t>montre le nombre de naissances par jour à </a:t>
            </a: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Genève en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1988 </a:t>
            </a:r>
            <a:r>
              <a:rPr lang="fr-FR" sz="2400" i="1" dirty="0">
                <a:solidFill>
                  <a:schemeClr val="accent1">
                    <a:lumMod val="10000"/>
                  </a:schemeClr>
                </a:solidFill>
              </a:rPr>
              <a:t>durant </a:t>
            </a:r>
            <a:r>
              <a:rPr lang="fr-FR" sz="2400" dirty="0">
                <a:solidFill>
                  <a:srgbClr val="FF0000"/>
                </a:solidFill>
              </a:rPr>
              <a:t>52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fr-FR" sz="2400" i="1" dirty="0">
                <a:solidFill>
                  <a:schemeClr val="accent1">
                    <a:lumMod val="10000"/>
                  </a:schemeClr>
                </a:solidFill>
              </a:rPr>
              <a:t>semaines complètes (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1er </a:t>
            </a:r>
            <a:r>
              <a:rPr lang="fr-FR" sz="2400" i="1" dirty="0">
                <a:solidFill>
                  <a:schemeClr val="accent1">
                    <a:lumMod val="10000"/>
                  </a:schemeClr>
                </a:solidFill>
              </a:rPr>
              <a:t>janvier –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29 </a:t>
            </a:r>
            <a:r>
              <a:rPr lang="fr-FR" sz="2400" i="1" dirty="0">
                <a:solidFill>
                  <a:schemeClr val="accent1">
                    <a:lumMod val="10000"/>
                  </a:schemeClr>
                </a:solidFill>
              </a:rPr>
              <a:t>décembre). Si les </a:t>
            </a: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naissances étaient </a:t>
            </a:r>
            <a:r>
              <a:rPr lang="fr-FR" sz="2400" i="1" dirty="0">
                <a:solidFill>
                  <a:schemeClr val="accent1">
                    <a:lumMod val="10000"/>
                  </a:schemeClr>
                </a:solidFill>
              </a:rPr>
              <a:t>distribuées d’une façon strictement uniforme durant la </a:t>
            </a: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semaine, on </a:t>
            </a:r>
            <a:r>
              <a:rPr lang="fr-FR" sz="2400" i="1" dirty="0">
                <a:solidFill>
                  <a:schemeClr val="accent1">
                    <a:lumMod val="10000"/>
                  </a:schemeClr>
                </a:solidFill>
              </a:rPr>
              <a:t>devrait s’attendre en moyenne que </a:t>
            </a:r>
            <a:r>
              <a:rPr lang="fr-FR" sz="2400" dirty="0">
                <a:solidFill>
                  <a:srgbClr val="FF0000"/>
                </a:solidFill>
              </a:rPr>
              <a:t>1/7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fr-FR" sz="2400" i="1" dirty="0">
                <a:solidFill>
                  <a:schemeClr val="accent1">
                    <a:lumMod val="10000"/>
                  </a:schemeClr>
                </a:solidFill>
              </a:rPr>
              <a:t>des naissances se produise les </a:t>
            </a: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lundis, </a:t>
            </a:r>
            <a:r>
              <a:rPr lang="fr-FR" sz="2400" dirty="0" smtClean="0">
                <a:solidFill>
                  <a:srgbClr val="FF0000"/>
                </a:solidFill>
              </a:rPr>
              <a:t>1/7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fr-FR" sz="2400" i="1" dirty="0">
                <a:solidFill>
                  <a:schemeClr val="accent1">
                    <a:lumMod val="10000"/>
                  </a:schemeClr>
                </a:solidFill>
              </a:rPr>
              <a:t>les mardis et ainsi de suite pour chaque jour de la semaine. Les </a:t>
            </a: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valeurs </a:t>
            </a:r>
            <a:r>
              <a:rPr lang="fr-FR" sz="2400" i="1" dirty="0">
                <a:solidFill>
                  <a:schemeClr val="accent1">
                    <a:lumMod val="10000"/>
                  </a:schemeClr>
                </a:solidFill>
              </a:rPr>
              <a:t>observées montrent un certain écart par rapport à ce ratio. </a:t>
            </a:r>
            <a:endParaRPr lang="fr-FR" sz="2400" i="1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i="1" dirty="0" smtClean="0">
                <a:solidFill>
                  <a:schemeClr val="accent1">
                    <a:lumMod val="10000"/>
                  </a:schemeClr>
                </a:solidFill>
              </a:rPr>
              <a:t>Le </a:t>
            </a:r>
            <a:r>
              <a:rPr lang="fr-FR" sz="2400" b="1" i="1" dirty="0">
                <a:solidFill>
                  <a:schemeClr val="accent1">
                    <a:lumMod val="10000"/>
                  </a:schemeClr>
                </a:solidFill>
              </a:rPr>
              <a:t>problème est </a:t>
            </a:r>
            <a:r>
              <a:rPr lang="fr-FR" sz="2400" b="1" i="1" dirty="0" smtClean="0">
                <a:solidFill>
                  <a:schemeClr val="accent1">
                    <a:lumMod val="10000"/>
                  </a:schemeClr>
                </a:solidFill>
              </a:rPr>
              <a:t>de tester </a:t>
            </a:r>
            <a:r>
              <a:rPr lang="fr-FR" sz="2400" b="1" i="1" dirty="0">
                <a:solidFill>
                  <a:schemeClr val="accent1">
                    <a:lumMod val="10000"/>
                  </a:schemeClr>
                </a:solidFill>
              </a:rPr>
              <a:t>si les valeurs observées respectent la loi uniforme discrète</a:t>
            </a:r>
            <a:r>
              <a:rPr lang="fr-FR" sz="2400" i="1" dirty="0">
                <a:solidFill>
                  <a:schemeClr val="accent1">
                    <a:lumMod val="10000"/>
                  </a:schemeClr>
                </a:solidFill>
              </a:rPr>
              <a:t>. Si ce n’est </a:t>
            </a: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pas le </a:t>
            </a:r>
            <a:r>
              <a:rPr lang="fr-FR" sz="2400" i="1" dirty="0">
                <a:solidFill>
                  <a:schemeClr val="accent1">
                    <a:lumMod val="10000"/>
                  </a:schemeClr>
                </a:solidFill>
              </a:rPr>
              <a:t>cas, la différence sera alors significative et l’on pourra dire que certains </a:t>
            </a: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jours de </a:t>
            </a:r>
            <a:r>
              <a:rPr lang="fr-FR" sz="2400" i="1" dirty="0">
                <a:solidFill>
                  <a:schemeClr val="accent1">
                    <a:lumMod val="10000"/>
                  </a:schemeClr>
                </a:solidFill>
              </a:rPr>
              <a:t>la semaine sont plus favorables que d’autres sur le plan des naissances.</a:t>
            </a:r>
            <a:endParaRPr lang="fr-FR" sz="2400" dirty="0" smtClean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648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Tests statistiques des nombres aléatoires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36699"/>
                </a:solidFill>
              </a:rPr>
              <a:t>Test Khi 2 : Exemple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656" y="1536175"/>
            <a:ext cx="7544279" cy="48451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2856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Tests statistiques des nombres aléatoires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36699"/>
                </a:solidFill>
              </a:rPr>
              <a:t>Test Khi 2 : Exemple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Le test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Khi 2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donne la valeur suivante pour la mesure d’adéquation de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la distribution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théorique à la distribution observée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La comparaison de la valeur calculée avec celle de la table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Khi 2 correspondant au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seuil de signification de </a:t>
            </a:r>
            <a:r>
              <a:rPr lang="fr-FR" sz="2400" dirty="0" smtClean="0">
                <a:solidFill>
                  <a:srgbClr val="FF0000"/>
                </a:solidFill>
              </a:rPr>
              <a:t>5%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et à </a:t>
            </a:r>
            <a:r>
              <a:rPr lang="fr-FR" sz="2400" dirty="0">
                <a:solidFill>
                  <a:srgbClr val="FF0000"/>
                </a:solidFill>
              </a:rPr>
              <a:t>7 −1 = 6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degrés de liberté donne 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7" y="2564904"/>
            <a:ext cx="7416824" cy="2100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2804" y="6105074"/>
            <a:ext cx="4362450" cy="514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5975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Tests statistiques des nombres aléatoires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36699"/>
                </a:solidFill>
              </a:rPr>
              <a:t>Test Khi 2 : Exemple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Cela indique que les fréquences observées sont significativement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différentes de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l’hypothèse nulle qui présume que les naissances journalières sont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uniformes pour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chaque jour de la semaine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En effet, il semble que le nombre des naissances le dimanche est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nettement plus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bas que celui des autres jours de la semaine, en particulier les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mardi, mercredi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et jeudi.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2912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Tests statistiques des nombres aléatoires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36699"/>
                </a:solidFill>
              </a:rPr>
              <a:t>Test Khi 2 : application sur les nombres aléatoires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Soit la séquence suivante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La séquence est – elle uniforme sur [0, 1] ????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On divise l’intervalle [0,1 ] en k= 10 sous-intervalles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On répartie les nombres sur les dix intervalles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1">
                  <a:lumMod val="10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71602" y="1988840"/>
          <a:ext cx="7632846" cy="2376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5532"/>
                <a:gridCol w="1205186"/>
                <a:gridCol w="1285532"/>
                <a:gridCol w="1285532"/>
                <a:gridCol w="1285532"/>
                <a:gridCol w="1285532"/>
              </a:tblGrid>
              <a:tr h="475253"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 dirty="0">
                          <a:effectLst/>
                        </a:rPr>
                        <a:t>0.17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0.39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 dirty="0">
                          <a:effectLst/>
                        </a:rPr>
                        <a:t>0.27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0.06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0.54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0.56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5253"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0.56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0.18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0.47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 dirty="0">
                          <a:effectLst/>
                        </a:rPr>
                        <a:t>0.18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0.96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0.80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5253"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0.87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0.59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0.16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0.65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0.76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0.29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5253"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0.05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0.94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0.08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0.12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0.63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0.09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5253"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0.36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0.82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0.91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0.28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0.03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 dirty="0">
                          <a:effectLst/>
                        </a:rPr>
                        <a:t>0.56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33841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Tests statistiques des nombres aléatoires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99592" y="1074510"/>
                <a:ext cx="8244408" cy="5703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 smtClean="0">
                    <a:solidFill>
                      <a:srgbClr val="336699"/>
                    </a:solidFill>
                  </a:rPr>
                  <a:t>Test Khi 2 : application sur les nombres aléatoires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>
                  <a:solidFill>
                    <a:srgbClr val="33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 smtClean="0">
                  <a:solidFill>
                    <a:srgbClr val="33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>
                  <a:solidFill>
                    <a:srgbClr val="33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 smtClean="0">
                  <a:solidFill>
                    <a:srgbClr val="33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>
                  <a:solidFill>
                    <a:srgbClr val="33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 smtClean="0">
                  <a:solidFill>
                    <a:srgbClr val="33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>
                  <a:solidFill>
                    <a:srgbClr val="33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 smtClean="0">
                  <a:solidFill>
                    <a:srgbClr val="33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>
                  <a:solidFill>
                    <a:srgbClr val="33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La </a:t>
                </a:r>
                <a:r>
                  <a:rPr lang="fr-FR" sz="2400" dirty="0">
                    <a:solidFill>
                      <a:schemeClr val="accent1">
                        <a:lumMod val="10000"/>
                      </a:schemeClr>
                    </a:solidFill>
                  </a:rPr>
                  <a:t>comparaison de la valeur calculée avec celle de la table Khi 2 correspondant au seuil de signification de </a:t>
                </a:r>
                <a:r>
                  <a:rPr lang="fr-FR" sz="2400" dirty="0">
                    <a:solidFill>
                      <a:srgbClr val="FF0000"/>
                    </a:solidFill>
                  </a:rPr>
                  <a:t>5%</a:t>
                </a:r>
                <a:r>
                  <a:rPr lang="fr-FR" sz="2400" dirty="0">
                    <a:solidFill>
                      <a:schemeClr val="accent1">
                        <a:lumMod val="10000"/>
                      </a:schemeClr>
                    </a:solidFill>
                  </a:rPr>
                  <a:t> et à </a:t>
                </a:r>
                <a:r>
                  <a:rPr lang="fr-FR" sz="2400" dirty="0" smtClean="0">
                    <a:solidFill>
                      <a:srgbClr val="FF0000"/>
                    </a:solidFill>
                  </a:rPr>
                  <a:t>10 </a:t>
                </a:r>
                <a:r>
                  <a:rPr lang="fr-FR" sz="2400" dirty="0">
                    <a:solidFill>
                      <a:srgbClr val="FF0000"/>
                    </a:solidFill>
                  </a:rPr>
                  <a:t>−1 = </a:t>
                </a:r>
                <a:r>
                  <a:rPr lang="fr-FR" sz="2400" dirty="0" smtClean="0">
                    <a:solidFill>
                      <a:srgbClr val="FF0000"/>
                    </a:solidFill>
                  </a:rPr>
                  <a:t>9 </a:t>
                </a:r>
                <a:r>
                  <a:rPr lang="fr-FR" sz="2400" dirty="0">
                    <a:solidFill>
                      <a:schemeClr val="accent1">
                        <a:lumMod val="10000"/>
                      </a:schemeClr>
                    </a:solidFill>
                  </a:rPr>
                  <a:t>degrés de liberté donne </a:t>
                </a:r>
                <a:r>
                  <a:rPr lang="fr-FR" sz="2400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b="0" i="1" dirty="0" smtClean="0">
                            <a:solidFill>
                              <a:schemeClr val="accent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b="0" i="1" dirty="0" smtClean="0">
                            <a:solidFill>
                              <a:schemeClr val="accent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b="0" i="1" dirty="0" smtClean="0">
                            <a:solidFill>
                              <a:schemeClr val="accent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fr-FR" sz="2400" b="0" i="1" dirty="0" smtClean="0">
                            <a:solidFill>
                              <a:schemeClr val="accent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sz="2400" b="0" i="1" dirty="0" smtClean="0">
                        <a:solidFill>
                          <a:schemeClr val="accent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i="1" dirty="0" smtClean="0">
                        <a:solidFill>
                          <a:schemeClr val="accent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11.4 &lt;</m:t>
                    </m:r>
                    <m:sSubSup>
                      <m:sSubSupPr>
                        <m:ctrlPr>
                          <a:rPr lang="fr-FR" sz="2400" i="1" dirty="0" smtClean="0">
                            <a:solidFill>
                              <a:schemeClr val="accent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b="0" i="1" dirty="0" smtClean="0">
                            <a:solidFill>
                              <a:schemeClr val="accent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b="0" i="1" dirty="0" smtClean="0">
                            <a:solidFill>
                              <a:schemeClr val="accent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(0.05,9)</m:t>
                        </m:r>
                      </m:sub>
                      <m:sup>
                        <m:r>
                          <a:rPr lang="fr-FR" sz="2400" b="0" i="1" dirty="0" smtClean="0">
                            <a:solidFill>
                              <a:schemeClr val="accent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sz="2400" b="0" i="1" dirty="0" smtClean="0">
                        <a:solidFill>
                          <a:schemeClr val="accent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fr-FR" sz="2400" i="1" dirty="0" smtClean="0">
                        <a:solidFill>
                          <a:schemeClr val="accent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16.92  </m:t>
                    </m:r>
                  </m:oMath>
                </a14:m>
                <a:endParaRPr lang="fr-FR" sz="2400" dirty="0" smtClean="0">
                  <a:solidFill>
                    <a:srgbClr val="33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 smtClean="0">
                    <a:solidFill>
                      <a:srgbClr val="336699"/>
                    </a:solidFill>
                  </a:rPr>
                  <a:t>Alors la séquence est uniformément distribuée sur [0, 1]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074510"/>
                <a:ext cx="8244408" cy="5703356"/>
              </a:xfrm>
              <a:prstGeom prst="rect">
                <a:avLst/>
              </a:prstGeom>
              <a:blipFill rotWithShape="0">
                <a:blip r:embed="rId4"/>
                <a:stretch>
                  <a:fillRect l="-1036" t="-748" r="-444" b="-14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218876"/>
              </p:ext>
            </p:extLst>
          </p:nvPr>
        </p:nvGraphicFramePr>
        <p:xfrm>
          <a:off x="1475657" y="1556792"/>
          <a:ext cx="6624734" cy="3040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4318"/>
                <a:gridCol w="1194318"/>
                <a:gridCol w="1847462"/>
                <a:gridCol w="1194318"/>
                <a:gridCol w="1194318"/>
              </a:tblGrid>
              <a:tr h="2460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rgbClr val="336699"/>
                          </a:solidFill>
                          <a:effectLst/>
                        </a:rPr>
                        <a:t>Intervalles</a:t>
                      </a:r>
                      <a:endParaRPr lang="fr-FR" sz="1600" b="1" i="0" u="none" strike="noStrike" dirty="0">
                        <a:solidFill>
                          <a:srgbClr val="3366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err="1">
                          <a:solidFill>
                            <a:srgbClr val="336699"/>
                          </a:solidFill>
                          <a:effectLst/>
                        </a:rPr>
                        <a:t>fréq</a:t>
                      </a:r>
                      <a:r>
                        <a:rPr lang="fr-FR" sz="1600" b="1" u="none" strike="noStrike" dirty="0">
                          <a:solidFill>
                            <a:srgbClr val="336699"/>
                          </a:solidFill>
                          <a:effectLst/>
                        </a:rPr>
                        <a:t> </a:t>
                      </a:r>
                      <a:r>
                        <a:rPr lang="fr-FR" sz="1600" b="1" u="none" strike="noStrike" dirty="0" err="1">
                          <a:solidFill>
                            <a:srgbClr val="336699"/>
                          </a:solidFill>
                          <a:effectLst/>
                        </a:rPr>
                        <a:t>Obs</a:t>
                      </a:r>
                      <a:endParaRPr lang="fr-FR" sz="1600" b="1" i="0" u="none" strike="noStrike" dirty="0">
                        <a:solidFill>
                          <a:srgbClr val="3366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err="1">
                          <a:solidFill>
                            <a:srgbClr val="336699"/>
                          </a:solidFill>
                          <a:effectLst/>
                        </a:rPr>
                        <a:t>freq</a:t>
                      </a:r>
                      <a:r>
                        <a:rPr lang="fr-FR" sz="1600" b="1" u="none" strike="noStrike" dirty="0">
                          <a:solidFill>
                            <a:srgbClr val="336699"/>
                          </a:solidFill>
                          <a:effectLst/>
                        </a:rPr>
                        <a:t> </a:t>
                      </a:r>
                      <a:r>
                        <a:rPr lang="fr-FR" sz="1600" b="1" u="none" strike="noStrike" dirty="0" err="1">
                          <a:solidFill>
                            <a:srgbClr val="336699"/>
                          </a:solidFill>
                          <a:effectLst/>
                        </a:rPr>
                        <a:t>theorique</a:t>
                      </a:r>
                      <a:endParaRPr lang="fr-FR" sz="1600" b="1" i="0" u="none" strike="noStrike" dirty="0">
                        <a:solidFill>
                          <a:srgbClr val="3366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baseline="0" dirty="0" smtClean="0">
                          <a:solidFill>
                            <a:srgbClr val="336699"/>
                          </a:solidFill>
                          <a:effectLst/>
                        </a:rPr>
                        <a:t>        X</a:t>
                      </a:r>
                      <a:r>
                        <a:rPr lang="fr-FR" sz="1600" b="1" u="none" strike="noStrike" baseline="30000" dirty="0" smtClean="0">
                          <a:solidFill>
                            <a:srgbClr val="336699"/>
                          </a:solidFill>
                          <a:effectLst/>
                        </a:rPr>
                        <a:t>2</a:t>
                      </a:r>
                      <a:endParaRPr lang="fr-FR" sz="1600" b="1" i="0" u="none" strike="noStrike" dirty="0">
                        <a:solidFill>
                          <a:srgbClr val="3366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60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    -   0.1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5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3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0.8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60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0.1 -  0.2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5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3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0.8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60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0.2 -  0.3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3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3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60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0.3 -  0.4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2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3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0.5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60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0.4 -  0.5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1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3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4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60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0.5 -  0.6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5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3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0.8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60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0.6 -  0.7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2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3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0.5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60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0.7 -  0.8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1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3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4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60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0.8 -  0.9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3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3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60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0.9 -  1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3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3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6027"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30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30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11.4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93361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Avant de commencer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99592" y="1074510"/>
                <a:ext cx="8244408" cy="5478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2000" b="1" i="1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Objectif</a:t>
                </a:r>
                <a:r>
                  <a:rPr lang="fr-FR" sz="2000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 : estimer les performances d’un système </a:t>
                </a:r>
              </a:p>
              <a:p>
                <a:pPr marL="342900" indent="-342900"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2000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el-GR" sz="2000" b="1" i="1" dirty="0" smtClean="0">
                        <a:solidFill>
                          <a:schemeClr val="accent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𝜭</m:t>
                    </m:r>
                  </m:oMath>
                </a14:m>
                <a:r>
                  <a:rPr lang="fr-FR" sz="2000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 est une mesure de performance, la précision de </a:t>
                </a:r>
                <a14:m>
                  <m:oMath xmlns:m="http://schemas.openxmlformats.org/officeDocument/2006/math">
                    <m:r>
                      <a:rPr lang="el-GR" sz="2000" b="1" i="1" dirty="0" smtClean="0">
                        <a:solidFill>
                          <a:schemeClr val="accent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𝜭</m:t>
                    </m:r>
                  </m:oMath>
                </a14:m>
                <a:r>
                  <a:rPr lang="fr-FR" sz="2000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 est mesurée par :</a:t>
                </a:r>
              </a:p>
              <a:p>
                <a:pPr marL="800100" lvl="1" indent="-342900" eaLnBrk="1" hangingPunct="1">
                  <a:buFont typeface="Arial" panose="020B0604020202020204" pitchFamily="34" charset="0"/>
                  <a:buChar char="•"/>
                </a:pPr>
                <a:r>
                  <a:rPr lang="fr-FR" sz="2000" dirty="0" smtClean="0">
                    <a:solidFill>
                      <a:srgbClr val="0070C0"/>
                    </a:solidFill>
                  </a:rPr>
                  <a:t>L’erreur-type </a:t>
                </a: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fr-FR" sz="200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marL="800100" lvl="1" indent="-342900" eaLnBrk="1" hangingPunct="1">
                  <a:buFont typeface="Arial" panose="020B0604020202020204" pitchFamily="34" charset="0"/>
                  <a:buChar char="•"/>
                </a:pPr>
                <a:r>
                  <a:rPr lang="fr-FR" sz="2000" dirty="0" smtClean="0">
                    <a:solidFill>
                      <a:srgbClr val="0070C0"/>
                    </a:solidFill>
                  </a:rPr>
                  <a:t>L’intervalle de confiance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r-FR" sz="2000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 marL="342900" indent="-342900"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2000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But de l’analyse statistique</a:t>
                </a:r>
                <a:endParaRPr lang="fr-FR" sz="2000" dirty="0">
                  <a:solidFill>
                    <a:srgbClr val="0070C0"/>
                  </a:solidFill>
                </a:endParaRPr>
              </a:p>
              <a:p>
                <a:pPr marL="800100" lvl="1" indent="-342900" eaLnBrk="1" hangingPunct="1">
                  <a:buFont typeface="Arial" panose="020B0604020202020204" pitchFamily="34" charset="0"/>
                  <a:buChar char="•"/>
                </a:pPr>
                <a:r>
                  <a:rPr lang="fr-FR" sz="2000" dirty="0" smtClean="0">
                    <a:solidFill>
                      <a:srgbClr val="0070C0"/>
                    </a:solidFill>
                  </a:rPr>
                  <a:t>Pour </a:t>
                </a:r>
                <a:r>
                  <a:rPr lang="fr-FR" sz="2000" dirty="0">
                    <a:solidFill>
                      <a:srgbClr val="0070C0"/>
                    </a:solidFill>
                  </a:rPr>
                  <a:t>estimer </a:t>
                </a:r>
                <a:r>
                  <a:rPr lang="fr-FR" sz="2000" dirty="0" smtClean="0">
                    <a:solidFill>
                      <a:srgbClr val="0070C0"/>
                    </a:solidFill>
                  </a:rPr>
                  <a:t>l’erreur-type ou l’intervalle de </a:t>
                </a:r>
                <a:r>
                  <a:rPr lang="fr-FR" sz="2000" dirty="0">
                    <a:solidFill>
                      <a:srgbClr val="0070C0"/>
                    </a:solidFill>
                  </a:rPr>
                  <a:t>confiance </a:t>
                </a:r>
              </a:p>
              <a:p>
                <a:pPr marL="800100" lvl="1" indent="-342900" eaLnBrk="1" hangingPunct="1">
                  <a:buFont typeface="Arial" panose="020B0604020202020204" pitchFamily="34" charset="0"/>
                  <a:buChar char="•"/>
                </a:pPr>
                <a:r>
                  <a:rPr lang="fr-FR" sz="2000" dirty="0" smtClean="0">
                    <a:solidFill>
                      <a:srgbClr val="0070C0"/>
                    </a:solidFill>
                  </a:rPr>
                  <a:t>Pour </a:t>
                </a:r>
                <a:r>
                  <a:rPr lang="fr-FR" sz="2000" dirty="0">
                    <a:solidFill>
                      <a:srgbClr val="0070C0"/>
                    </a:solidFill>
                  </a:rPr>
                  <a:t>calculer le nombre </a:t>
                </a:r>
                <a:r>
                  <a:rPr lang="fr-FR" sz="2000" dirty="0" smtClean="0">
                    <a:solidFill>
                      <a:srgbClr val="0070C0"/>
                    </a:solidFill>
                  </a:rPr>
                  <a:t>d’essais nécessaires </a:t>
                </a:r>
                <a:r>
                  <a:rPr lang="fr-FR" sz="2000" dirty="0">
                    <a:solidFill>
                      <a:srgbClr val="0070C0"/>
                    </a:solidFill>
                  </a:rPr>
                  <a:t>pour atteindre un </a:t>
                </a:r>
                <a:r>
                  <a:rPr lang="fr-FR" sz="2000" dirty="0" smtClean="0">
                    <a:solidFill>
                      <a:srgbClr val="0070C0"/>
                    </a:solidFill>
                  </a:rPr>
                  <a:t>l’erreur-type ou </a:t>
                </a:r>
                <a:r>
                  <a:rPr lang="fr-FR" sz="2000" dirty="0">
                    <a:solidFill>
                      <a:srgbClr val="0070C0"/>
                    </a:solidFill>
                  </a:rPr>
                  <a:t>intervalle de </a:t>
                </a:r>
                <a:r>
                  <a:rPr lang="fr-FR" sz="2000" dirty="0" smtClean="0">
                    <a:solidFill>
                      <a:srgbClr val="0070C0"/>
                    </a:solidFill>
                  </a:rPr>
                  <a:t>confiance souhaité.</a:t>
                </a:r>
              </a:p>
              <a:p>
                <a:pPr marL="342900" indent="-342900"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2000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Problèmes potentiels</a:t>
                </a:r>
                <a:endParaRPr lang="fr-FR" sz="2000" dirty="0">
                  <a:solidFill>
                    <a:srgbClr val="0070C0"/>
                  </a:solidFill>
                </a:endParaRPr>
              </a:p>
              <a:p>
                <a:pPr marL="800100" lvl="1" indent="-342900" eaLnBrk="1" hangingPunct="1">
                  <a:buFont typeface="Arial" panose="020B0604020202020204" pitchFamily="34" charset="0"/>
                  <a:buChar char="•"/>
                </a:pPr>
                <a:r>
                  <a:rPr lang="fr-FR" sz="2000" b="1" i="1" dirty="0">
                    <a:solidFill>
                      <a:srgbClr val="0070C0"/>
                    </a:solidFill>
                  </a:rPr>
                  <a:t>Autocorrélation</a:t>
                </a:r>
                <a:r>
                  <a:rPr lang="fr-FR" sz="2000" dirty="0">
                    <a:solidFill>
                      <a:srgbClr val="0070C0"/>
                    </a:solidFill>
                  </a:rPr>
                  <a:t>, par exemple le coût des stocks pour les semaines subséquentes manquent d'indépendance statistique. </a:t>
                </a:r>
              </a:p>
              <a:p>
                <a:pPr marL="800100" lvl="1" indent="-342900" eaLnBrk="1" hangingPunct="1">
                  <a:buFont typeface="Arial" panose="020B0604020202020204" pitchFamily="34" charset="0"/>
                  <a:buChar char="•"/>
                </a:pPr>
                <a:r>
                  <a:rPr lang="fr-FR" sz="2000" b="1" i="1" dirty="0">
                    <a:solidFill>
                      <a:srgbClr val="0070C0"/>
                    </a:solidFill>
                  </a:rPr>
                  <a:t>Les conditions initiales</a:t>
                </a:r>
                <a:r>
                  <a:rPr lang="fr-FR" sz="2000" dirty="0">
                    <a:solidFill>
                      <a:srgbClr val="0070C0"/>
                    </a:solidFill>
                  </a:rPr>
                  <a:t>, par exemple, inventaire en main et le nombre de commandes en attente au temps 0 serait très probablement influencer la performance de la semaine 1.</a:t>
                </a:r>
                <a:endParaRPr lang="fr-FR" sz="2000" dirty="0" smtClean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074510"/>
                <a:ext cx="8244408" cy="5478423"/>
              </a:xfrm>
              <a:prstGeom prst="rect">
                <a:avLst/>
              </a:prstGeom>
              <a:blipFill rotWithShape="0">
                <a:blip r:embed="rId4"/>
                <a:stretch>
                  <a:fillRect l="-666" r="-814" b="-11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00779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Tests statistiques des nombres aléatoires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36699"/>
                </a:solidFill>
              </a:rPr>
              <a:t>Test Smirnov Kolmogorov 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7574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924944"/>
            <a:ext cx="7729537" cy="838200"/>
          </a:xfrm>
        </p:spPr>
        <p:txBody>
          <a:bodyPr/>
          <a:lstStyle/>
          <a:p>
            <a:pPr algn="ctr"/>
            <a:r>
              <a:rPr lang="fr-FR" dirty="0" smtClean="0"/>
              <a:t>Merci pour votre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99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endParaRPr lang="fr-FR" sz="2800" dirty="0" smtClean="0"/>
          </a:p>
        </p:txBody>
      </p:sp>
      <p:sp>
        <p:nvSpPr>
          <p:cNvPr id="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991600" cy="2005235"/>
          </a:xfrm>
        </p:spPr>
        <p:txBody>
          <a:bodyPr/>
          <a:lstStyle/>
          <a:p>
            <a:endParaRPr lang="en-US" altLang="fr-FR" dirty="0"/>
          </a:p>
          <a:p>
            <a:endParaRPr lang="en-US" altLang="fr-FR" dirty="0"/>
          </a:p>
          <a:p>
            <a:endParaRPr lang="en-US" altLang="fr-FR" dirty="0"/>
          </a:p>
          <a:p>
            <a:endParaRPr lang="en-US" altLang="fr-FR" dirty="0"/>
          </a:p>
          <a:p>
            <a:endParaRPr lang="en-US" altLang="fr-FR" dirty="0"/>
          </a:p>
        </p:txBody>
      </p:sp>
      <p:sp>
        <p:nvSpPr>
          <p:cNvPr id="2" name="Rectangle 1"/>
          <p:cNvSpPr/>
          <p:nvPr/>
        </p:nvSpPr>
        <p:spPr>
          <a:xfrm>
            <a:off x="1033463" y="3068960"/>
            <a:ext cx="7931025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</a:rPr>
              <a:t>Types de Simulation</a:t>
            </a:r>
            <a:endParaRPr lang="fr-FR" sz="2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710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Types de Simulation</a:t>
            </a:r>
            <a:endParaRPr lang="fr-F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On distingue deux types de simulation</a:t>
            </a:r>
          </a:p>
          <a:p>
            <a:pPr marL="8001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i="1" dirty="0" smtClean="0">
                <a:solidFill>
                  <a:srgbClr val="0070C0"/>
                </a:solidFill>
              </a:rPr>
              <a:t>Transitoire vs </a:t>
            </a:r>
            <a:endParaRPr lang="fr-FR" sz="2000" i="1" dirty="0">
              <a:solidFill>
                <a:srgbClr val="0070C0"/>
              </a:solidFill>
            </a:endParaRPr>
          </a:p>
          <a:p>
            <a:pPr marL="8001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i="1" dirty="0" smtClean="0">
                <a:solidFill>
                  <a:srgbClr val="0070C0"/>
                </a:solidFill>
              </a:rPr>
              <a:t>Etat stable</a:t>
            </a:r>
            <a:endParaRPr lang="fr-FR" sz="2000" i="1" dirty="0">
              <a:solidFill>
                <a:srgbClr val="0070C0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Illustre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la variabilité inhérente à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la simulation à événements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discrets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stochastiques.</a:t>
            </a:r>
            <a:endParaRPr lang="fr-FR" sz="2400" dirty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Influencer l’estimation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statistique des mesures de performance.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Discuter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l'analyse des simulations transitoires.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Discuter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l'analyse des simulations à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état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stable.</a:t>
            </a:r>
            <a:endParaRPr lang="fr-FR" sz="2400" dirty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2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4189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/>
              <a:t>Types de Simulation</a:t>
            </a:r>
            <a:endParaRPr lang="fr-F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599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tx1">
                    <a:lumMod val="50000"/>
                  </a:schemeClr>
                </a:solidFill>
              </a:rPr>
              <a:t>Simulation Terminale vs non-Terminale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>
                    <a:lumMod val="50000"/>
                  </a:schemeClr>
                </a:solidFill>
              </a:rPr>
              <a:t>Simulation </a:t>
            </a:r>
            <a:r>
              <a:rPr lang="fr-FR" sz="2200" dirty="0" smtClean="0">
                <a:solidFill>
                  <a:schemeClr val="tx1">
                    <a:lumMod val="50000"/>
                  </a:schemeClr>
                </a:solidFill>
              </a:rPr>
              <a:t>Terminale: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Exécuter pendant une durée de temps </a:t>
            </a:r>
            <a:r>
              <a:rPr lang="fr-FR" sz="2000" b="1" i="1" dirty="0" smtClean="0">
                <a:solidFill>
                  <a:schemeClr val="tx1">
                    <a:lumMod val="50000"/>
                  </a:schemeClr>
                </a:solidFill>
              </a:rPr>
              <a:t>T</a:t>
            </a:r>
            <a:r>
              <a:rPr lang="fr-FR" sz="2000" b="1" i="1" baseline="-25000" dirty="0" smtClean="0">
                <a:solidFill>
                  <a:schemeClr val="tx1">
                    <a:lumMod val="50000"/>
                  </a:schemeClr>
                </a:solidFill>
              </a:rPr>
              <a:t>E</a:t>
            </a:r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 , ou </a:t>
            </a:r>
            <a:r>
              <a:rPr lang="fr-FR" sz="2000" b="1" i="1" dirty="0" smtClean="0">
                <a:solidFill>
                  <a:schemeClr val="tx1">
                    <a:lumMod val="50000"/>
                  </a:schemeClr>
                </a:solidFill>
              </a:rPr>
              <a:t>E</a:t>
            </a:r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est un évènement spécifique permet l’arrêt de la simulation.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Commence au temps </a:t>
            </a:r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t=0 sous des 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conditions initiales bien définies</a:t>
            </a:r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Se termine 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au temps d'arrêt </a:t>
            </a:r>
            <a:r>
              <a:rPr lang="fr-FR" sz="2000" b="1" i="1" dirty="0">
                <a:solidFill>
                  <a:schemeClr val="tx1">
                    <a:lumMod val="50000"/>
                  </a:schemeClr>
                </a:solidFill>
              </a:rPr>
              <a:t>T</a:t>
            </a:r>
            <a:r>
              <a:rPr lang="fr-FR" sz="2000" b="1" i="1" baseline="-25000" dirty="0">
                <a:solidFill>
                  <a:schemeClr val="tx1">
                    <a:lumMod val="50000"/>
                  </a:schemeClr>
                </a:solidFill>
              </a:rPr>
              <a:t>E </a:t>
            </a:r>
            <a:endParaRPr lang="fr-FR" sz="2000" b="1" i="1" baseline="-25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endParaRPr lang="fr-FR" sz="2000" b="1" i="1" baseline="-25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fr-FR" sz="2000" i="1" dirty="0" smtClean="0">
                <a:solidFill>
                  <a:srgbClr val="FF0000"/>
                </a:solidFill>
              </a:rPr>
              <a:t>Exemple d’une banque: ouverture à 8h00 (t=0) , pas de client présent, 8 caissiers en service (conditions initiales)  et la fermeture à 16 h 00 (</a:t>
            </a:r>
            <a:r>
              <a:rPr lang="fr-FR" sz="2000" b="1" i="1" dirty="0">
                <a:solidFill>
                  <a:srgbClr val="FF0000"/>
                </a:solidFill>
              </a:rPr>
              <a:t>T</a:t>
            </a:r>
            <a:r>
              <a:rPr lang="fr-FR" sz="2000" b="1" i="1" baseline="-25000" dirty="0">
                <a:solidFill>
                  <a:srgbClr val="FF0000"/>
                </a:solidFill>
              </a:rPr>
              <a:t>E</a:t>
            </a:r>
            <a:r>
              <a:rPr lang="fr-FR" sz="2000" i="1" dirty="0" smtClean="0">
                <a:solidFill>
                  <a:srgbClr val="FF0000"/>
                </a:solidFill>
              </a:rPr>
              <a:t> = 480 minutes)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endParaRPr lang="fr-FR" sz="2000" i="1" dirty="0" smtClean="0">
              <a:solidFill>
                <a:srgbClr val="FF0000"/>
              </a:solidFill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L'analyste 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choisit de considérer un système </a:t>
            </a:r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Terminal parce qu’il est intéressé par le fonctionnement d'une 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journée</a:t>
            </a:r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fr-FR" sz="2000" b="1" i="1" dirty="0">
                <a:solidFill>
                  <a:schemeClr val="tx1">
                    <a:lumMod val="50000"/>
                  </a:schemeClr>
                </a:solidFill>
              </a:rPr>
              <a:t>T</a:t>
            </a:r>
            <a:r>
              <a:rPr lang="fr-FR" sz="2000" b="1" i="1" baseline="-25000" dirty="0">
                <a:solidFill>
                  <a:schemeClr val="tx1">
                    <a:lumMod val="50000"/>
                  </a:schemeClr>
                </a:solidFill>
              </a:rPr>
              <a:t>E </a:t>
            </a:r>
            <a:r>
              <a:rPr lang="fr-FR" sz="2000" b="1" i="1" baseline="-25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peut être (ou pas) connu au départ.</a:t>
            </a:r>
            <a:endParaRPr lang="fr-FR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 eaLnBrk="1" hangingPunct="1">
              <a:lnSpc>
                <a:spcPct val="150000"/>
              </a:lnSpc>
            </a:pPr>
            <a:endParaRPr lang="fr-FR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8001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9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8783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/>
              <a:t>Types de Simulation</a:t>
            </a:r>
            <a:endParaRPr lang="fr-F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tx1">
                    <a:lumMod val="50000"/>
                  </a:schemeClr>
                </a:solidFill>
              </a:rPr>
              <a:t>Simulation nom -Terminale: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Exécuter </a:t>
            </a:r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de façon continu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, ou au moins sur une très longue période de </a:t>
            </a:r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temps.</a:t>
            </a:r>
          </a:p>
          <a:p>
            <a:pPr lvl="1" eaLnBrk="1" hangingPunct="1"/>
            <a:endParaRPr lang="fr-FR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fr-FR" sz="2000" i="1" dirty="0" smtClean="0">
                <a:solidFill>
                  <a:srgbClr val="FF0000"/>
                </a:solidFill>
              </a:rPr>
              <a:t>Exemples</a:t>
            </a:r>
            <a:r>
              <a:rPr lang="fr-FR" sz="2000" i="1" dirty="0">
                <a:solidFill>
                  <a:srgbClr val="FF0000"/>
                </a:solidFill>
              </a:rPr>
              <a:t>: D</a:t>
            </a:r>
            <a:r>
              <a:rPr lang="fr-FR" sz="2000" i="1" dirty="0" smtClean="0">
                <a:solidFill>
                  <a:srgbClr val="FF0000"/>
                </a:solidFill>
              </a:rPr>
              <a:t>es lignes </a:t>
            </a:r>
            <a:r>
              <a:rPr lang="fr-FR" sz="2000" i="1" dirty="0">
                <a:solidFill>
                  <a:srgbClr val="FF0000"/>
                </a:solidFill>
              </a:rPr>
              <a:t>d'assemblage </a:t>
            </a:r>
            <a:r>
              <a:rPr lang="fr-FR" sz="2000" i="1" dirty="0" smtClean="0">
                <a:solidFill>
                  <a:srgbClr val="FF0000"/>
                </a:solidFill>
              </a:rPr>
              <a:t>rarement à l’arrêt, les </a:t>
            </a:r>
            <a:r>
              <a:rPr lang="fr-FR" sz="2000" i="1" dirty="0">
                <a:solidFill>
                  <a:srgbClr val="FF0000"/>
                </a:solidFill>
              </a:rPr>
              <a:t>salles d'urgence, les systèmes téléphoniques, réseau de routeurs, </a:t>
            </a:r>
            <a:r>
              <a:rPr lang="fr-FR" sz="2000" i="1" dirty="0" err="1" smtClean="0">
                <a:solidFill>
                  <a:srgbClr val="FF0000"/>
                </a:solidFill>
              </a:rPr>
              <a:t>etc</a:t>
            </a:r>
            <a:endParaRPr lang="fr-FR" sz="2000" i="1" dirty="0" smtClean="0">
              <a:solidFill>
                <a:srgbClr val="FF0000"/>
              </a:solidFill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Les 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conditions initiales </a:t>
            </a:r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sont définies 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par l'analyste</a:t>
            </a:r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Étudier les </a:t>
            </a:r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performances à 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l'état stable (à long terme) du système, les </a:t>
            </a:r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performances ne 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sont pas influencés par les conditions initiales du modèle</a:t>
            </a:r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tx1">
                    <a:lumMod val="50000"/>
                  </a:schemeClr>
                </a:solidFill>
              </a:rPr>
              <a:t>Le choix entre les deux types dépend: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Les objectifs de </a:t>
            </a:r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l'étude</a:t>
            </a:r>
            <a:endParaRPr lang="fr-FR" sz="2000" dirty="0">
              <a:solidFill>
                <a:schemeClr val="tx1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La 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nature du système </a:t>
            </a:r>
            <a:endParaRPr lang="fr-FR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464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endParaRPr lang="fr-FR" sz="2800" dirty="0" smtClean="0"/>
          </a:p>
        </p:txBody>
      </p:sp>
      <p:sp>
        <p:nvSpPr>
          <p:cNvPr id="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991600" cy="2005235"/>
          </a:xfrm>
        </p:spPr>
        <p:txBody>
          <a:bodyPr/>
          <a:lstStyle/>
          <a:p>
            <a:endParaRPr lang="en-US" altLang="fr-FR" dirty="0"/>
          </a:p>
          <a:p>
            <a:endParaRPr lang="en-US" altLang="fr-FR" dirty="0"/>
          </a:p>
          <a:p>
            <a:endParaRPr lang="en-US" altLang="fr-FR" dirty="0"/>
          </a:p>
          <a:p>
            <a:endParaRPr lang="en-US" altLang="fr-FR" dirty="0"/>
          </a:p>
          <a:p>
            <a:endParaRPr lang="en-US" altLang="fr-FR" dirty="0"/>
          </a:p>
        </p:txBody>
      </p:sp>
      <p:sp>
        <p:nvSpPr>
          <p:cNvPr id="2" name="Rectangle 1"/>
          <p:cNvSpPr/>
          <p:nvPr/>
        </p:nvSpPr>
        <p:spPr>
          <a:xfrm>
            <a:off x="1033463" y="3068960"/>
            <a:ext cx="7931025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Mesures de performance</a:t>
            </a:r>
            <a:endParaRPr lang="fr-FR" sz="2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626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heme/theme1.xml><?xml version="1.0" encoding="utf-8"?>
<a:theme xmlns:a="http://schemas.openxmlformats.org/drawingml/2006/main" name="Content Starter Set">
  <a:themeElements>
    <a:clrScheme name="Content Starter Set 2">
      <a:dk1>
        <a:srgbClr val="4D4D4D"/>
      </a:dk1>
      <a:lt1>
        <a:srgbClr val="FFFFFF"/>
      </a:lt1>
      <a:dk2>
        <a:srgbClr val="FFFFC2"/>
      </a:dk2>
      <a:lt2>
        <a:srgbClr val="969696"/>
      </a:lt2>
      <a:accent1>
        <a:srgbClr val="D3D7DB"/>
      </a:accent1>
      <a:accent2>
        <a:srgbClr val="A5C3DB"/>
      </a:accent2>
      <a:accent3>
        <a:srgbClr val="FFFFFF"/>
      </a:accent3>
      <a:accent4>
        <a:srgbClr val="404040"/>
      </a:accent4>
      <a:accent5>
        <a:srgbClr val="E6E8EA"/>
      </a:accent5>
      <a:accent6>
        <a:srgbClr val="95B0C6"/>
      </a:accent6>
      <a:hlink>
        <a:srgbClr val="777777"/>
      </a:hlink>
      <a:folHlink>
        <a:srgbClr val="B2B2B2"/>
      </a:folHlink>
    </a:clrScheme>
    <a:fontScheme name="Content Starter S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nt Starter Set 1">
        <a:dk1>
          <a:srgbClr val="336699"/>
        </a:dk1>
        <a:lt1>
          <a:srgbClr val="FFFFFF"/>
        </a:lt1>
        <a:dk2>
          <a:srgbClr val="FFFFC2"/>
        </a:dk2>
        <a:lt2>
          <a:srgbClr val="969696"/>
        </a:lt2>
        <a:accent1>
          <a:srgbClr val="C3F1BD"/>
        </a:accent1>
        <a:accent2>
          <a:srgbClr val="DAE6F0"/>
        </a:accent2>
        <a:accent3>
          <a:srgbClr val="FFFFFF"/>
        </a:accent3>
        <a:accent4>
          <a:srgbClr val="2A5682"/>
        </a:accent4>
        <a:accent5>
          <a:srgbClr val="DEF7DB"/>
        </a:accent5>
        <a:accent6>
          <a:srgbClr val="C5D0D9"/>
        </a:accent6>
        <a:hlink>
          <a:srgbClr val="D68484"/>
        </a:hlink>
        <a:folHlink>
          <a:srgbClr val="6698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Starter Set 2">
        <a:dk1>
          <a:srgbClr val="4D4D4D"/>
        </a:dk1>
        <a:lt1>
          <a:srgbClr val="FFFFFF"/>
        </a:lt1>
        <a:dk2>
          <a:srgbClr val="FFFFC2"/>
        </a:dk2>
        <a:lt2>
          <a:srgbClr val="969696"/>
        </a:lt2>
        <a:accent1>
          <a:srgbClr val="D3D7DB"/>
        </a:accent1>
        <a:accent2>
          <a:srgbClr val="A5C3DB"/>
        </a:accent2>
        <a:accent3>
          <a:srgbClr val="FFFFFF"/>
        </a:accent3>
        <a:accent4>
          <a:srgbClr val="404040"/>
        </a:accent4>
        <a:accent5>
          <a:srgbClr val="E6E8EA"/>
        </a:accent5>
        <a:accent6>
          <a:srgbClr val="95B0C6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Content Starter Set</Template>
  <TotalTime>0</TotalTime>
  <Words>2504</Words>
  <Application>Microsoft Office PowerPoint</Application>
  <PresentationFormat>On-screen Show (4:3)</PresentationFormat>
  <Paragraphs>568</Paragraphs>
  <Slides>41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Cambria Math</vt:lpstr>
      <vt:lpstr>SFRM1000</vt:lpstr>
      <vt:lpstr>SFTI1000</vt:lpstr>
      <vt:lpstr>Wingdings</vt:lpstr>
      <vt:lpstr>Content Starter Set</vt:lpstr>
      <vt:lpstr>CorelDRAW</vt:lpstr>
      <vt:lpstr>Cours N° 8 Analyse des résultats d’un modèle de simulation</vt:lpstr>
      <vt:lpstr>PowerPoint Presentation</vt:lpstr>
      <vt:lpstr>Contenu</vt:lpstr>
      <vt:lpstr>Avant de commencer</vt:lpstr>
      <vt:lpstr>PowerPoint Presentation</vt:lpstr>
      <vt:lpstr>Types de Simulation</vt:lpstr>
      <vt:lpstr>Types de Simulation</vt:lpstr>
      <vt:lpstr>Types de Simulation</vt:lpstr>
      <vt:lpstr>PowerPoint Presentation</vt:lpstr>
      <vt:lpstr>Identifier la distribution </vt:lpstr>
      <vt:lpstr>Histogrammes</vt:lpstr>
      <vt:lpstr>Histogrammes</vt:lpstr>
      <vt:lpstr>Histogrammes</vt:lpstr>
      <vt:lpstr>Histogrammes</vt:lpstr>
      <vt:lpstr>Diagramme de dispersion </vt:lpstr>
      <vt:lpstr>Diagramme de dispersion </vt:lpstr>
      <vt:lpstr>Sélectionner une famille de distributions</vt:lpstr>
      <vt:lpstr>Sélectionner une famille de distributions</vt:lpstr>
      <vt:lpstr>Sélectionner une famille de distributions</vt:lpstr>
      <vt:lpstr>Diagramme Quantile-Quantile (Q-Q plots)</vt:lpstr>
      <vt:lpstr>Diagramme Quantile-Quantile : Exemple</vt:lpstr>
      <vt:lpstr>Diagramme Quantile-Quantile : Exemple</vt:lpstr>
      <vt:lpstr>Estimation des paramètres</vt:lpstr>
      <vt:lpstr>Estimation des paramètres : Exemple</vt:lpstr>
      <vt:lpstr>Estimation des paramètres</vt:lpstr>
      <vt:lpstr>PowerPoint Presentation</vt:lpstr>
      <vt:lpstr>Tests d’ajustement</vt:lpstr>
      <vt:lpstr>Test khi 2</vt:lpstr>
      <vt:lpstr>Tests statistiques des nombres aléatoires</vt:lpstr>
      <vt:lpstr>Tests statistiques des nombres aléatoires</vt:lpstr>
      <vt:lpstr>Tests statistiques des nombres aléatoires</vt:lpstr>
      <vt:lpstr>Tests statistiques des nombres aléatoires</vt:lpstr>
      <vt:lpstr>Tests statistiques des nombres aléatoires</vt:lpstr>
      <vt:lpstr>Tests statistiques des nombres aléatoires</vt:lpstr>
      <vt:lpstr>Tests statistiques des nombres aléatoires</vt:lpstr>
      <vt:lpstr>Tests statistiques des nombres aléatoires</vt:lpstr>
      <vt:lpstr>Tests statistiques des nombres aléatoires</vt:lpstr>
      <vt:lpstr>Tests statistiques des nombres aléatoires</vt:lpstr>
      <vt:lpstr>Tests statistiques des nombres aléatoires</vt:lpstr>
      <vt:lpstr>Tests statistiques des nombres aléatoires</vt:lpstr>
      <vt:lpstr>Merci pour votre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SUPINFO Presentaiton Content Starter Set</dc:title>
  <dc:subject>Content slides for SUPINFO Presentations</dc:subject>
  <dc:creator/>
  <cp:lastModifiedBy/>
  <cp:revision>7</cp:revision>
  <dcterms:created xsi:type="dcterms:W3CDTF">2006-07-05T22:12:40Z</dcterms:created>
  <dcterms:modified xsi:type="dcterms:W3CDTF">2015-12-06T18:19:54Z</dcterms:modified>
</cp:coreProperties>
</file>