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82" r:id="rId2"/>
    <p:sldId id="257" r:id="rId3"/>
    <p:sldId id="258"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74"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56E5B7-AAA5-4CC4-8A0B-5418437651BB}" type="datetimeFigureOut">
              <a:rPr lang="fr-FR" smtClean="0"/>
              <a:pPr/>
              <a:t>17/04/2017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54F645-F412-473E-A3E2-F4E3087276F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054F645-F412-473E-A3E2-F4E3087276F8}"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054F645-F412-473E-A3E2-F4E3087276F8}"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buNone/>
            </a:pPr>
            <a:endParaRPr lang="fr-FR" sz="1200" dirty="0" smtClean="0">
              <a:solidFill>
                <a:schemeClr val="tx1"/>
              </a:solidFill>
              <a:latin typeface="Times New Roman" pitchFamily="18" charset="0"/>
              <a:cs typeface="Times New Roman" pitchFamily="18" charset="0"/>
            </a:endParaRPr>
          </a:p>
          <a:p>
            <a:pPr algn="just">
              <a:buNone/>
            </a:pPr>
            <a:r>
              <a:rPr lang="fr-FR" sz="1200" dirty="0" smtClean="0">
                <a:solidFill>
                  <a:schemeClr val="tx1"/>
                </a:solidFill>
                <a:latin typeface="Times New Roman" pitchFamily="18" charset="0"/>
                <a:cs typeface="Times New Roman" pitchFamily="18" charset="0"/>
              </a:rPr>
              <a:t>Les numéros 200 à 1299 sont ignorés pour les listes de contrôle d’accès numérotées car ils sont utilisés par d’autres protocoles. Le cours porte sur les listes de contrôle d’accès IP uniquement. Par exemple, les numéros 600 à 699 sont utilisés par AppleTalk, alors que les numéros 800 à 899 le sont par IPX.</a:t>
            </a:r>
          </a:p>
          <a:p>
            <a:endParaRPr lang="fr-FR" dirty="0"/>
          </a:p>
        </p:txBody>
      </p:sp>
      <p:sp>
        <p:nvSpPr>
          <p:cNvPr id="4" name="Espace réservé du numéro de diapositive 3"/>
          <p:cNvSpPr>
            <a:spLocks noGrp="1"/>
          </p:cNvSpPr>
          <p:nvPr>
            <p:ph type="sldNum" sz="quarter" idx="10"/>
          </p:nvPr>
        </p:nvSpPr>
        <p:spPr/>
        <p:txBody>
          <a:bodyPr/>
          <a:lstStyle/>
          <a:p>
            <a:fld id="{0054F645-F412-473E-A3E2-F4E3087276F8}" type="slidenum">
              <a:rPr lang="fr-FR" smtClean="0"/>
              <a:pPr/>
              <a:t>14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buNone/>
            </a:pPr>
            <a:endParaRPr lang="fr-FR" sz="1200" dirty="0" smtClean="0">
              <a:solidFill>
                <a:schemeClr val="tx1"/>
              </a:solidFill>
              <a:latin typeface="Times New Roman" pitchFamily="18" charset="0"/>
              <a:cs typeface="Times New Roman" pitchFamily="18" charset="0"/>
            </a:endParaRPr>
          </a:p>
          <a:p>
            <a:pPr algn="just">
              <a:buNone/>
            </a:pPr>
            <a:r>
              <a:rPr lang="fr-FR" sz="1200" dirty="0" smtClean="0">
                <a:solidFill>
                  <a:schemeClr val="tx1"/>
                </a:solidFill>
                <a:latin typeface="Times New Roman" pitchFamily="18" charset="0"/>
                <a:cs typeface="Times New Roman" pitchFamily="18" charset="0"/>
              </a:rPr>
              <a:t>Les numéros 200 à 1299 sont ignorés pour les listes de contrôle d’accès numérotées car ils sont utilisés par d’autres protocoles. Le cours porte sur les listes de contrôle d’accès IP uniquement. Par exemple, les numéros 600 à 699 sont utilisés par AppleTalk, alors que les numéros 800 à 899 le sont par IPX.</a:t>
            </a:r>
            <a:endParaRPr lang="fr-FR" sz="1200" smtClean="0">
              <a:solidFill>
                <a:schemeClr val="tx1"/>
              </a:solidFill>
              <a:latin typeface="Times New Roman" pitchFamily="18" charset="0"/>
              <a:cs typeface="Times New Roman" pitchFamily="18" charset="0"/>
            </a:endParaRPr>
          </a:p>
          <a:p>
            <a:endParaRPr lang="fr-FR"/>
          </a:p>
        </p:txBody>
      </p:sp>
      <p:sp>
        <p:nvSpPr>
          <p:cNvPr id="4" name="Espace réservé du numéro de diapositive 3"/>
          <p:cNvSpPr>
            <a:spLocks noGrp="1"/>
          </p:cNvSpPr>
          <p:nvPr>
            <p:ph type="sldNum" sz="quarter" idx="10"/>
          </p:nvPr>
        </p:nvSpPr>
        <p:spPr/>
        <p:txBody>
          <a:bodyPr/>
          <a:lstStyle/>
          <a:p>
            <a:fld id="{0054F645-F412-473E-A3E2-F4E3087276F8}" type="slidenum">
              <a:rPr lang="fr-FR" smtClean="0"/>
              <a:pPr/>
              <a:t>15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buNone/>
            </a:pPr>
            <a:endParaRPr lang="fr-FR" sz="1200" dirty="0" smtClean="0">
              <a:solidFill>
                <a:schemeClr val="tx1"/>
              </a:solidFill>
              <a:latin typeface="Times New Roman" pitchFamily="18" charset="0"/>
              <a:cs typeface="Times New Roman" pitchFamily="18" charset="0"/>
            </a:endParaRPr>
          </a:p>
          <a:p>
            <a:pPr algn="just">
              <a:buNone/>
            </a:pPr>
            <a:r>
              <a:rPr lang="fr-FR" sz="1200" dirty="0" smtClean="0">
                <a:solidFill>
                  <a:schemeClr val="tx1"/>
                </a:solidFill>
                <a:latin typeface="Times New Roman" pitchFamily="18" charset="0"/>
                <a:cs typeface="Times New Roman" pitchFamily="18" charset="0"/>
              </a:rPr>
              <a:t>Les numéros 200 à 1299 sont ignorés pour les listes de contrôle d’accès numérotées car ils sont utilisés par d’autres protocoles. Le cours porte sur les listes de contrôle d’accès IP uniquement. Par exemple, les numéros 600 à 699 sont utilisés par AppleTalk, alors que les numéros 800 à 899 le sont par IPX.</a:t>
            </a:r>
            <a:endParaRPr lang="fr-FR" sz="1200" smtClean="0">
              <a:solidFill>
                <a:schemeClr val="tx1"/>
              </a:solidFill>
              <a:latin typeface="Times New Roman" pitchFamily="18" charset="0"/>
              <a:cs typeface="Times New Roman" pitchFamily="18" charset="0"/>
            </a:endParaRPr>
          </a:p>
          <a:p>
            <a:endParaRPr lang="fr-FR"/>
          </a:p>
        </p:txBody>
      </p:sp>
      <p:sp>
        <p:nvSpPr>
          <p:cNvPr id="4" name="Espace réservé du numéro de diapositive 3"/>
          <p:cNvSpPr>
            <a:spLocks noGrp="1"/>
          </p:cNvSpPr>
          <p:nvPr>
            <p:ph type="sldNum" sz="quarter" idx="10"/>
          </p:nvPr>
        </p:nvSpPr>
        <p:spPr/>
        <p:txBody>
          <a:bodyPr/>
          <a:lstStyle/>
          <a:p>
            <a:fld id="{0054F645-F412-473E-A3E2-F4E3087276F8}" type="slidenum">
              <a:rPr lang="fr-FR" smtClean="0"/>
              <a:pPr/>
              <a:t>16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buNone/>
            </a:pPr>
            <a:endParaRPr lang="fr-FR" sz="1200" dirty="0" smtClean="0">
              <a:solidFill>
                <a:schemeClr val="tx1"/>
              </a:solidFill>
              <a:latin typeface="Times New Roman" pitchFamily="18" charset="0"/>
              <a:cs typeface="Times New Roman" pitchFamily="18" charset="0"/>
            </a:endParaRPr>
          </a:p>
          <a:p>
            <a:pPr algn="just">
              <a:buNone/>
            </a:pPr>
            <a:r>
              <a:rPr lang="fr-FR" sz="1200" dirty="0" smtClean="0">
                <a:solidFill>
                  <a:schemeClr val="tx1"/>
                </a:solidFill>
                <a:latin typeface="Times New Roman" pitchFamily="18" charset="0"/>
                <a:cs typeface="Times New Roman" pitchFamily="18" charset="0"/>
              </a:rPr>
              <a:t>Les numéros 200 à 1299 sont ignorés pour les listes de contrôle d’accès numérotées car ils sont utilisés par d’autres protocoles. Le cours porte sur les listes de contrôle d’accès IP uniquement. Par exemple, les numéros 600 à 699 sont utilisés par AppleTalk, alors que les numéros 800 à 899 le sont par IPX.</a:t>
            </a:r>
            <a:endParaRPr lang="fr-FR" sz="1200" smtClean="0">
              <a:solidFill>
                <a:schemeClr val="tx1"/>
              </a:solidFill>
              <a:latin typeface="Times New Roman" pitchFamily="18" charset="0"/>
              <a:cs typeface="Times New Roman" pitchFamily="18" charset="0"/>
            </a:endParaRPr>
          </a:p>
          <a:p>
            <a:endParaRPr lang="fr-FR"/>
          </a:p>
        </p:txBody>
      </p:sp>
      <p:sp>
        <p:nvSpPr>
          <p:cNvPr id="4" name="Espace réservé du numéro de diapositive 3"/>
          <p:cNvSpPr>
            <a:spLocks noGrp="1"/>
          </p:cNvSpPr>
          <p:nvPr>
            <p:ph type="sldNum" sz="quarter" idx="10"/>
          </p:nvPr>
        </p:nvSpPr>
        <p:spPr/>
        <p:txBody>
          <a:bodyPr/>
          <a:lstStyle/>
          <a:p>
            <a:fld id="{0054F645-F412-473E-A3E2-F4E3087276F8}" type="slidenum">
              <a:rPr lang="fr-FR" smtClean="0"/>
              <a:pPr/>
              <a:t>17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buNone/>
            </a:pPr>
            <a:endParaRPr lang="fr-FR" sz="1200" dirty="0" smtClean="0">
              <a:solidFill>
                <a:schemeClr val="tx1"/>
              </a:solidFill>
              <a:latin typeface="Times New Roman" pitchFamily="18" charset="0"/>
              <a:cs typeface="Times New Roman" pitchFamily="18" charset="0"/>
            </a:endParaRPr>
          </a:p>
          <a:p>
            <a:pPr algn="just">
              <a:buNone/>
            </a:pPr>
            <a:r>
              <a:rPr lang="fr-FR" sz="1200" dirty="0" smtClean="0">
                <a:solidFill>
                  <a:schemeClr val="tx1"/>
                </a:solidFill>
                <a:latin typeface="Times New Roman" pitchFamily="18" charset="0"/>
                <a:cs typeface="Times New Roman" pitchFamily="18" charset="0"/>
              </a:rPr>
              <a:t>Les numéros 200 à 1299 sont ignorés pour les listes de contrôle d’accès numérotées car ils sont utilisés par d’autres protocoles. Le cours porte sur les listes de contrôle d’accès IP uniquement. Par exemple, les numéros 600 à 699 sont utilisés par AppleTalk, alors que les numéros 800 à 899 le sont par IPX.</a:t>
            </a:r>
            <a:endParaRPr lang="fr-FR" sz="1200" smtClean="0">
              <a:solidFill>
                <a:schemeClr val="tx1"/>
              </a:solidFill>
              <a:latin typeface="Times New Roman" pitchFamily="18" charset="0"/>
              <a:cs typeface="Times New Roman" pitchFamily="18" charset="0"/>
            </a:endParaRPr>
          </a:p>
          <a:p>
            <a:endParaRPr lang="fr-FR"/>
          </a:p>
        </p:txBody>
      </p:sp>
      <p:sp>
        <p:nvSpPr>
          <p:cNvPr id="4" name="Espace réservé du numéro de diapositive 3"/>
          <p:cNvSpPr>
            <a:spLocks noGrp="1"/>
          </p:cNvSpPr>
          <p:nvPr>
            <p:ph type="sldNum" sz="quarter" idx="10"/>
          </p:nvPr>
        </p:nvSpPr>
        <p:spPr/>
        <p:txBody>
          <a:bodyPr/>
          <a:lstStyle/>
          <a:p>
            <a:fld id="{0054F645-F412-473E-A3E2-F4E3087276F8}" type="slidenum">
              <a:rPr lang="fr-FR" smtClean="0"/>
              <a:pPr/>
              <a:t>18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C9126FA-1929-41AD-A63B-B44FEF565248}" type="datetime1">
              <a:rPr lang="fr-FR" smtClean="0"/>
              <a:pPr/>
              <a:t>17/04/2017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91FEE4-A078-461A-9FE8-5C46BF3B513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7699BE0-8F52-4531-B785-D59F4AAD0D40}" type="datetime1">
              <a:rPr lang="fr-FR" smtClean="0"/>
              <a:pPr/>
              <a:t>17/04/2017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91FEE4-A078-461A-9FE8-5C46BF3B513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D27AE2-2C4F-4426-B4C5-24E2DE0ED3C5}" type="datetime1">
              <a:rPr lang="fr-FR" smtClean="0"/>
              <a:pPr/>
              <a:t>17/04/2017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91FEE4-A078-461A-9FE8-5C46BF3B513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A5FD03-B757-46A1-903E-9746EB67D73F}" type="datetime1">
              <a:rPr lang="fr-FR" smtClean="0"/>
              <a:pPr/>
              <a:t>17/04/2017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91FEE4-A078-461A-9FE8-5C46BF3B513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1B3F9E8-5154-4DA7-BBFE-4D828F0920BB}" type="datetime1">
              <a:rPr lang="fr-FR" smtClean="0"/>
              <a:pPr/>
              <a:t>17/04/2017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91FEE4-A078-461A-9FE8-5C46BF3B513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290B826-5F3E-4308-9799-D1B1F906DF3C}" type="datetime1">
              <a:rPr lang="fr-FR" smtClean="0"/>
              <a:pPr/>
              <a:t>17/04/2017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91FEE4-A078-461A-9FE8-5C46BF3B513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922D76A-3D9E-4213-829A-E4C3D09D21BE}" type="datetime1">
              <a:rPr lang="fr-FR" smtClean="0"/>
              <a:pPr/>
              <a:t>17/04/2017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191FEE4-A078-461A-9FE8-5C46BF3B513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EAC3C74-25B2-442D-AF48-E7D360C1AE0E}" type="datetime1">
              <a:rPr lang="fr-FR" smtClean="0"/>
              <a:pPr/>
              <a:t>17/04/2017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191FEE4-A078-461A-9FE8-5C46BF3B513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9780B95-E60D-4487-812A-8B9AE1AC5CE9}" type="datetime1">
              <a:rPr lang="fr-FR" smtClean="0"/>
              <a:pPr/>
              <a:t>17/04/2017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191FEE4-A078-461A-9FE8-5C46BF3B513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0EC4CF5-8D42-4135-B237-953AAA31D941}" type="datetime1">
              <a:rPr lang="fr-FR" smtClean="0"/>
              <a:pPr/>
              <a:t>17/04/2017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91FEE4-A078-461A-9FE8-5C46BF3B513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EC94D7-9930-4CCC-990E-27888F2DF0E9}" type="datetime1">
              <a:rPr lang="fr-FR" smtClean="0"/>
              <a:pPr/>
              <a:t>17/04/2017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91FEE4-A078-461A-9FE8-5C46BF3B513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0D5C6-3609-418D-A854-016854FD5B93}" type="datetime1">
              <a:rPr lang="fr-FR" smtClean="0"/>
              <a:pPr/>
              <a:t>17/04/2017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1FEE4-A078-461A-9FE8-5C46BF3B513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3"/>
          <p:cNvGrpSpPr>
            <a:grpSpLocks/>
          </p:cNvGrpSpPr>
          <p:nvPr/>
        </p:nvGrpSpPr>
        <p:grpSpPr bwMode="auto">
          <a:xfrm>
            <a:off x="0" y="1"/>
            <a:ext cx="9144000" cy="6831123"/>
            <a:chOff x="0" y="0"/>
            <a:chExt cx="9721850" cy="7172350"/>
          </a:xfrm>
        </p:grpSpPr>
        <p:sp>
          <p:nvSpPr>
            <p:cNvPr id="4" name="Rectangle 3"/>
            <p:cNvSpPr/>
            <p:nvPr/>
          </p:nvSpPr>
          <p:spPr>
            <a:xfrm>
              <a:off x="0" y="0"/>
              <a:ext cx="9721850" cy="525044"/>
            </a:xfrm>
            <a:prstGeom prst="rect">
              <a:avLst/>
            </a:prstGeom>
            <a:gradFill flip="none" rotWithShape="1">
              <a:gsLst>
                <a:gs pos="0">
                  <a:srgbClr val="A3EEFF"/>
                </a:gs>
                <a:gs pos="35000">
                  <a:schemeClr val="accent2">
                    <a:tint val="37000"/>
                    <a:satMod val="300000"/>
                  </a:schemeClr>
                </a:gs>
                <a:gs pos="100000">
                  <a:schemeClr val="accent2">
                    <a:tint val="15000"/>
                    <a:satMod val="350000"/>
                  </a:schemeClr>
                </a:gs>
              </a:gsLst>
              <a:path path="circle">
                <a:fillToRect l="100000" t="100000"/>
              </a:path>
              <a:tileRect r="-100000" b="-100000"/>
            </a:gradFill>
            <a:ln>
              <a:solidFill>
                <a:srgbClr val="A3EEFF"/>
              </a:solidFill>
            </a:ln>
          </p:spPr>
          <p:style>
            <a:lnRef idx="2">
              <a:schemeClr val="accent2">
                <a:shade val="50000"/>
              </a:schemeClr>
            </a:lnRef>
            <a:fillRef idx="1">
              <a:schemeClr val="accent2"/>
            </a:fillRef>
            <a:effectRef idx="0">
              <a:schemeClr val="accent2"/>
            </a:effectRef>
            <a:fontRef idx="minor">
              <a:schemeClr val="lt1"/>
            </a:fontRef>
          </p:style>
          <p:txBody>
            <a:bodyPr lIns="96698" tIns="48349" rIns="96698" bIns="48349" rtlCol="1" anchor="ctr"/>
            <a:lstStyle/>
            <a:p>
              <a:pPr algn="ctr" defTabSz="914218">
                <a:defRPr/>
              </a:pPr>
              <a:endParaRPr lang="ar-DZ"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85" name="ZoneTexte 4"/>
            <p:cNvSpPr txBox="1">
              <a:spLocks noChangeArrowheads="1"/>
            </p:cNvSpPr>
            <p:nvPr/>
          </p:nvSpPr>
          <p:spPr bwMode="auto">
            <a:xfrm>
              <a:off x="1571602" y="74985"/>
              <a:ext cx="8075669" cy="461179"/>
            </a:xfrm>
            <a:prstGeom prst="rect">
              <a:avLst/>
            </a:prstGeom>
            <a:noFill/>
            <a:ln w="9525">
              <a:noFill/>
              <a:miter lim="800000"/>
              <a:headEnd/>
              <a:tailEnd/>
            </a:ln>
          </p:spPr>
          <p:txBody>
            <a:bodyPr lIns="96698" tIns="48349" rIns="96698" bIns="48349">
              <a:spAutoFit/>
            </a:bodyPr>
            <a:lstStyle/>
            <a:p>
              <a:pPr algn="ctr"/>
              <a:r>
                <a:rPr lang="fr-FR" sz="2200" dirty="0" smtClean="0">
                  <a:latin typeface="Times New Roman" pitchFamily="18" charset="0"/>
                </a:rPr>
                <a:t>1Master </a:t>
              </a:r>
              <a:r>
                <a:rPr lang="fr-FR" sz="2200" dirty="0" smtClean="0">
                  <a:latin typeface="Times New Roman" pitchFamily="18" charset="0"/>
                </a:rPr>
                <a:t>R&amp;T</a:t>
              </a:r>
              <a:r>
                <a:rPr lang="fr-FR" sz="2200" dirty="0" smtClean="0">
                  <a:latin typeface="Times New Roman" pitchFamily="18" charset="0"/>
                </a:rPr>
                <a:t>: Technologie d’Internet</a:t>
              </a:r>
              <a:endParaRPr lang="ar-DZ" sz="2200" dirty="0">
                <a:latin typeface="Times New Roman" pitchFamily="18" charset="0"/>
              </a:endParaRPr>
            </a:p>
          </p:txBody>
        </p:sp>
        <p:sp>
          <p:nvSpPr>
            <p:cNvPr id="6" name="Rectangle 5"/>
            <p:cNvSpPr/>
            <p:nvPr/>
          </p:nvSpPr>
          <p:spPr>
            <a:xfrm>
              <a:off x="432454" y="152070"/>
              <a:ext cx="71316" cy="7020280"/>
            </a:xfrm>
            <a:prstGeom prst="rect">
              <a:avLst/>
            </a:prstGeom>
            <a:gradFill flip="none" rotWithShape="1">
              <a:gsLst>
                <a:gs pos="0">
                  <a:srgbClr val="A3EEFF"/>
                </a:gs>
                <a:gs pos="35000">
                  <a:schemeClr val="accent2">
                    <a:tint val="37000"/>
                    <a:satMod val="300000"/>
                  </a:schemeClr>
                </a:gs>
                <a:gs pos="100000">
                  <a:schemeClr val="accent2">
                    <a:tint val="15000"/>
                    <a:satMod val="350000"/>
                  </a:schemeClr>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914218">
                <a:defRPr/>
              </a:pPr>
              <a:endParaRPr lang="ar-DZ" dirty="0"/>
            </a:p>
          </p:txBody>
        </p:sp>
        <p:sp>
          <p:nvSpPr>
            <p:cNvPr id="8" name="Rectangle 7"/>
            <p:cNvSpPr/>
            <p:nvPr/>
          </p:nvSpPr>
          <p:spPr>
            <a:xfrm flipH="1">
              <a:off x="288302" y="152070"/>
              <a:ext cx="47039" cy="7020280"/>
            </a:xfrm>
            <a:prstGeom prst="rect">
              <a:avLst/>
            </a:prstGeom>
            <a:gradFill flip="none" rotWithShape="1">
              <a:gsLst>
                <a:gs pos="0">
                  <a:srgbClr val="A3EEFF"/>
                </a:gs>
                <a:gs pos="35000">
                  <a:schemeClr val="accent2">
                    <a:tint val="37000"/>
                    <a:satMod val="300000"/>
                  </a:schemeClr>
                </a:gs>
                <a:gs pos="100000">
                  <a:schemeClr val="accent2">
                    <a:tint val="15000"/>
                    <a:satMod val="350000"/>
                  </a:schemeClr>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914218">
                <a:defRPr/>
              </a:pPr>
              <a:endParaRPr lang="ar-DZ" dirty="0"/>
            </a:p>
          </p:txBody>
        </p:sp>
        <p:sp>
          <p:nvSpPr>
            <p:cNvPr id="9" name="Rectangle 8"/>
            <p:cNvSpPr/>
            <p:nvPr/>
          </p:nvSpPr>
          <p:spPr>
            <a:xfrm>
              <a:off x="3035" y="0"/>
              <a:ext cx="36417" cy="7158240"/>
            </a:xfrm>
            <a:prstGeom prst="rect">
              <a:avLst/>
            </a:prstGeom>
            <a:gradFill flip="none" rotWithShape="1">
              <a:gsLst>
                <a:gs pos="0">
                  <a:srgbClr val="A3EEFF"/>
                </a:gs>
                <a:gs pos="35000">
                  <a:schemeClr val="accent2">
                    <a:tint val="37000"/>
                    <a:satMod val="300000"/>
                  </a:schemeClr>
                </a:gs>
                <a:gs pos="100000">
                  <a:schemeClr val="accent2">
                    <a:tint val="15000"/>
                    <a:satMod val="350000"/>
                  </a:schemeClr>
                </a:gs>
              </a:gsLst>
              <a:path path="rect">
                <a:fillToRect l="100000" t="100000"/>
              </a:path>
              <a:tileRect r="-100000" b="-100000"/>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914218">
                <a:defRPr/>
              </a:pPr>
              <a:endParaRPr lang="ar-DZ" dirty="0"/>
            </a:p>
          </p:txBody>
        </p:sp>
        <p:sp>
          <p:nvSpPr>
            <p:cNvPr id="10" name="Rectangle 9"/>
            <p:cNvSpPr/>
            <p:nvPr/>
          </p:nvSpPr>
          <p:spPr>
            <a:xfrm flipH="1">
              <a:off x="145668" y="152070"/>
              <a:ext cx="18209" cy="7020280"/>
            </a:xfrm>
            <a:prstGeom prst="rect">
              <a:avLst/>
            </a:prstGeom>
            <a:gradFill flip="none" rotWithShape="1">
              <a:gsLst>
                <a:gs pos="0">
                  <a:srgbClr val="A3EEFF"/>
                </a:gs>
                <a:gs pos="35000">
                  <a:schemeClr val="accent2">
                    <a:tint val="37000"/>
                    <a:satMod val="300000"/>
                  </a:schemeClr>
                </a:gs>
                <a:gs pos="100000">
                  <a:schemeClr val="accent2">
                    <a:tint val="15000"/>
                    <a:satMod val="350000"/>
                  </a:schemeClr>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914218">
                <a:defRPr/>
              </a:pPr>
              <a:endParaRPr lang="ar-DZ" dirty="0"/>
            </a:p>
          </p:txBody>
        </p:sp>
        <p:sp>
          <p:nvSpPr>
            <p:cNvPr id="11" name="Organigramme : Données stockées 10"/>
            <p:cNvSpPr/>
            <p:nvPr/>
          </p:nvSpPr>
          <p:spPr>
            <a:xfrm>
              <a:off x="145668" y="1243208"/>
              <a:ext cx="8501877" cy="214778"/>
            </a:xfrm>
            <a:prstGeom prst="flowChartOnlineStorage">
              <a:avLst/>
            </a:prstGeom>
          </p:spPr>
          <p:style>
            <a:lnRef idx="1">
              <a:schemeClr val="accent4"/>
            </a:lnRef>
            <a:fillRef idx="2">
              <a:schemeClr val="accent4"/>
            </a:fillRef>
            <a:effectRef idx="1">
              <a:schemeClr val="accent4"/>
            </a:effectRef>
            <a:fontRef idx="minor">
              <a:schemeClr val="dk1"/>
            </a:fontRef>
          </p:style>
          <p:txBody>
            <a:bodyPr rtlCol="1" anchor="ctr"/>
            <a:lstStyle/>
            <a:p>
              <a:pPr algn="ctr" defTabSz="914218">
                <a:defRPr/>
              </a:pPr>
              <a:endParaRPr lang="ar-DZ" dirty="0"/>
            </a:p>
          </p:txBody>
        </p:sp>
        <p:sp>
          <p:nvSpPr>
            <p:cNvPr id="3091" name="ZoneTexte 11"/>
            <p:cNvSpPr txBox="1">
              <a:spLocks noChangeArrowheads="1"/>
            </p:cNvSpPr>
            <p:nvPr/>
          </p:nvSpPr>
          <p:spPr bwMode="auto">
            <a:xfrm>
              <a:off x="860397" y="528616"/>
              <a:ext cx="7358114" cy="653508"/>
            </a:xfrm>
            <a:prstGeom prst="rect">
              <a:avLst/>
            </a:prstGeom>
            <a:noFill/>
            <a:ln w="9525">
              <a:noFill/>
              <a:miter lim="800000"/>
              <a:headEnd/>
              <a:tailEnd/>
            </a:ln>
          </p:spPr>
          <p:txBody>
            <a:bodyPr>
              <a:spAutoFit/>
            </a:bodyPr>
            <a:lstStyle/>
            <a:p>
              <a:pPr algn="ctr"/>
              <a:endParaRPr lang="ar-SA" sz="3400" dirty="0">
                <a:latin typeface="Times New Roman" pitchFamily="18" charset="0"/>
              </a:endParaRPr>
            </a:p>
          </p:txBody>
        </p:sp>
        <p:sp>
          <p:nvSpPr>
            <p:cNvPr id="3092" name="ZoneTexte 12"/>
            <p:cNvSpPr txBox="1">
              <a:spLocks noChangeArrowheads="1"/>
            </p:cNvSpPr>
            <p:nvPr/>
          </p:nvSpPr>
          <p:spPr bwMode="auto">
            <a:xfrm>
              <a:off x="1003273" y="1885938"/>
              <a:ext cx="7786741" cy="3586971"/>
            </a:xfrm>
            <a:prstGeom prst="rect">
              <a:avLst/>
            </a:prstGeom>
            <a:noFill/>
            <a:ln w="9525">
              <a:noFill/>
              <a:miter lim="800000"/>
              <a:headEnd/>
              <a:tailEnd/>
            </a:ln>
          </p:spPr>
          <p:txBody>
            <a:bodyPr>
              <a:spAutoFit/>
            </a:bodyPr>
            <a:lstStyle/>
            <a:p>
              <a:endParaRPr lang="fr-FR">
                <a:latin typeface="Calibri" pitchFamily="34" charset="0"/>
              </a:endParaRPr>
            </a:p>
            <a:p>
              <a:endParaRPr lang="fr-FR">
                <a:latin typeface="Calibri" pitchFamily="34" charset="0"/>
              </a:endParaRPr>
            </a:p>
            <a:p>
              <a:endParaRPr lang="fr-FR">
                <a:latin typeface="Calibri" pitchFamily="34" charset="0"/>
              </a:endParaRPr>
            </a:p>
            <a:p>
              <a:endParaRPr lang="fr-FR">
                <a:latin typeface="Calibri" pitchFamily="34" charset="0"/>
              </a:endParaRPr>
            </a:p>
            <a:p>
              <a:endParaRPr lang="fr-FR">
                <a:latin typeface="Calibri" pitchFamily="34" charset="0"/>
              </a:endParaRPr>
            </a:p>
            <a:p>
              <a:endParaRPr lang="fr-FR">
                <a:latin typeface="Calibri" pitchFamily="34" charset="0"/>
              </a:endParaRPr>
            </a:p>
            <a:p>
              <a:endParaRPr lang="fr-FR">
                <a:latin typeface="Calibri" pitchFamily="34" charset="0"/>
              </a:endParaRPr>
            </a:p>
            <a:p>
              <a:endParaRPr lang="fr-FR">
                <a:latin typeface="Calibri" pitchFamily="34" charset="0"/>
              </a:endParaRPr>
            </a:p>
            <a:p>
              <a:endParaRPr lang="fr-FR">
                <a:latin typeface="Calibri" pitchFamily="34" charset="0"/>
              </a:endParaRPr>
            </a:p>
            <a:p>
              <a:endParaRPr lang="fr-FR">
                <a:latin typeface="Calibri" pitchFamily="34" charset="0"/>
              </a:endParaRPr>
            </a:p>
            <a:p>
              <a:endParaRPr lang="fr-FR">
                <a:latin typeface="Calibri" pitchFamily="34" charset="0"/>
              </a:endParaRPr>
            </a:p>
            <a:p>
              <a:endParaRPr lang="ar-DZ">
                <a:latin typeface="Calibri" pitchFamily="34" charset="0"/>
              </a:endParaRPr>
            </a:p>
          </p:txBody>
        </p:sp>
      </p:grpSp>
      <p:sp>
        <p:nvSpPr>
          <p:cNvPr id="18" name="Espace réservé du numéro de diapositive 17"/>
          <p:cNvSpPr>
            <a:spLocks noGrp="1"/>
          </p:cNvSpPr>
          <p:nvPr>
            <p:ph type="sldNum" sz="quarter" idx="12"/>
          </p:nvPr>
        </p:nvSpPr>
        <p:spPr/>
        <p:txBody>
          <a:bodyPr/>
          <a:lstStyle/>
          <a:p>
            <a:pPr>
              <a:defRPr/>
            </a:pPr>
            <a:fld id="{31AA7B44-104E-473E-BA8B-220A1BB008D7}" type="slidenum">
              <a:rPr lang="ar-DZ"/>
              <a:pPr>
                <a:defRPr/>
              </a:pPr>
              <a:t>1</a:t>
            </a:fld>
            <a:endParaRPr lang="ar-DZ" dirty="0"/>
          </a:p>
        </p:txBody>
      </p:sp>
      <p:sp>
        <p:nvSpPr>
          <p:cNvPr id="24" name="Rectangle 23"/>
          <p:cNvSpPr/>
          <p:nvPr/>
        </p:nvSpPr>
        <p:spPr>
          <a:xfrm>
            <a:off x="571472" y="3000372"/>
            <a:ext cx="8215370" cy="1754326"/>
          </a:xfrm>
          <a:prstGeom prst="rect">
            <a:avLst/>
          </a:prstGeom>
        </p:spPr>
        <p:txBody>
          <a:bodyPr wrap="square">
            <a:spAutoFit/>
          </a:bodyPr>
          <a:lstStyle/>
          <a:p>
            <a:pPr algn="ct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Georgia" pitchFamily="18" charset="0"/>
              </a:rPr>
              <a:t>Prise en charge de politique de filtrage ACL au niveau 3 et 4</a:t>
            </a:r>
            <a:endParaRPr lang="fr-F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Georg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4"/>
            <a:ext cx="6429420" cy="11430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fr-FR" b="1" dirty="0" smtClean="0">
                <a:latin typeface="Times New Roman" pitchFamily="18" charset="0"/>
                <a:cs typeface="Times New Roman" pitchFamily="18" charset="0"/>
              </a:rPr>
              <a:t>Fonctionnement des listes de contrôle d’accès</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142844" y="1285860"/>
            <a:ext cx="8929718" cy="5572140"/>
          </a:xfrm>
        </p:spPr>
        <p:style>
          <a:lnRef idx="2">
            <a:schemeClr val="accent6"/>
          </a:lnRef>
          <a:fillRef idx="1">
            <a:schemeClr val="lt1"/>
          </a:fillRef>
          <a:effectRef idx="0">
            <a:schemeClr val="accent6"/>
          </a:effectRef>
          <a:fontRef idx="minor">
            <a:schemeClr val="dk1"/>
          </a:fontRef>
        </p:style>
        <p:txBody>
          <a:bodyPr>
            <a:normAutofit/>
          </a:bodyPr>
          <a:lstStyle/>
          <a:p>
            <a:pPr algn="just"/>
            <a:r>
              <a:rPr lang="fr-FR" sz="2400" dirty="0" smtClean="0">
                <a:solidFill>
                  <a:schemeClr val="tx1"/>
                </a:solidFill>
                <a:latin typeface="Times New Roman" pitchFamily="18" charset="0"/>
                <a:cs typeface="Times New Roman" pitchFamily="18" charset="0"/>
              </a:rPr>
              <a:t>Les instructions d’une liste de contrôle d’accès fonctionnent dans un ordre séquentiel. Elles évaluent les paquets en les validant par rapport à la liste de contrôle d’accès, de haut en bas, une instruction après l’autre.</a:t>
            </a:r>
          </a:p>
          <a:p>
            <a:pPr algn="just"/>
            <a:r>
              <a:rPr lang="fr-FR" sz="2400" dirty="0" smtClean="0">
                <a:solidFill>
                  <a:schemeClr val="tx1"/>
                </a:solidFill>
                <a:latin typeface="Times New Roman" pitchFamily="18" charset="0"/>
                <a:cs typeface="Times New Roman" pitchFamily="18" charset="0"/>
              </a:rPr>
              <a:t>Une instruction implicite finale s’applique à tous les paquets qui n’ont pas répondu aux conditions. Cette condition finale correspond à tous les autres paquets et se solde par une instruction de refus. Au lieu de les faire entrer ou sortir d’une interface, le routeur abandonne tous les paquets restants. Cette instruction finale est souvent appelée instruction implicite « </a:t>
            </a:r>
            <a:r>
              <a:rPr lang="fr-FR" sz="2400" dirty="0" err="1" smtClean="0">
                <a:solidFill>
                  <a:schemeClr val="tx1"/>
                </a:solidFill>
                <a:latin typeface="Times New Roman" pitchFamily="18" charset="0"/>
                <a:cs typeface="Times New Roman" pitchFamily="18" charset="0"/>
              </a:rPr>
              <a:t>deny</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any</a:t>
            </a:r>
            <a:r>
              <a:rPr lang="fr-FR" sz="2400" dirty="0" smtClean="0">
                <a:solidFill>
                  <a:schemeClr val="tx1"/>
                </a:solidFill>
                <a:latin typeface="Times New Roman" pitchFamily="18" charset="0"/>
                <a:cs typeface="Times New Roman" pitchFamily="18" charset="0"/>
              </a:rPr>
              <a:t> » ou « </a:t>
            </a:r>
            <a:r>
              <a:rPr lang="fr-FR" sz="2400" dirty="0" err="1" smtClean="0">
                <a:solidFill>
                  <a:schemeClr val="tx1"/>
                </a:solidFill>
                <a:latin typeface="Times New Roman" pitchFamily="18" charset="0"/>
                <a:cs typeface="Times New Roman" pitchFamily="18" charset="0"/>
              </a:rPr>
              <a:t>deny</a:t>
            </a:r>
            <a:r>
              <a:rPr lang="fr-FR" sz="2400" dirty="0" smtClean="0">
                <a:solidFill>
                  <a:schemeClr val="tx1"/>
                </a:solidFill>
                <a:latin typeface="Times New Roman" pitchFamily="18" charset="0"/>
                <a:cs typeface="Times New Roman" pitchFamily="18" charset="0"/>
              </a:rPr>
              <a:t> all </a:t>
            </a:r>
            <a:r>
              <a:rPr lang="fr-FR" sz="2400" dirty="0" err="1" smtClean="0">
                <a:solidFill>
                  <a:schemeClr val="tx1"/>
                </a:solidFill>
                <a:latin typeface="Times New Roman" pitchFamily="18" charset="0"/>
                <a:cs typeface="Times New Roman" pitchFamily="18" charset="0"/>
              </a:rPr>
              <a:t>traffic</a:t>
            </a:r>
            <a:r>
              <a:rPr lang="fr-FR" sz="2400" dirty="0" smtClean="0">
                <a:solidFill>
                  <a:schemeClr val="tx1"/>
                </a:solidFill>
                <a:latin typeface="Times New Roman" pitchFamily="18" charset="0"/>
                <a:cs typeface="Times New Roman" pitchFamily="18" charset="0"/>
              </a:rPr>
              <a:t> ». </a:t>
            </a:r>
          </a:p>
          <a:p>
            <a:pPr algn="just"/>
            <a:r>
              <a:rPr lang="fr-FR" sz="2400" dirty="0" smtClean="0">
                <a:solidFill>
                  <a:schemeClr val="tx1"/>
                </a:solidFill>
                <a:latin typeface="Times New Roman" pitchFamily="18" charset="0"/>
                <a:cs typeface="Times New Roman" pitchFamily="18" charset="0"/>
              </a:rPr>
              <a:t>Compte tenu de cette instruction, une liste de contrôle d’accès doit comporter au moins une instruction d’autorisation. Sinon, la liste de contrôle d’accès bloque tout le trafic.</a:t>
            </a:r>
          </a:p>
        </p:txBody>
      </p:sp>
      <p:sp>
        <p:nvSpPr>
          <p:cNvPr id="5" name="Espace réservé du numéro de diapositive 4"/>
          <p:cNvSpPr>
            <a:spLocks noGrp="1"/>
          </p:cNvSpPr>
          <p:nvPr>
            <p:ph type="sldNum" sz="quarter" idx="12"/>
          </p:nvPr>
        </p:nvSpPr>
        <p:spPr/>
        <p:txBody>
          <a:bodyPr/>
          <a:lstStyle/>
          <a:p>
            <a:fld id="{B191FEE4-A078-461A-9FE8-5C46BF3B5132}" type="slidenum">
              <a:rPr lang="fr-FR" smtClean="0"/>
              <a:pPr/>
              <a:t>10</a:t>
            </a:fld>
            <a:endParaRPr lang="fr-FR"/>
          </a:p>
        </p:txBody>
      </p:sp>
      <p:pic>
        <p:nvPicPr>
          <p:cNvPr id="4098" name="Picture 2"/>
          <p:cNvPicPr>
            <a:picLocks noChangeAspect="1" noChangeArrowheads="1"/>
          </p:cNvPicPr>
          <p:nvPr/>
        </p:nvPicPr>
        <p:blipFill>
          <a:blip r:embed="rId2"/>
          <a:srcRect/>
          <a:stretch>
            <a:fillRect/>
          </a:stretch>
        </p:blipFill>
        <p:spPr bwMode="auto">
          <a:xfrm>
            <a:off x="285720" y="1357298"/>
            <a:ext cx="8715436" cy="5072098"/>
          </a:xfrm>
          <a:prstGeom prst="rect">
            <a:avLst/>
          </a:prstGeom>
          <a:noFill/>
          <a:ln w="9525">
            <a:noFill/>
            <a:miter lim="800000"/>
            <a:headEnd/>
            <a:tailEnd/>
          </a:ln>
          <a:effectLst/>
        </p:spPr>
      </p:pic>
      <p:pic>
        <p:nvPicPr>
          <p:cNvPr id="4100" name="Picture 4"/>
          <p:cNvPicPr>
            <a:picLocks noChangeAspect="1" noChangeArrowheads="1"/>
          </p:cNvPicPr>
          <p:nvPr/>
        </p:nvPicPr>
        <p:blipFill>
          <a:blip r:embed="rId3"/>
          <a:srcRect/>
          <a:stretch>
            <a:fillRect/>
          </a:stretch>
        </p:blipFill>
        <p:spPr bwMode="auto">
          <a:xfrm>
            <a:off x="0" y="1357298"/>
            <a:ext cx="9144000" cy="5000659"/>
          </a:xfrm>
          <a:prstGeom prst="rect">
            <a:avLst/>
          </a:prstGeom>
          <a:noFill/>
          <a:ln w="9525">
            <a:noFill/>
            <a:miter lim="800000"/>
            <a:headEnd/>
            <a:tailEnd/>
          </a:ln>
          <a:effectLst/>
        </p:spPr>
      </p:pic>
      <p:grpSp>
        <p:nvGrpSpPr>
          <p:cNvPr id="9" name="Groupe 8"/>
          <p:cNvGrpSpPr/>
          <p:nvPr/>
        </p:nvGrpSpPr>
        <p:grpSpPr>
          <a:xfrm>
            <a:off x="0" y="1285860"/>
            <a:ext cx="9144032" cy="5072098"/>
            <a:chOff x="3" y="1651516"/>
            <a:chExt cx="9882220" cy="3457575"/>
          </a:xfrm>
        </p:grpSpPr>
        <p:pic>
          <p:nvPicPr>
            <p:cNvPr id="10" name="Picture 2"/>
            <p:cNvPicPr>
              <a:picLocks noChangeAspect="1" noChangeArrowheads="1"/>
            </p:cNvPicPr>
            <p:nvPr/>
          </p:nvPicPr>
          <p:blipFill>
            <a:blip r:embed="rId4"/>
            <a:srcRect/>
            <a:stretch>
              <a:fillRect/>
            </a:stretch>
          </p:blipFill>
          <p:spPr bwMode="auto">
            <a:xfrm>
              <a:off x="3" y="1651516"/>
              <a:ext cx="5819775" cy="3457575"/>
            </a:xfrm>
            <a:prstGeom prst="rect">
              <a:avLst/>
            </a:prstGeom>
            <a:noFill/>
            <a:ln w="9525">
              <a:noFill/>
              <a:miter lim="800000"/>
              <a:headEnd/>
              <a:tailEnd/>
            </a:ln>
            <a:effectLst/>
          </p:spPr>
        </p:pic>
        <p:pic>
          <p:nvPicPr>
            <p:cNvPr id="11" name="Picture 3"/>
            <p:cNvPicPr>
              <a:picLocks noChangeAspect="1" noChangeArrowheads="1"/>
            </p:cNvPicPr>
            <p:nvPr/>
          </p:nvPicPr>
          <p:blipFill>
            <a:blip r:embed="rId5"/>
            <a:srcRect/>
            <a:stretch>
              <a:fillRect/>
            </a:stretch>
          </p:blipFill>
          <p:spPr bwMode="auto">
            <a:xfrm>
              <a:off x="4643473" y="1968389"/>
              <a:ext cx="5238750" cy="2686050"/>
            </a:xfrm>
            <a:prstGeom prst="rect">
              <a:avLst/>
            </a:prstGeom>
            <a:noFill/>
            <a:ln w="9525">
              <a:noFill/>
              <a:miter lim="800000"/>
              <a:headEnd/>
              <a:tailEnd/>
            </a:ln>
            <a:effec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heckerboard(across)">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100"/>
                                        </p:tgtEl>
                                        <p:attrNameLst>
                                          <p:attrName>style.visibility</p:attrName>
                                        </p:attrNameLst>
                                      </p:cBhvr>
                                      <p:to>
                                        <p:strVal val="visible"/>
                                      </p:to>
                                    </p:set>
                                    <p:animEffect transition="in" filter="box(in)">
                                      <p:cBhvr>
                                        <p:cTn id="12"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4"/>
            <a:ext cx="6429420" cy="11430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fr-FR" b="1" dirty="0" smtClean="0">
                <a:latin typeface="Times New Roman" pitchFamily="18" charset="0"/>
                <a:cs typeface="Times New Roman" pitchFamily="18" charset="0"/>
              </a:rPr>
              <a:t>Types de listes de contrôle d’accès</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142844" y="1285860"/>
            <a:ext cx="8929718" cy="5572140"/>
          </a:xfrm>
        </p:spPr>
        <p:style>
          <a:lnRef idx="2">
            <a:schemeClr val="accent6"/>
          </a:lnRef>
          <a:fillRef idx="1">
            <a:schemeClr val="lt1"/>
          </a:fillRef>
          <a:effectRef idx="0">
            <a:schemeClr val="accent6"/>
          </a:effectRef>
          <a:fontRef idx="minor">
            <a:schemeClr val="dk1"/>
          </a:fontRef>
        </p:style>
        <p:txBody>
          <a:bodyPr>
            <a:normAutofit/>
          </a:bodyPr>
          <a:lstStyle/>
          <a:p>
            <a:pPr algn="just">
              <a:buFont typeface="Wingdings" pitchFamily="2" charset="2"/>
              <a:buChar char="Ø"/>
            </a:pPr>
            <a:r>
              <a:rPr lang="fr-FR" sz="2400" dirty="0" smtClean="0">
                <a:solidFill>
                  <a:schemeClr val="tx1"/>
                </a:solidFill>
                <a:latin typeface="Times New Roman" pitchFamily="18" charset="0"/>
                <a:cs typeface="Times New Roman" pitchFamily="18" charset="0"/>
              </a:rPr>
              <a:t> Il existe deux types de liste de contrôle d’accès:</a:t>
            </a:r>
          </a:p>
          <a:p>
            <a:pPr algn="just">
              <a:buFont typeface="Wingdings" pitchFamily="2" charset="2"/>
              <a:buChar char="q"/>
            </a:pPr>
            <a:r>
              <a:rPr lang="fr-FR" sz="2400" b="1" dirty="0" smtClean="0">
                <a:solidFill>
                  <a:srgbClr val="FF0000"/>
                </a:solidFill>
                <a:latin typeface="Times New Roman" pitchFamily="18" charset="0"/>
                <a:cs typeface="Times New Roman" pitchFamily="18" charset="0"/>
              </a:rPr>
              <a:t>Listes de contrôle d’accès standard</a:t>
            </a:r>
          </a:p>
          <a:p>
            <a:pPr algn="just"/>
            <a:r>
              <a:rPr lang="fr-FR" sz="2400" dirty="0" smtClean="0">
                <a:solidFill>
                  <a:schemeClr val="tx1"/>
                </a:solidFill>
                <a:latin typeface="Times New Roman" pitchFamily="18" charset="0"/>
                <a:cs typeface="Times New Roman" pitchFamily="18" charset="0"/>
              </a:rPr>
              <a:t>Les listes de contrôle d’accès standard permettent d’autoriser et de refuser le trafic en provenance d’adresses IP source. La destination du paquet et les ports concernés n’ont aucune incidence. </a:t>
            </a:r>
          </a:p>
          <a:p>
            <a:pPr algn="just"/>
            <a:endParaRPr lang="fr-FR" sz="2400" dirty="0" smtClean="0">
              <a:solidFill>
                <a:schemeClr val="tx1"/>
              </a:solidFill>
              <a:latin typeface="Times New Roman" pitchFamily="18" charset="0"/>
              <a:cs typeface="Times New Roman" pitchFamily="18" charset="0"/>
            </a:endParaRPr>
          </a:p>
          <a:p>
            <a:pPr algn="just"/>
            <a:endParaRPr lang="fr-FR" sz="2400" dirty="0" smtClean="0">
              <a:solidFill>
                <a:schemeClr val="tx1"/>
              </a:solidFill>
              <a:latin typeface="Times New Roman" pitchFamily="18" charset="0"/>
              <a:cs typeface="Times New Roman" pitchFamily="18" charset="0"/>
            </a:endParaRPr>
          </a:p>
          <a:p>
            <a:pPr algn="just"/>
            <a:r>
              <a:rPr lang="fr-FR" sz="2400" dirty="0" smtClean="0">
                <a:solidFill>
                  <a:schemeClr val="tx1"/>
                </a:solidFill>
                <a:latin typeface="Times New Roman" pitchFamily="18" charset="0"/>
                <a:cs typeface="Times New Roman" pitchFamily="18" charset="0"/>
              </a:rPr>
              <a:t>Dans cet exemple, tout trafic en provenance du réseau 192.168.30.0/24 est autorisé. Compte tenu de l’instruction implicite « </a:t>
            </a:r>
            <a:r>
              <a:rPr lang="fr-FR" sz="2400" dirty="0" err="1" smtClean="0">
                <a:solidFill>
                  <a:schemeClr val="tx1"/>
                </a:solidFill>
                <a:latin typeface="Times New Roman" pitchFamily="18" charset="0"/>
                <a:cs typeface="Times New Roman" pitchFamily="18" charset="0"/>
              </a:rPr>
              <a:t>deny</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any</a:t>
            </a:r>
            <a:r>
              <a:rPr lang="fr-FR" sz="2400" dirty="0" smtClean="0">
                <a:solidFill>
                  <a:schemeClr val="tx1"/>
                </a:solidFill>
                <a:latin typeface="Times New Roman" pitchFamily="18" charset="0"/>
                <a:cs typeface="Times New Roman" pitchFamily="18" charset="0"/>
              </a:rPr>
              <a:t> » à la fin de la liste, tout autre trafic est bloqué avec cette liste. </a:t>
            </a:r>
          </a:p>
          <a:p>
            <a:pPr algn="just"/>
            <a:r>
              <a:rPr lang="fr-FR" sz="2400" dirty="0" smtClean="0">
                <a:solidFill>
                  <a:schemeClr val="tx1"/>
                </a:solidFill>
                <a:latin typeface="Times New Roman" pitchFamily="18" charset="0"/>
                <a:cs typeface="Times New Roman" pitchFamily="18" charset="0"/>
              </a:rPr>
              <a:t>Les listes de contrôle d’accès standard sont créées en mode de configuration globale</a:t>
            </a:r>
          </a:p>
        </p:txBody>
      </p:sp>
      <p:sp>
        <p:nvSpPr>
          <p:cNvPr id="5" name="Espace réservé du numéro de diapositive 4"/>
          <p:cNvSpPr>
            <a:spLocks noGrp="1"/>
          </p:cNvSpPr>
          <p:nvPr>
            <p:ph type="sldNum" sz="quarter" idx="12"/>
          </p:nvPr>
        </p:nvSpPr>
        <p:spPr/>
        <p:txBody>
          <a:bodyPr/>
          <a:lstStyle/>
          <a:p>
            <a:fld id="{B191FEE4-A078-461A-9FE8-5C46BF3B5132}" type="slidenum">
              <a:rPr lang="fr-FR" smtClean="0"/>
              <a:pPr/>
              <a:t>11</a:t>
            </a:fld>
            <a:endParaRPr lang="fr-FR"/>
          </a:p>
        </p:txBody>
      </p:sp>
      <p:pic>
        <p:nvPicPr>
          <p:cNvPr id="5124" name="Picture 4"/>
          <p:cNvPicPr>
            <a:picLocks noChangeAspect="1" noChangeArrowheads="1"/>
          </p:cNvPicPr>
          <p:nvPr/>
        </p:nvPicPr>
        <p:blipFill>
          <a:blip r:embed="rId2"/>
          <a:srcRect/>
          <a:stretch>
            <a:fillRect/>
          </a:stretch>
        </p:blipFill>
        <p:spPr bwMode="auto">
          <a:xfrm>
            <a:off x="1571604" y="3500438"/>
            <a:ext cx="5572164" cy="5715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4"/>
            <a:ext cx="6429420" cy="11430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fr-FR" b="1" dirty="0" smtClean="0">
                <a:latin typeface="Times New Roman" pitchFamily="18" charset="0"/>
                <a:cs typeface="Times New Roman" pitchFamily="18" charset="0"/>
              </a:rPr>
              <a:t>Types de listes de contrôle d’accès</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142844" y="1285860"/>
            <a:ext cx="8929718" cy="5572140"/>
          </a:xfrm>
        </p:spPr>
        <p:style>
          <a:lnRef idx="2">
            <a:schemeClr val="accent6"/>
          </a:lnRef>
          <a:fillRef idx="1">
            <a:schemeClr val="lt1"/>
          </a:fillRef>
          <a:effectRef idx="0">
            <a:schemeClr val="accent6"/>
          </a:effectRef>
          <a:fontRef idx="minor">
            <a:schemeClr val="dk1"/>
          </a:fontRef>
        </p:style>
        <p:txBody>
          <a:bodyPr>
            <a:normAutofit lnSpcReduction="10000"/>
          </a:bodyPr>
          <a:lstStyle/>
          <a:p>
            <a:pPr algn="just">
              <a:buFont typeface="Wingdings" pitchFamily="2" charset="2"/>
              <a:buChar char="Ø"/>
            </a:pPr>
            <a:r>
              <a:rPr lang="fr-FR" sz="2400" dirty="0" smtClean="0">
                <a:solidFill>
                  <a:schemeClr val="tx1"/>
                </a:solidFill>
                <a:latin typeface="Times New Roman" pitchFamily="18" charset="0"/>
                <a:cs typeface="Times New Roman" pitchFamily="18" charset="0"/>
              </a:rPr>
              <a:t> Il existe deux types de liste de contrôle d’accès:</a:t>
            </a:r>
          </a:p>
          <a:p>
            <a:pPr algn="just">
              <a:buFont typeface="Wingdings" pitchFamily="2" charset="2"/>
              <a:buChar char="q"/>
            </a:pPr>
            <a:r>
              <a:rPr lang="fr-FR" sz="2400" b="1" dirty="0" smtClean="0">
                <a:solidFill>
                  <a:srgbClr val="FF0000"/>
                </a:solidFill>
                <a:latin typeface="Times New Roman" pitchFamily="18" charset="0"/>
                <a:cs typeface="Times New Roman" pitchFamily="18" charset="0"/>
              </a:rPr>
              <a:t>Listes de contrôle d’accès étendues</a:t>
            </a:r>
            <a:endParaRPr lang="fr-FR" sz="2400" dirty="0" smtClean="0">
              <a:solidFill>
                <a:schemeClr val="tx1"/>
              </a:solidFill>
              <a:latin typeface="Times New Roman" pitchFamily="18" charset="0"/>
              <a:cs typeface="Times New Roman" pitchFamily="18" charset="0"/>
            </a:endParaRPr>
          </a:p>
          <a:p>
            <a:pPr algn="just"/>
            <a:r>
              <a:rPr lang="fr-FR" sz="2400" dirty="0" smtClean="0">
                <a:solidFill>
                  <a:schemeClr val="tx1"/>
                </a:solidFill>
                <a:latin typeface="Times New Roman" pitchFamily="18" charset="0"/>
                <a:cs typeface="Times New Roman" pitchFamily="18" charset="0"/>
              </a:rPr>
              <a:t>Les listes de contrôle d’accès étendues filtrent les paquets IP en fonction de plusieurs attributs, dont le type de protocole, l’adresse IP source, l’adresse IP de destination, les ports TCP ou UDP source, les ports TCP ou UDP de destination, et les informations facultatives sur le type de protocole pour une meilleure précision du contrôle</a:t>
            </a:r>
          </a:p>
          <a:p>
            <a:pPr algn="just"/>
            <a:endParaRPr lang="fr-FR" sz="2400" dirty="0" smtClean="0">
              <a:solidFill>
                <a:schemeClr val="tx1"/>
              </a:solidFill>
              <a:latin typeface="Times New Roman" pitchFamily="18" charset="0"/>
              <a:cs typeface="Times New Roman" pitchFamily="18" charset="0"/>
            </a:endParaRPr>
          </a:p>
          <a:p>
            <a:pPr algn="just"/>
            <a:endParaRPr lang="fr-FR" sz="2400" dirty="0" smtClean="0">
              <a:solidFill>
                <a:schemeClr val="tx1"/>
              </a:solidFill>
              <a:latin typeface="Times New Roman" pitchFamily="18" charset="0"/>
              <a:cs typeface="Times New Roman" pitchFamily="18" charset="0"/>
            </a:endParaRPr>
          </a:p>
          <a:p>
            <a:pPr algn="just"/>
            <a:r>
              <a:rPr lang="fr-FR" sz="2400" dirty="0" smtClean="0">
                <a:solidFill>
                  <a:schemeClr val="tx1"/>
                </a:solidFill>
                <a:latin typeface="Times New Roman" pitchFamily="18" charset="0"/>
                <a:cs typeface="Times New Roman" pitchFamily="18" charset="0"/>
              </a:rPr>
              <a:t> la liste de contrôle d’accès 103 autorise tout le trafic provenant d’une adresse sur le réseau 192.168.30.0/24 vers tout port hôte de destination 80 (HTTP). </a:t>
            </a:r>
          </a:p>
          <a:p>
            <a:pPr algn="just"/>
            <a:r>
              <a:rPr lang="fr-FR" sz="2400" dirty="0" smtClean="0">
                <a:solidFill>
                  <a:schemeClr val="tx1"/>
                </a:solidFill>
                <a:latin typeface="Times New Roman" pitchFamily="18" charset="0"/>
                <a:cs typeface="Times New Roman" pitchFamily="18" charset="0"/>
              </a:rPr>
              <a:t>Les listes de contrôle d’accès étendues sont créées en mode de configuration globale.</a:t>
            </a:r>
          </a:p>
        </p:txBody>
      </p:sp>
      <p:sp>
        <p:nvSpPr>
          <p:cNvPr id="5" name="Espace réservé du numéro de diapositive 4"/>
          <p:cNvSpPr>
            <a:spLocks noGrp="1"/>
          </p:cNvSpPr>
          <p:nvPr>
            <p:ph type="sldNum" sz="quarter" idx="12"/>
          </p:nvPr>
        </p:nvSpPr>
        <p:spPr/>
        <p:txBody>
          <a:bodyPr/>
          <a:lstStyle/>
          <a:p>
            <a:fld id="{B191FEE4-A078-461A-9FE8-5C46BF3B5132}" type="slidenum">
              <a:rPr lang="fr-FR" smtClean="0"/>
              <a:pPr/>
              <a:t>12</a:t>
            </a:fld>
            <a:endParaRPr lang="fr-FR"/>
          </a:p>
        </p:txBody>
      </p:sp>
      <p:pic>
        <p:nvPicPr>
          <p:cNvPr id="6146" name="Picture 2"/>
          <p:cNvPicPr>
            <a:picLocks noChangeAspect="1" noChangeArrowheads="1"/>
          </p:cNvPicPr>
          <p:nvPr/>
        </p:nvPicPr>
        <p:blipFill>
          <a:blip r:embed="rId2"/>
          <a:srcRect/>
          <a:stretch>
            <a:fillRect/>
          </a:stretch>
        </p:blipFill>
        <p:spPr bwMode="auto">
          <a:xfrm>
            <a:off x="1428728" y="4000504"/>
            <a:ext cx="6215106" cy="6143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4"/>
            <a:ext cx="6429420" cy="11430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fr-FR" b="1" dirty="0" smtClean="0">
                <a:latin typeface="Times New Roman" pitchFamily="18" charset="0"/>
                <a:cs typeface="Times New Roman" pitchFamily="18" charset="0"/>
              </a:rPr>
              <a:t>Fonctionnement de listes de contrôle d’accès standard</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142844" y="1285860"/>
            <a:ext cx="8929718" cy="5572140"/>
          </a:xfrm>
        </p:spPr>
        <p:style>
          <a:lnRef idx="2">
            <a:schemeClr val="accent6"/>
          </a:lnRef>
          <a:fillRef idx="1">
            <a:schemeClr val="lt1"/>
          </a:fillRef>
          <a:effectRef idx="0">
            <a:schemeClr val="accent6"/>
          </a:effectRef>
          <a:fontRef idx="minor">
            <a:schemeClr val="dk1"/>
          </a:fontRef>
        </p:style>
        <p:txBody>
          <a:bodyPr>
            <a:normAutofit/>
          </a:bodyPr>
          <a:lstStyle/>
          <a:p>
            <a:pPr algn="just">
              <a:buNone/>
            </a:pPr>
            <a:endParaRPr lang="fr-FR" sz="2400" dirty="0" smtClean="0">
              <a:solidFill>
                <a:schemeClr val="tx1"/>
              </a:solidFill>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B191FEE4-A078-461A-9FE8-5C46BF3B5132}" type="slidenum">
              <a:rPr lang="fr-FR" smtClean="0"/>
              <a:pPr/>
              <a:t>13</a:t>
            </a:fld>
            <a:endParaRPr lang="fr-FR"/>
          </a:p>
        </p:txBody>
      </p:sp>
      <p:grpSp>
        <p:nvGrpSpPr>
          <p:cNvPr id="9" name="Groupe 8"/>
          <p:cNvGrpSpPr/>
          <p:nvPr/>
        </p:nvGrpSpPr>
        <p:grpSpPr>
          <a:xfrm>
            <a:off x="214282" y="1643050"/>
            <a:ext cx="8929718" cy="4500594"/>
            <a:chOff x="-214346" y="1643050"/>
            <a:chExt cx="10201312" cy="3581400"/>
          </a:xfrm>
        </p:grpSpPr>
        <p:pic>
          <p:nvPicPr>
            <p:cNvPr id="7170" name="Picture 2"/>
            <p:cNvPicPr>
              <a:picLocks noChangeAspect="1" noChangeArrowheads="1"/>
            </p:cNvPicPr>
            <p:nvPr/>
          </p:nvPicPr>
          <p:blipFill>
            <a:blip r:embed="rId2"/>
            <a:srcRect/>
            <a:stretch>
              <a:fillRect/>
            </a:stretch>
          </p:blipFill>
          <p:spPr bwMode="auto">
            <a:xfrm>
              <a:off x="-214346" y="1714488"/>
              <a:ext cx="5514975" cy="3486150"/>
            </a:xfrm>
            <a:prstGeom prst="rect">
              <a:avLst/>
            </a:prstGeom>
            <a:noFill/>
            <a:ln w="9525">
              <a:noFill/>
              <a:miter lim="800000"/>
              <a:headEnd/>
              <a:tailEnd/>
            </a:ln>
            <a:effectLst/>
          </p:spPr>
        </p:pic>
        <p:pic>
          <p:nvPicPr>
            <p:cNvPr id="7172" name="Picture 4"/>
            <p:cNvPicPr>
              <a:picLocks noChangeAspect="1" noChangeArrowheads="1"/>
            </p:cNvPicPr>
            <p:nvPr/>
          </p:nvPicPr>
          <p:blipFill>
            <a:blip r:embed="rId3"/>
            <a:srcRect/>
            <a:stretch>
              <a:fillRect/>
            </a:stretch>
          </p:blipFill>
          <p:spPr bwMode="auto">
            <a:xfrm>
              <a:off x="5072066" y="1643050"/>
              <a:ext cx="4914900" cy="3581400"/>
            </a:xfrm>
            <a:prstGeom prst="rect">
              <a:avLst/>
            </a:prstGeom>
            <a:noFill/>
            <a:ln w="9525">
              <a:noFill/>
              <a:miter lim="800000"/>
              <a:headEnd/>
              <a:tailEnd/>
            </a:ln>
            <a:effectLst/>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4"/>
            <a:ext cx="6429420" cy="11430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fr-FR" b="1" dirty="0" smtClean="0">
                <a:latin typeface="Times New Roman" pitchFamily="18" charset="0"/>
                <a:cs typeface="Times New Roman" pitchFamily="18" charset="0"/>
              </a:rPr>
              <a:t>Numérotation et attribution d’un non  à une ACL</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142844" y="1285860"/>
            <a:ext cx="8929718" cy="5572140"/>
          </a:xfrm>
        </p:spPr>
        <p:style>
          <a:lnRef idx="2">
            <a:schemeClr val="accent6"/>
          </a:lnRef>
          <a:fillRef idx="1">
            <a:schemeClr val="lt1"/>
          </a:fillRef>
          <a:effectRef idx="0">
            <a:schemeClr val="accent6"/>
          </a:effectRef>
          <a:fontRef idx="minor">
            <a:schemeClr val="dk1"/>
          </a:fontRef>
        </p:style>
        <p:txBody>
          <a:bodyPr>
            <a:normAutofit/>
          </a:bodyPr>
          <a:lstStyle/>
          <a:p>
            <a:pPr algn="just">
              <a:buFont typeface="Wingdings" pitchFamily="2" charset="2"/>
              <a:buChar char="§"/>
            </a:pPr>
            <a:r>
              <a:rPr lang="fr-FR" sz="2400" dirty="0" smtClean="0">
                <a:solidFill>
                  <a:schemeClr val="tx1"/>
                </a:solidFill>
                <a:latin typeface="Times New Roman" pitchFamily="18" charset="0"/>
                <a:cs typeface="Times New Roman" pitchFamily="18" charset="0"/>
              </a:rPr>
              <a:t>Les listes de contrôle d’accès numérotées sont pratiques pour déterminer le type de liste sur des réseaux de petite taille avec un trafic dont la définition est plus homogène. </a:t>
            </a:r>
          </a:p>
          <a:p>
            <a:pPr algn="just">
              <a:buFont typeface="Wingdings" pitchFamily="2" charset="2"/>
              <a:buChar char="§"/>
            </a:pPr>
            <a:r>
              <a:rPr lang="fr-FR" sz="2400" dirty="0" smtClean="0">
                <a:solidFill>
                  <a:schemeClr val="tx1"/>
                </a:solidFill>
                <a:latin typeface="Times New Roman" pitchFamily="18" charset="0"/>
                <a:cs typeface="Times New Roman" pitchFamily="18" charset="0"/>
              </a:rPr>
              <a:t>Un numéro ne vous informe pas sur la fonction d’une liste de contrôle d’accès. C’est pourquoi vous pouvez utiliser un nom pour identifier une liste de contrôle d’accès Cisco.</a:t>
            </a:r>
          </a:p>
        </p:txBody>
      </p:sp>
      <p:sp>
        <p:nvSpPr>
          <p:cNvPr id="5" name="Espace réservé du numéro de diapositive 4"/>
          <p:cNvSpPr>
            <a:spLocks noGrp="1"/>
          </p:cNvSpPr>
          <p:nvPr>
            <p:ph type="sldNum" sz="quarter" idx="12"/>
          </p:nvPr>
        </p:nvSpPr>
        <p:spPr/>
        <p:txBody>
          <a:bodyPr/>
          <a:lstStyle/>
          <a:p>
            <a:fld id="{B191FEE4-A078-461A-9FE8-5C46BF3B5132}" type="slidenum">
              <a:rPr lang="fr-FR" smtClean="0"/>
              <a:pPr/>
              <a:t>14</a:t>
            </a:fld>
            <a:endParaRPr lang="fr-FR"/>
          </a:p>
        </p:txBody>
      </p:sp>
      <p:pic>
        <p:nvPicPr>
          <p:cNvPr id="8194" name="Picture 2"/>
          <p:cNvPicPr>
            <a:picLocks noChangeAspect="1" noChangeArrowheads="1"/>
          </p:cNvPicPr>
          <p:nvPr/>
        </p:nvPicPr>
        <p:blipFill>
          <a:blip r:embed="rId3"/>
          <a:srcRect/>
          <a:stretch>
            <a:fillRect/>
          </a:stretch>
        </p:blipFill>
        <p:spPr bwMode="auto">
          <a:xfrm>
            <a:off x="285720" y="1500174"/>
            <a:ext cx="8358246" cy="514351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checkerboard(across)">
                                      <p:cBhvr>
                                        <p:cTn id="7"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4"/>
            <a:ext cx="6429420" cy="1143000"/>
          </a:xfrm>
        </p:spPr>
        <p:style>
          <a:lnRef idx="2">
            <a:schemeClr val="accent6"/>
          </a:lnRef>
          <a:fillRef idx="1">
            <a:schemeClr val="lt1"/>
          </a:fillRef>
          <a:effectRef idx="0">
            <a:schemeClr val="accent6"/>
          </a:effectRef>
          <a:fontRef idx="minor">
            <a:schemeClr val="dk1"/>
          </a:fontRef>
        </p:style>
        <p:txBody>
          <a:bodyPr>
            <a:normAutofit/>
          </a:bodyPr>
          <a:lstStyle/>
          <a:p>
            <a:r>
              <a:rPr lang="fr-FR" b="1" dirty="0" smtClean="0">
                <a:latin typeface="Times New Roman" pitchFamily="18" charset="0"/>
                <a:cs typeface="Times New Roman" pitchFamily="18" charset="0"/>
              </a:rPr>
              <a:t>Positionnement des ACL</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142844" y="1285860"/>
            <a:ext cx="8929718" cy="5572140"/>
          </a:xfrm>
        </p:spPr>
        <p:style>
          <a:lnRef idx="2">
            <a:schemeClr val="accent6"/>
          </a:lnRef>
          <a:fillRef idx="1">
            <a:schemeClr val="lt1"/>
          </a:fillRef>
          <a:effectRef idx="0">
            <a:schemeClr val="accent6"/>
          </a:effectRef>
          <a:fontRef idx="minor">
            <a:schemeClr val="dk1"/>
          </a:fontRef>
        </p:style>
        <p:txBody>
          <a:bodyPr>
            <a:normAutofit/>
          </a:bodyPr>
          <a:lstStyle/>
          <a:p>
            <a:pPr algn="just">
              <a:buFont typeface="Wingdings" pitchFamily="2" charset="2"/>
              <a:buChar char="q"/>
            </a:pPr>
            <a:r>
              <a:rPr lang="fr-FR" sz="2400" dirty="0" smtClean="0">
                <a:solidFill>
                  <a:schemeClr val="tx1"/>
                </a:solidFill>
                <a:latin typeface="Times New Roman" pitchFamily="18" charset="0"/>
                <a:cs typeface="Times New Roman" pitchFamily="18" charset="0"/>
              </a:rPr>
              <a:t>Chaque liste de contrôle d’accès doit être placée là où elle aura le plus grand impact sur les performances. Les règles de base sont les suivantes :</a:t>
            </a:r>
          </a:p>
          <a:p>
            <a:pPr algn="just">
              <a:buFont typeface="Wingdings" pitchFamily="2" charset="2"/>
              <a:buChar char="§"/>
            </a:pPr>
            <a:endParaRPr lang="fr-FR" sz="2400" dirty="0" smtClean="0">
              <a:solidFill>
                <a:schemeClr val="tx1"/>
              </a:solidFill>
              <a:latin typeface="Times New Roman" pitchFamily="18" charset="0"/>
              <a:cs typeface="Times New Roman" pitchFamily="18" charset="0"/>
            </a:endParaRPr>
          </a:p>
          <a:p>
            <a:pPr algn="just">
              <a:buFont typeface="Wingdings" pitchFamily="2" charset="2"/>
              <a:buChar char="Ø"/>
            </a:pPr>
            <a:r>
              <a:rPr lang="fr-FR" sz="2400" dirty="0" smtClean="0">
                <a:solidFill>
                  <a:schemeClr val="tx1"/>
                </a:solidFill>
                <a:latin typeface="Times New Roman" pitchFamily="18" charset="0"/>
                <a:cs typeface="Times New Roman" pitchFamily="18" charset="0"/>
              </a:rPr>
              <a:t>Placez les listes de contrôle d’accès étendues le plus près possible de la source du trafic refusé. Ainsi, le trafic indésirable est filtré sans traverser l’infrastructure réseau.</a:t>
            </a:r>
          </a:p>
          <a:p>
            <a:pPr algn="just">
              <a:buFont typeface="Wingdings" pitchFamily="2" charset="2"/>
              <a:buChar char="Ø"/>
            </a:pPr>
            <a:endParaRPr lang="fr-FR" sz="2400" dirty="0" smtClean="0">
              <a:solidFill>
                <a:schemeClr val="tx1"/>
              </a:solidFill>
              <a:latin typeface="Times New Roman" pitchFamily="18" charset="0"/>
              <a:cs typeface="Times New Roman" pitchFamily="18" charset="0"/>
            </a:endParaRPr>
          </a:p>
          <a:p>
            <a:pPr algn="just">
              <a:buFont typeface="Wingdings" pitchFamily="2" charset="2"/>
              <a:buChar char="Ø"/>
            </a:pPr>
            <a:r>
              <a:rPr lang="fr-FR" sz="2400" dirty="0" smtClean="0">
                <a:solidFill>
                  <a:schemeClr val="tx1"/>
                </a:solidFill>
                <a:latin typeface="Times New Roman" pitchFamily="18" charset="0"/>
                <a:cs typeface="Times New Roman" pitchFamily="18" charset="0"/>
              </a:rPr>
              <a:t>Étant donné que les listes de contrôle d’accès standard ne précisent pas les adresses de destination, placez-les le plus près possible de la destination.</a:t>
            </a:r>
          </a:p>
        </p:txBody>
      </p:sp>
      <p:sp>
        <p:nvSpPr>
          <p:cNvPr id="5" name="Espace réservé du numéro de diapositive 4"/>
          <p:cNvSpPr>
            <a:spLocks noGrp="1"/>
          </p:cNvSpPr>
          <p:nvPr>
            <p:ph type="sldNum" sz="quarter" idx="12"/>
          </p:nvPr>
        </p:nvSpPr>
        <p:spPr/>
        <p:txBody>
          <a:bodyPr/>
          <a:lstStyle/>
          <a:p>
            <a:fld id="{B191FEE4-A078-461A-9FE8-5C46BF3B5132}" type="slidenum">
              <a:rPr lang="fr-FR" smtClean="0"/>
              <a:pPr/>
              <a:t>15</a:t>
            </a:fld>
            <a:endParaRPr lang="fr-FR"/>
          </a:p>
        </p:txBody>
      </p:sp>
      <p:pic>
        <p:nvPicPr>
          <p:cNvPr id="9218" name="Picture 2"/>
          <p:cNvPicPr>
            <a:picLocks noChangeAspect="1" noChangeArrowheads="1"/>
          </p:cNvPicPr>
          <p:nvPr/>
        </p:nvPicPr>
        <p:blipFill>
          <a:blip r:embed="rId3"/>
          <a:srcRect/>
          <a:stretch>
            <a:fillRect/>
          </a:stretch>
        </p:blipFill>
        <p:spPr bwMode="auto">
          <a:xfrm>
            <a:off x="785786" y="1709738"/>
            <a:ext cx="7072361" cy="3438525"/>
          </a:xfrm>
          <a:prstGeom prst="rect">
            <a:avLst/>
          </a:prstGeom>
          <a:noFill/>
          <a:ln w="9525">
            <a:noFill/>
            <a:miter lim="800000"/>
            <a:headEnd/>
            <a:tailEnd/>
          </a:ln>
          <a:effectLst/>
        </p:spPr>
      </p:pic>
      <p:pic>
        <p:nvPicPr>
          <p:cNvPr id="9219" name="Picture 3"/>
          <p:cNvPicPr>
            <a:picLocks noChangeAspect="1" noChangeArrowheads="1"/>
          </p:cNvPicPr>
          <p:nvPr/>
        </p:nvPicPr>
        <p:blipFill>
          <a:blip r:embed="rId4"/>
          <a:srcRect/>
          <a:stretch>
            <a:fillRect/>
          </a:stretch>
        </p:blipFill>
        <p:spPr bwMode="auto">
          <a:xfrm>
            <a:off x="785786" y="1714488"/>
            <a:ext cx="7143800" cy="338137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checkerboard(across)">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219"/>
                                        </p:tgtEl>
                                        <p:attrNameLst>
                                          <p:attrName>style.visibility</p:attrName>
                                        </p:attrNameLst>
                                      </p:cBhvr>
                                      <p:to>
                                        <p:strVal val="visible"/>
                                      </p:to>
                                    </p:set>
                                    <p:animEffect transition="in" filter="checkerboard(across)">
                                      <p:cBhvr>
                                        <p:cTn id="12" dur="5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4"/>
            <a:ext cx="6429420" cy="11430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fr-FR" b="1" dirty="0" smtClean="0">
                <a:latin typeface="Times New Roman" pitchFamily="18" charset="0"/>
                <a:cs typeface="Times New Roman" pitchFamily="18" charset="0"/>
              </a:rPr>
              <a:t>Configuration des ACL standard</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71470" y="1285860"/>
            <a:ext cx="8929718" cy="5572140"/>
          </a:xfrm>
        </p:spPr>
        <p:style>
          <a:lnRef idx="2">
            <a:schemeClr val="accent6"/>
          </a:lnRef>
          <a:fillRef idx="1">
            <a:schemeClr val="lt1"/>
          </a:fillRef>
          <a:effectRef idx="0">
            <a:schemeClr val="accent6"/>
          </a:effectRef>
          <a:fontRef idx="minor">
            <a:schemeClr val="dk1"/>
          </a:fontRef>
        </p:style>
        <p:txBody>
          <a:bodyPr>
            <a:normAutofit/>
          </a:bodyPr>
          <a:lstStyle/>
          <a:p>
            <a:pPr algn="just"/>
            <a:r>
              <a:rPr lang="en-US" sz="2800" dirty="0" smtClean="0">
                <a:solidFill>
                  <a:schemeClr val="tx1"/>
                </a:solidFill>
                <a:latin typeface="Times New Roman" pitchFamily="18" charset="0"/>
                <a:cs typeface="Times New Roman" pitchFamily="18" charset="0"/>
              </a:rPr>
              <a:t>access-list 2 deny 192.168.10.1</a:t>
            </a:r>
          </a:p>
          <a:p>
            <a:pPr algn="just"/>
            <a:r>
              <a:rPr lang="en-US" sz="2800" dirty="0" smtClean="0">
                <a:solidFill>
                  <a:schemeClr val="tx1"/>
                </a:solidFill>
                <a:latin typeface="Times New Roman" pitchFamily="18" charset="0"/>
                <a:cs typeface="Times New Roman" pitchFamily="18" charset="0"/>
              </a:rPr>
              <a:t>access-list 2 permit 192.168.10.0 0.0.0.255</a:t>
            </a:r>
          </a:p>
          <a:p>
            <a:pPr algn="just"/>
            <a:r>
              <a:rPr lang="en-US" sz="2800" dirty="0" smtClean="0">
                <a:solidFill>
                  <a:schemeClr val="tx1"/>
                </a:solidFill>
                <a:latin typeface="Times New Roman" pitchFamily="18" charset="0"/>
                <a:cs typeface="Times New Roman" pitchFamily="18" charset="0"/>
              </a:rPr>
              <a:t>access-list 2 deny 192.168.0.0 0.0.255.255</a:t>
            </a:r>
          </a:p>
          <a:p>
            <a:pPr algn="just"/>
            <a:r>
              <a:rPr lang="en-US" sz="2800" dirty="0" smtClean="0">
                <a:solidFill>
                  <a:schemeClr val="tx1"/>
                </a:solidFill>
                <a:latin typeface="Times New Roman" pitchFamily="18" charset="0"/>
                <a:cs typeface="Times New Roman" pitchFamily="18" charset="0"/>
              </a:rPr>
              <a:t>access-list 2 permit 192.0.0.0 0.255.255.255</a:t>
            </a:r>
            <a:endParaRPr lang="fr-FR" sz="2800" dirty="0" smtClean="0">
              <a:solidFill>
                <a:schemeClr val="tx1"/>
              </a:solidFill>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B191FEE4-A078-461A-9FE8-5C46BF3B5132}" type="slidenum">
              <a:rPr lang="fr-FR" smtClean="0"/>
              <a:pPr/>
              <a:t>16</a:t>
            </a:fld>
            <a:endParaRPr lang="fr-FR"/>
          </a:p>
        </p:txBody>
      </p:sp>
      <p:pic>
        <p:nvPicPr>
          <p:cNvPr id="10242" name="Picture 2"/>
          <p:cNvPicPr>
            <a:picLocks noChangeAspect="1" noChangeArrowheads="1"/>
          </p:cNvPicPr>
          <p:nvPr/>
        </p:nvPicPr>
        <p:blipFill>
          <a:blip r:embed="rId3"/>
          <a:srcRect/>
          <a:stretch>
            <a:fillRect/>
          </a:stretch>
        </p:blipFill>
        <p:spPr bwMode="auto">
          <a:xfrm>
            <a:off x="1285852" y="1428736"/>
            <a:ext cx="7005650" cy="516255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4"/>
            <a:ext cx="6429420" cy="11430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fr-FR" b="1" dirty="0" smtClean="0">
                <a:latin typeface="Times New Roman" pitchFamily="18" charset="0"/>
                <a:cs typeface="Times New Roman" pitchFamily="18" charset="0"/>
              </a:rPr>
              <a:t>Configuration des ACL standard</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71470" y="1285860"/>
            <a:ext cx="8929718" cy="5572140"/>
          </a:xfrm>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algn="just">
              <a:buFont typeface="Wingdings" pitchFamily="2" charset="2"/>
              <a:buChar char="Ø"/>
            </a:pPr>
            <a:r>
              <a:rPr lang="fr-FR" sz="2800" dirty="0" smtClean="0">
                <a:solidFill>
                  <a:schemeClr val="tx1"/>
                </a:solidFill>
                <a:latin typeface="Times New Roman" pitchFamily="18" charset="0"/>
                <a:cs typeface="Times New Roman" pitchFamily="18" charset="0"/>
              </a:rPr>
              <a:t>Pour configurer des listes de contrôle d’accès standard et numérotées sur un routeur Cisco, commencez par créer la liste de contrôle d’accès standard avant de l’activer sur une interface. </a:t>
            </a:r>
          </a:p>
          <a:p>
            <a:pPr algn="just"/>
            <a:endParaRPr lang="fr-FR" sz="2800" dirty="0" smtClean="0">
              <a:solidFill>
                <a:schemeClr val="tx1"/>
              </a:solidFill>
              <a:latin typeface="Times New Roman" pitchFamily="18" charset="0"/>
              <a:cs typeface="Times New Roman" pitchFamily="18" charset="0"/>
            </a:endParaRPr>
          </a:p>
          <a:p>
            <a:pPr algn="just"/>
            <a:r>
              <a:rPr lang="fr-FR" sz="2800" dirty="0" smtClean="0">
                <a:solidFill>
                  <a:schemeClr val="tx1"/>
                </a:solidFill>
                <a:latin typeface="Times New Roman" pitchFamily="18" charset="0"/>
                <a:cs typeface="Times New Roman" pitchFamily="18" charset="0"/>
              </a:rPr>
              <a:t>La commande de configuration globale </a:t>
            </a:r>
            <a:r>
              <a:rPr lang="fr-FR" sz="2800" b="1" i="1" dirty="0" err="1" smtClean="0">
                <a:solidFill>
                  <a:schemeClr val="tx1"/>
                </a:solidFill>
                <a:latin typeface="Times New Roman" pitchFamily="18" charset="0"/>
                <a:cs typeface="Times New Roman" pitchFamily="18" charset="0"/>
              </a:rPr>
              <a:t>access</a:t>
            </a:r>
            <a:r>
              <a:rPr lang="fr-FR" sz="2800" b="1" i="1" dirty="0" smtClean="0">
                <a:solidFill>
                  <a:schemeClr val="tx1"/>
                </a:solidFill>
                <a:latin typeface="Times New Roman" pitchFamily="18" charset="0"/>
                <a:cs typeface="Times New Roman" pitchFamily="18" charset="0"/>
              </a:rPr>
              <a:t>-</a:t>
            </a:r>
            <a:r>
              <a:rPr lang="fr-FR" sz="2800" b="1" i="1" dirty="0" err="1" smtClean="0">
                <a:solidFill>
                  <a:schemeClr val="tx1"/>
                </a:solidFill>
                <a:latin typeface="Times New Roman" pitchFamily="18" charset="0"/>
                <a:cs typeface="Times New Roman" pitchFamily="18" charset="0"/>
              </a:rPr>
              <a:t>list</a:t>
            </a:r>
            <a:r>
              <a:rPr lang="fr-FR" sz="2800" dirty="0" smtClean="0">
                <a:solidFill>
                  <a:schemeClr val="tx1"/>
                </a:solidFill>
                <a:latin typeface="Times New Roman" pitchFamily="18" charset="0"/>
                <a:cs typeface="Times New Roman" pitchFamily="18" charset="0"/>
              </a:rPr>
              <a:t> définit une liste de contrôle d’accès standard avec un nombre entre 1 et 99 et de1300 à 1999. </a:t>
            </a:r>
          </a:p>
          <a:p>
            <a:pPr algn="just"/>
            <a:endParaRPr lang="fr-FR" sz="2800" dirty="0" smtClean="0">
              <a:solidFill>
                <a:schemeClr val="tx1"/>
              </a:solidFill>
              <a:latin typeface="Times New Roman" pitchFamily="18" charset="0"/>
              <a:cs typeface="Times New Roman" pitchFamily="18" charset="0"/>
            </a:endParaRPr>
          </a:p>
          <a:p>
            <a:pPr algn="just">
              <a:buFont typeface="Wingdings" pitchFamily="2" charset="2"/>
              <a:buChar char="Ø"/>
            </a:pPr>
            <a:r>
              <a:rPr lang="fr-FR" sz="2800" dirty="0" smtClean="0">
                <a:solidFill>
                  <a:schemeClr val="tx1"/>
                </a:solidFill>
                <a:latin typeface="Times New Roman" pitchFamily="18" charset="0"/>
                <a:cs typeface="Times New Roman" pitchFamily="18" charset="0"/>
              </a:rPr>
              <a:t>La syntaxe complète de la commande des listes de contrôle d’accès standard est la suivante : </a:t>
            </a:r>
          </a:p>
          <a:p>
            <a:pPr algn="just"/>
            <a:r>
              <a:rPr lang="fr-FR" sz="2800" b="1" dirty="0" smtClean="0">
                <a:solidFill>
                  <a:schemeClr val="tx1"/>
                </a:solidFill>
                <a:latin typeface="Times New Roman" pitchFamily="18" charset="0"/>
                <a:cs typeface="Times New Roman" pitchFamily="18" charset="0"/>
              </a:rPr>
              <a:t>Routeur(config)#</a:t>
            </a:r>
            <a:r>
              <a:rPr lang="fr-FR" sz="2800" b="1" dirty="0" err="1" smtClean="0">
                <a:solidFill>
                  <a:schemeClr val="tx1"/>
                </a:solidFill>
                <a:latin typeface="Times New Roman" pitchFamily="18" charset="0"/>
                <a:cs typeface="Times New Roman" pitchFamily="18" charset="0"/>
              </a:rPr>
              <a:t>access</a:t>
            </a:r>
            <a:r>
              <a:rPr lang="fr-FR" sz="2800" b="1" dirty="0" smtClean="0">
                <a:solidFill>
                  <a:schemeClr val="tx1"/>
                </a:solidFill>
                <a:latin typeface="Times New Roman" pitchFamily="18" charset="0"/>
                <a:cs typeface="Times New Roman" pitchFamily="18" charset="0"/>
              </a:rPr>
              <a:t>-</a:t>
            </a:r>
            <a:r>
              <a:rPr lang="fr-FR" sz="2800" b="1" dirty="0" err="1" smtClean="0">
                <a:solidFill>
                  <a:schemeClr val="tx1"/>
                </a:solidFill>
                <a:latin typeface="Times New Roman" pitchFamily="18" charset="0"/>
                <a:cs typeface="Times New Roman" pitchFamily="18" charset="0"/>
              </a:rPr>
              <a:t>list</a:t>
            </a:r>
            <a:r>
              <a:rPr lang="fr-FR" sz="2800" b="1" dirty="0" smtClean="0">
                <a:solidFill>
                  <a:schemeClr val="tx1"/>
                </a:solidFill>
                <a:latin typeface="Times New Roman" pitchFamily="18" charset="0"/>
                <a:cs typeface="Times New Roman" pitchFamily="18" charset="0"/>
              </a:rPr>
              <a:t> </a:t>
            </a:r>
            <a:r>
              <a:rPr lang="fr-FR" sz="2800" i="1" dirty="0" smtClean="0">
                <a:solidFill>
                  <a:schemeClr val="tx1"/>
                </a:solidFill>
                <a:latin typeface="Times New Roman" pitchFamily="18" charset="0"/>
                <a:cs typeface="Times New Roman" pitchFamily="18" charset="0"/>
              </a:rPr>
              <a:t>numéro-liste-accès</a:t>
            </a:r>
            <a:r>
              <a:rPr lang="fr-FR" sz="2800" b="1" dirty="0" smtClean="0">
                <a:solidFill>
                  <a:schemeClr val="tx1"/>
                </a:solidFill>
                <a:latin typeface="Times New Roman" pitchFamily="18" charset="0"/>
                <a:cs typeface="Times New Roman" pitchFamily="18" charset="0"/>
              </a:rPr>
              <a:t> </a:t>
            </a:r>
            <a:r>
              <a:rPr lang="fr-FR" sz="2800" b="1" dirty="0" err="1" smtClean="0">
                <a:solidFill>
                  <a:schemeClr val="tx1"/>
                </a:solidFill>
                <a:latin typeface="Times New Roman" pitchFamily="18" charset="0"/>
                <a:cs typeface="Times New Roman" pitchFamily="18" charset="0"/>
              </a:rPr>
              <a:t>deny</a:t>
            </a:r>
            <a:r>
              <a:rPr lang="fr-FR" sz="2800" b="1" dirty="0" smtClean="0">
                <a:solidFill>
                  <a:schemeClr val="tx1"/>
                </a:solidFill>
                <a:latin typeface="Times New Roman" pitchFamily="18" charset="0"/>
                <a:cs typeface="Times New Roman" pitchFamily="18" charset="0"/>
              </a:rPr>
              <a:t> permit </a:t>
            </a:r>
            <a:r>
              <a:rPr lang="fr-FR" sz="2800" b="1" dirty="0" err="1" smtClean="0">
                <a:solidFill>
                  <a:schemeClr val="tx1"/>
                </a:solidFill>
                <a:latin typeface="Times New Roman" pitchFamily="18" charset="0"/>
                <a:cs typeface="Times New Roman" pitchFamily="18" charset="0"/>
              </a:rPr>
              <a:t>remark</a:t>
            </a:r>
            <a:r>
              <a:rPr lang="fr-FR" sz="2800" b="1" dirty="0" smtClean="0">
                <a:solidFill>
                  <a:schemeClr val="tx1"/>
                </a:solidFill>
                <a:latin typeface="Times New Roman" pitchFamily="18" charset="0"/>
                <a:cs typeface="Times New Roman" pitchFamily="18" charset="0"/>
              </a:rPr>
              <a:t> </a:t>
            </a:r>
            <a:r>
              <a:rPr lang="fr-FR" sz="2800" i="1" dirty="0" smtClean="0">
                <a:solidFill>
                  <a:schemeClr val="tx1"/>
                </a:solidFill>
                <a:latin typeface="Times New Roman" pitchFamily="18" charset="0"/>
                <a:cs typeface="Times New Roman" pitchFamily="18" charset="0"/>
              </a:rPr>
              <a:t>source [masque-générique-source]</a:t>
            </a:r>
            <a:r>
              <a:rPr lang="fr-FR" sz="2800" b="1" dirty="0" smtClean="0">
                <a:solidFill>
                  <a:schemeClr val="tx1"/>
                </a:solidFill>
                <a:latin typeface="Times New Roman" pitchFamily="18" charset="0"/>
                <a:cs typeface="Times New Roman" pitchFamily="18" charset="0"/>
              </a:rPr>
              <a:t> [log]</a:t>
            </a:r>
          </a:p>
          <a:p>
            <a:pPr algn="just"/>
            <a:endParaRPr lang="fr-FR" sz="2800" dirty="0" smtClean="0">
              <a:solidFill>
                <a:schemeClr val="tx1"/>
              </a:solidFill>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B191FEE4-A078-461A-9FE8-5C46BF3B5132}" type="slidenum">
              <a:rPr lang="fr-FR" smtClean="0"/>
              <a:pPr/>
              <a:t>17</a:t>
            </a:fld>
            <a:endParaRPr lang="fr-FR"/>
          </a:p>
        </p:txBody>
      </p:sp>
      <p:pic>
        <p:nvPicPr>
          <p:cNvPr id="11266" name="Picture 2"/>
          <p:cNvPicPr>
            <a:picLocks noChangeAspect="1" noChangeArrowheads="1"/>
          </p:cNvPicPr>
          <p:nvPr/>
        </p:nvPicPr>
        <p:blipFill>
          <a:blip r:embed="rId3"/>
          <a:srcRect/>
          <a:stretch>
            <a:fillRect/>
          </a:stretch>
        </p:blipFill>
        <p:spPr bwMode="auto">
          <a:xfrm>
            <a:off x="0" y="1357298"/>
            <a:ext cx="8858280" cy="5500702"/>
          </a:xfrm>
          <a:prstGeom prst="rect">
            <a:avLst/>
          </a:prstGeom>
          <a:noFill/>
          <a:ln w="9525">
            <a:noFill/>
            <a:miter lim="800000"/>
            <a:headEnd/>
            <a:tailEnd/>
          </a:ln>
          <a:effectLst/>
        </p:spPr>
      </p:pic>
      <p:pic>
        <p:nvPicPr>
          <p:cNvPr id="11267" name="Picture 3"/>
          <p:cNvPicPr>
            <a:picLocks noChangeAspect="1" noChangeArrowheads="1"/>
          </p:cNvPicPr>
          <p:nvPr/>
        </p:nvPicPr>
        <p:blipFill>
          <a:blip r:embed="rId4"/>
          <a:srcRect/>
          <a:stretch>
            <a:fillRect/>
          </a:stretch>
        </p:blipFill>
        <p:spPr bwMode="auto">
          <a:xfrm>
            <a:off x="0" y="1947863"/>
            <a:ext cx="8929718" cy="4195781"/>
          </a:xfrm>
          <a:prstGeom prst="rect">
            <a:avLst/>
          </a:prstGeom>
          <a:noFill/>
          <a:ln w="9525">
            <a:noFill/>
            <a:miter lim="800000"/>
            <a:headEnd/>
            <a:tailEnd/>
          </a:ln>
          <a:effectLst/>
        </p:spPr>
      </p:pic>
      <p:pic>
        <p:nvPicPr>
          <p:cNvPr id="11268" name="Picture 4"/>
          <p:cNvPicPr>
            <a:picLocks noChangeAspect="1" noChangeArrowheads="1"/>
          </p:cNvPicPr>
          <p:nvPr/>
        </p:nvPicPr>
        <p:blipFill>
          <a:blip r:embed="rId5"/>
          <a:srcRect/>
          <a:stretch>
            <a:fillRect/>
          </a:stretch>
        </p:blipFill>
        <p:spPr bwMode="auto">
          <a:xfrm>
            <a:off x="0" y="1928813"/>
            <a:ext cx="9143999" cy="407195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checkerboard(across)">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267"/>
                                        </p:tgtEl>
                                        <p:attrNameLst>
                                          <p:attrName>style.visibility</p:attrName>
                                        </p:attrNameLst>
                                      </p:cBhvr>
                                      <p:to>
                                        <p:strVal val="visible"/>
                                      </p:to>
                                    </p:set>
                                    <p:animEffect transition="in" filter="checkerboard(across)">
                                      <p:cBhvr>
                                        <p:cTn id="12" dur="500"/>
                                        <p:tgtEl>
                                          <p:spTgt spid="1126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1268"/>
                                        </p:tgtEl>
                                        <p:attrNameLst>
                                          <p:attrName>style.visibility</p:attrName>
                                        </p:attrNameLst>
                                      </p:cBhvr>
                                      <p:to>
                                        <p:strVal val="visible"/>
                                      </p:to>
                                    </p:set>
                                    <p:animEffect transition="in" filter="checkerboard(across)">
                                      <p:cBhvr>
                                        <p:cTn id="17"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4"/>
            <a:ext cx="6429420" cy="11430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fr-FR" b="1" dirty="0" smtClean="0">
                <a:latin typeface="Times New Roman" pitchFamily="18" charset="0"/>
                <a:cs typeface="Times New Roman" pitchFamily="18" charset="0"/>
              </a:rPr>
              <a:t>Application des ACL standard aux interfaces</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71470" y="1285860"/>
            <a:ext cx="8929718" cy="5572140"/>
          </a:xfrm>
        </p:spPr>
        <p:style>
          <a:lnRef idx="2">
            <a:schemeClr val="accent6"/>
          </a:lnRef>
          <a:fillRef idx="1">
            <a:schemeClr val="lt1"/>
          </a:fillRef>
          <a:effectRef idx="0">
            <a:schemeClr val="accent6"/>
          </a:effectRef>
          <a:fontRef idx="minor">
            <a:schemeClr val="dk1"/>
          </a:fontRef>
        </p:style>
        <p:txBody>
          <a:bodyPr>
            <a:normAutofit/>
          </a:bodyPr>
          <a:lstStyle/>
          <a:p>
            <a:pPr algn="just">
              <a:buFont typeface="Wingdings" pitchFamily="2" charset="2"/>
              <a:buChar char="q"/>
            </a:pPr>
            <a:r>
              <a:rPr lang="fr-FR" sz="2800" dirty="0" smtClean="0">
                <a:solidFill>
                  <a:schemeClr val="tx1"/>
                </a:solidFill>
                <a:latin typeface="Times New Roman" pitchFamily="18" charset="0"/>
                <a:cs typeface="Times New Roman" pitchFamily="18" charset="0"/>
              </a:rPr>
              <a:t>Après sa configuration, une liste de contrôle d’accès standard est liée à une interface à l’aide de la commande </a:t>
            </a:r>
            <a:r>
              <a:rPr lang="fr-FR" sz="2800" b="1" i="1" dirty="0" err="1" smtClean="0">
                <a:solidFill>
                  <a:schemeClr val="tx1"/>
                </a:solidFill>
                <a:latin typeface="Times New Roman" pitchFamily="18" charset="0"/>
                <a:cs typeface="Times New Roman" pitchFamily="18" charset="0"/>
              </a:rPr>
              <a:t>ip</a:t>
            </a:r>
            <a:r>
              <a:rPr lang="fr-FR" sz="2800" b="1" i="1" dirty="0" smtClean="0">
                <a:solidFill>
                  <a:schemeClr val="tx1"/>
                </a:solidFill>
                <a:latin typeface="Times New Roman" pitchFamily="18" charset="0"/>
                <a:cs typeface="Times New Roman" pitchFamily="18" charset="0"/>
              </a:rPr>
              <a:t> </a:t>
            </a:r>
            <a:r>
              <a:rPr lang="fr-FR" sz="2800" b="1" i="1" dirty="0" err="1" smtClean="0">
                <a:solidFill>
                  <a:schemeClr val="tx1"/>
                </a:solidFill>
                <a:latin typeface="Times New Roman" pitchFamily="18" charset="0"/>
                <a:cs typeface="Times New Roman" pitchFamily="18" charset="0"/>
              </a:rPr>
              <a:t>access</a:t>
            </a:r>
            <a:r>
              <a:rPr lang="fr-FR" sz="2800" b="1" i="1" dirty="0" smtClean="0">
                <a:solidFill>
                  <a:schemeClr val="tx1"/>
                </a:solidFill>
                <a:latin typeface="Times New Roman" pitchFamily="18" charset="0"/>
                <a:cs typeface="Times New Roman" pitchFamily="18" charset="0"/>
              </a:rPr>
              <a:t>-group </a:t>
            </a:r>
            <a:r>
              <a:rPr lang="fr-FR" sz="2800" dirty="0" smtClean="0">
                <a:solidFill>
                  <a:schemeClr val="tx1"/>
                </a:solidFill>
                <a:latin typeface="Times New Roman" pitchFamily="18" charset="0"/>
                <a:cs typeface="Times New Roman" pitchFamily="18" charset="0"/>
              </a:rPr>
              <a:t>: </a:t>
            </a:r>
          </a:p>
          <a:p>
            <a:pPr algn="just">
              <a:buFont typeface="Wingdings" pitchFamily="2" charset="2"/>
              <a:buChar char="Ø"/>
            </a:pPr>
            <a:endParaRPr lang="fr-FR" sz="2800" dirty="0" smtClean="0">
              <a:solidFill>
                <a:schemeClr val="tx1"/>
              </a:solidFill>
              <a:latin typeface="Times New Roman" pitchFamily="18" charset="0"/>
              <a:cs typeface="Times New Roman" pitchFamily="18" charset="0"/>
            </a:endParaRPr>
          </a:p>
          <a:p>
            <a:pPr algn="just">
              <a:buFont typeface="Wingdings" pitchFamily="2" charset="2"/>
              <a:buChar char="Ø"/>
            </a:pPr>
            <a:r>
              <a:rPr lang="fr-FR" sz="2800" b="1" i="1" dirty="0" smtClean="0">
                <a:solidFill>
                  <a:schemeClr val="tx1"/>
                </a:solidFill>
                <a:latin typeface="Times New Roman" pitchFamily="18" charset="0"/>
                <a:cs typeface="Times New Roman" pitchFamily="18" charset="0"/>
              </a:rPr>
              <a:t>Routeur(config-if)#</a:t>
            </a:r>
            <a:r>
              <a:rPr lang="fr-FR" sz="2800" b="1" i="1" dirty="0" err="1" smtClean="0">
                <a:solidFill>
                  <a:schemeClr val="tx1"/>
                </a:solidFill>
                <a:latin typeface="Times New Roman" pitchFamily="18" charset="0"/>
                <a:cs typeface="Times New Roman" pitchFamily="18" charset="0"/>
              </a:rPr>
              <a:t>ip</a:t>
            </a:r>
            <a:r>
              <a:rPr lang="fr-FR" sz="2800" b="1" i="1" dirty="0" smtClean="0">
                <a:solidFill>
                  <a:schemeClr val="tx1"/>
                </a:solidFill>
                <a:latin typeface="Times New Roman" pitchFamily="18" charset="0"/>
                <a:cs typeface="Times New Roman" pitchFamily="18" charset="0"/>
              </a:rPr>
              <a:t> </a:t>
            </a:r>
            <a:r>
              <a:rPr lang="fr-FR" sz="2800" b="1" i="1" dirty="0" err="1" smtClean="0">
                <a:solidFill>
                  <a:schemeClr val="tx1"/>
                </a:solidFill>
                <a:latin typeface="Times New Roman" pitchFamily="18" charset="0"/>
                <a:cs typeface="Times New Roman" pitchFamily="18" charset="0"/>
              </a:rPr>
              <a:t>access</a:t>
            </a:r>
            <a:r>
              <a:rPr lang="fr-FR" sz="2800" b="1" i="1" dirty="0" smtClean="0">
                <a:solidFill>
                  <a:schemeClr val="tx1"/>
                </a:solidFill>
                <a:latin typeface="Times New Roman" pitchFamily="18" charset="0"/>
                <a:cs typeface="Times New Roman" pitchFamily="18" charset="0"/>
              </a:rPr>
              <a:t>-group {numéro-liste-accès | nom-liste-accès} {in | out}</a:t>
            </a:r>
          </a:p>
          <a:p>
            <a:pPr algn="just">
              <a:buFont typeface="Wingdings" pitchFamily="2" charset="2"/>
              <a:buChar char="Ø"/>
            </a:pPr>
            <a:endParaRPr lang="fr-FR" sz="2800" dirty="0" smtClean="0">
              <a:solidFill>
                <a:schemeClr val="tx1"/>
              </a:solidFill>
              <a:latin typeface="Times New Roman" pitchFamily="18" charset="0"/>
              <a:cs typeface="Times New Roman" pitchFamily="18" charset="0"/>
            </a:endParaRPr>
          </a:p>
          <a:p>
            <a:pPr algn="just">
              <a:buFont typeface="Wingdings" pitchFamily="2" charset="2"/>
              <a:buChar char="Ø"/>
            </a:pPr>
            <a:r>
              <a:rPr lang="fr-FR" sz="2800" dirty="0" smtClean="0">
                <a:solidFill>
                  <a:schemeClr val="tx1"/>
                </a:solidFill>
                <a:latin typeface="Times New Roman" pitchFamily="18" charset="0"/>
                <a:cs typeface="Times New Roman" pitchFamily="18" charset="0"/>
              </a:rPr>
              <a:t>Pour supprimer une liste de contrôle d’accès d’une interface, commencez par entrer la commande </a:t>
            </a:r>
          </a:p>
          <a:p>
            <a:pPr lvl="1" algn="just">
              <a:buFont typeface="Wingdings" pitchFamily="2" charset="2"/>
              <a:buChar char="Ø"/>
            </a:pPr>
            <a:r>
              <a:rPr lang="fr-FR" sz="2400" b="1" dirty="0" smtClean="0">
                <a:solidFill>
                  <a:schemeClr val="tx1"/>
                </a:solidFill>
                <a:latin typeface="Times New Roman" pitchFamily="18" charset="0"/>
                <a:cs typeface="Times New Roman" pitchFamily="18" charset="0"/>
              </a:rPr>
              <a:t>no </a:t>
            </a:r>
            <a:r>
              <a:rPr lang="fr-FR" sz="2400" b="1" dirty="0" err="1" smtClean="0">
                <a:solidFill>
                  <a:schemeClr val="tx1"/>
                </a:solidFill>
                <a:latin typeface="Times New Roman" pitchFamily="18" charset="0"/>
                <a:cs typeface="Times New Roman" pitchFamily="18" charset="0"/>
              </a:rPr>
              <a:t>ip</a:t>
            </a:r>
            <a:r>
              <a:rPr lang="fr-FR" sz="2400" b="1" dirty="0" smtClean="0">
                <a:solidFill>
                  <a:schemeClr val="tx1"/>
                </a:solidFill>
                <a:latin typeface="Times New Roman" pitchFamily="18" charset="0"/>
                <a:cs typeface="Times New Roman" pitchFamily="18" charset="0"/>
              </a:rPr>
              <a:t> </a:t>
            </a:r>
            <a:r>
              <a:rPr lang="fr-FR" sz="2400" b="1" dirty="0" err="1" smtClean="0">
                <a:solidFill>
                  <a:schemeClr val="tx1"/>
                </a:solidFill>
                <a:latin typeface="Times New Roman" pitchFamily="18" charset="0"/>
                <a:cs typeface="Times New Roman" pitchFamily="18" charset="0"/>
              </a:rPr>
              <a:t>access</a:t>
            </a:r>
            <a:r>
              <a:rPr lang="fr-FR" sz="2400" b="1" dirty="0" smtClean="0">
                <a:solidFill>
                  <a:schemeClr val="tx1"/>
                </a:solidFill>
                <a:latin typeface="Times New Roman" pitchFamily="18" charset="0"/>
                <a:cs typeface="Times New Roman" pitchFamily="18" charset="0"/>
              </a:rPr>
              <a:t>-group </a:t>
            </a:r>
            <a:r>
              <a:rPr lang="fr-FR" sz="2400" dirty="0" smtClean="0">
                <a:solidFill>
                  <a:schemeClr val="tx1"/>
                </a:solidFill>
                <a:latin typeface="Times New Roman" pitchFamily="18" charset="0"/>
                <a:cs typeface="Times New Roman" pitchFamily="18" charset="0"/>
              </a:rPr>
              <a:t>sur l’interface </a:t>
            </a:r>
          </a:p>
          <a:p>
            <a:pPr lvl="1" algn="just">
              <a:buFont typeface="Wingdings" pitchFamily="2" charset="2"/>
              <a:buChar char="Ø"/>
            </a:pPr>
            <a:r>
              <a:rPr lang="fr-FR" sz="2400" dirty="0" smtClean="0">
                <a:solidFill>
                  <a:schemeClr val="tx1"/>
                </a:solidFill>
                <a:latin typeface="Times New Roman" pitchFamily="18" charset="0"/>
                <a:cs typeface="Times New Roman" pitchFamily="18" charset="0"/>
              </a:rPr>
              <a:t>puis la commande globale </a:t>
            </a:r>
            <a:r>
              <a:rPr lang="fr-FR" sz="2400" b="1" dirty="0" smtClean="0">
                <a:solidFill>
                  <a:schemeClr val="tx1"/>
                </a:solidFill>
                <a:latin typeface="Times New Roman" pitchFamily="18" charset="0"/>
                <a:cs typeface="Times New Roman" pitchFamily="18" charset="0"/>
              </a:rPr>
              <a:t>no </a:t>
            </a:r>
            <a:r>
              <a:rPr lang="fr-FR" sz="2400" b="1" dirty="0" err="1" smtClean="0">
                <a:solidFill>
                  <a:schemeClr val="tx1"/>
                </a:solidFill>
                <a:latin typeface="Times New Roman" pitchFamily="18" charset="0"/>
                <a:cs typeface="Times New Roman" pitchFamily="18" charset="0"/>
              </a:rPr>
              <a:t>access</a:t>
            </a:r>
            <a:r>
              <a:rPr lang="fr-FR" sz="2400" b="1" dirty="0" smtClean="0">
                <a:solidFill>
                  <a:schemeClr val="tx1"/>
                </a:solidFill>
                <a:latin typeface="Times New Roman" pitchFamily="18" charset="0"/>
                <a:cs typeface="Times New Roman" pitchFamily="18" charset="0"/>
              </a:rPr>
              <a:t>-</a:t>
            </a:r>
            <a:r>
              <a:rPr lang="fr-FR" sz="2400" b="1" dirty="0" err="1" smtClean="0">
                <a:solidFill>
                  <a:schemeClr val="tx1"/>
                </a:solidFill>
                <a:latin typeface="Times New Roman" pitchFamily="18" charset="0"/>
                <a:cs typeface="Times New Roman" pitchFamily="18" charset="0"/>
              </a:rPr>
              <a:t>list</a:t>
            </a:r>
            <a:r>
              <a:rPr lang="fr-FR" sz="2400" dirty="0" smtClean="0">
                <a:solidFill>
                  <a:schemeClr val="tx1"/>
                </a:solidFill>
                <a:latin typeface="Times New Roman" pitchFamily="18" charset="0"/>
                <a:cs typeface="Times New Roman" pitchFamily="18" charset="0"/>
              </a:rPr>
              <a:t> pour la supprimer dans son intégralité.</a:t>
            </a:r>
            <a:endParaRPr lang="fr-FR" sz="2400" b="1" dirty="0" smtClean="0">
              <a:solidFill>
                <a:schemeClr val="tx1"/>
              </a:solidFill>
              <a:latin typeface="Times New Roman" pitchFamily="18" charset="0"/>
              <a:cs typeface="Times New Roman" pitchFamily="18" charset="0"/>
            </a:endParaRPr>
          </a:p>
          <a:p>
            <a:pPr algn="just"/>
            <a:endParaRPr lang="fr-FR" sz="2800" dirty="0" smtClean="0">
              <a:solidFill>
                <a:schemeClr val="tx1"/>
              </a:solidFill>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B191FEE4-A078-461A-9FE8-5C46BF3B5132}" type="slidenum">
              <a:rPr lang="fr-FR" smtClean="0"/>
              <a:pPr/>
              <a:t>18</a:t>
            </a:fld>
            <a:endParaRPr lang="fr-FR"/>
          </a:p>
        </p:txBody>
      </p:sp>
      <p:pic>
        <p:nvPicPr>
          <p:cNvPr id="12290" name="Picture 2"/>
          <p:cNvPicPr>
            <a:picLocks noChangeAspect="1" noChangeArrowheads="1"/>
          </p:cNvPicPr>
          <p:nvPr/>
        </p:nvPicPr>
        <p:blipFill>
          <a:blip r:embed="rId3"/>
          <a:srcRect/>
          <a:stretch>
            <a:fillRect/>
          </a:stretch>
        </p:blipFill>
        <p:spPr bwMode="auto">
          <a:xfrm>
            <a:off x="-142908" y="642918"/>
            <a:ext cx="9286908" cy="6143667"/>
          </a:xfrm>
          <a:prstGeom prst="rect">
            <a:avLst/>
          </a:prstGeom>
          <a:noFill/>
          <a:ln w="9525">
            <a:noFill/>
            <a:miter lim="800000"/>
            <a:headEnd/>
            <a:tailEnd/>
          </a:ln>
          <a:effectLst/>
        </p:spPr>
      </p:pic>
      <p:pic>
        <p:nvPicPr>
          <p:cNvPr id="12291" name="Picture 3"/>
          <p:cNvPicPr>
            <a:picLocks noChangeAspect="1" noChangeArrowheads="1"/>
          </p:cNvPicPr>
          <p:nvPr/>
        </p:nvPicPr>
        <p:blipFill>
          <a:blip r:embed="rId4"/>
          <a:srcRect/>
          <a:stretch>
            <a:fillRect/>
          </a:stretch>
        </p:blipFill>
        <p:spPr bwMode="auto">
          <a:xfrm>
            <a:off x="0" y="857233"/>
            <a:ext cx="9144000" cy="600076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checkerboard(across)">
                                      <p:cBhvr>
                                        <p:cTn id="7" dur="5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291"/>
                                        </p:tgtEl>
                                        <p:attrNameLst>
                                          <p:attrName>style.visibility</p:attrName>
                                        </p:attrNameLst>
                                      </p:cBhvr>
                                      <p:to>
                                        <p:strVal val="visible"/>
                                      </p:to>
                                    </p:set>
                                    <p:anim calcmode="lin" valueType="num">
                                      <p:cBhvr additive="base">
                                        <p:cTn id="12" dur="500" fill="hold"/>
                                        <p:tgtEl>
                                          <p:spTgt spid="12291"/>
                                        </p:tgtEl>
                                        <p:attrNameLst>
                                          <p:attrName>ppt_x</p:attrName>
                                        </p:attrNameLst>
                                      </p:cBhvr>
                                      <p:tavLst>
                                        <p:tav tm="0">
                                          <p:val>
                                            <p:strVal val="#ppt_x"/>
                                          </p:val>
                                        </p:tav>
                                        <p:tav tm="100000">
                                          <p:val>
                                            <p:strVal val="#ppt_x"/>
                                          </p:val>
                                        </p:tav>
                                      </p:tavLst>
                                    </p:anim>
                                    <p:anim calcmode="lin" valueType="num">
                                      <p:cBhvr additive="base">
                                        <p:cTn id="13" dur="500" fill="hold"/>
                                        <p:tgtEl>
                                          <p:spTgt spid="122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fr-FR" dirty="0" smtClean="0"/>
              <a:t>Objectifs du chapitre</a:t>
            </a:r>
            <a:endParaRPr lang="fr-FR" dirty="0"/>
          </a:p>
        </p:txBody>
      </p:sp>
      <p:sp>
        <p:nvSpPr>
          <p:cNvPr id="3" name="Espace réservé du contenu 2"/>
          <p:cNvSpPr>
            <a:spLocks noGrp="1"/>
          </p:cNvSpPr>
          <p:nvPr>
            <p:ph idx="1"/>
          </p:nvPr>
        </p:nvSpPr>
        <p:spPr>
          <a:xfrm>
            <a:off x="467544" y="1928802"/>
            <a:ext cx="8229600" cy="4500594"/>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r>
              <a:rPr lang="fr-FR" sz="3800" dirty="0" smtClean="0">
                <a:latin typeface="Times New Roman" pitchFamily="18" charset="0"/>
                <a:cs typeface="Times New Roman" pitchFamily="18" charset="0"/>
              </a:rPr>
              <a:t>expliquer comment les listes de contrôle d’accès permettent de sécuriser un réseau pour une agence d’entreprise de taille moyenne.</a:t>
            </a:r>
          </a:p>
          <a:p>
            <a:r>
              <a:rPr lang="fr-FR" sz="3800" dirty="0" smtClean="0">
                <a:latin typeface="Times New Roman" pitchFamily="18" charset="0"/>
                <a:cs typeface="Times New Roman" pitchFamily="18" charset="0"/>
              </a:rPr>
              <a:t>configurer des listes de contrôle d’accès standard sur un réseau pour une agence d’entreprise .</a:t>
            </a:r>
          </a:p>
          <a:p>
            <a:r>
              <a:rPr lang="fr-FR" sz="3800" dirty="0" smtClean="0">
                <a:latin typeface="Times New Roman" pitchFamily="18" charset="0"/>
                <a:cs typeface="Times New Roman" pitchFamily="18" charset="0"/>
              </a:rPr>
              <a:t>configurer des listes de contrôle d’accès</a:t>
            </a:r>
          </a:p>
          <a:p>
            <a:r>
              <a:rPr lang="fr-FR" sz="3800" dirty="0" smtClean="0">
                <a:latin typeface="Times New Roman" pitchFamily="18" charset="0"/>
                <a:cs typeface="Times New Roman" pitchFamily="18" charset="0"/>
              </a:rPr>
              <a:t>décrire les listes de contrôle d’accès complexes sur un réseau pour une agence d’entreprise de taille moyenne,</a:t>
            </a:r>
          </a:p>
          <a:p>
            <a:pPr lvl="1"/>
            <a:r>
              <a:rPr lang="fr-FR" sz="3200" dirty="0" smtClean="0">
                <a:latin typeface="Times New Roman" pitchFamily="18" charset="0"/>
                <a:cs typeface="Times New Roman" pitchFamily="18" charset="0"/>
              </a:rPr>
              <a:t> en analysant notamment la configuration des listes de contrôle d’accès dynamiques, réflexives et basées sur le temps,</a:t>
            </a:r>
          </a:p>
          <a:p>
            <a:pPr lvl="1"/>
            <a:r>
              <a:rPr lang="fr-FR" sz="3200" dirty="0" smtClean="0">
                <a:latin typeface="Times New Roman" pitchFamily="18" charset="0"/>
                <a:cs typeface="Times New Roman" pitchFamily="18" charset="0"/>
              </a:rPr>
              <a:t> la vérification et le dépannage des problèmes de listes de contrôle d’accès complexes et l’explication des principaux avertissements.</a:t>
            </a:r>
          </a:p>
          <a:p>
            <a:pPr>
              <a:buNone/>
            </a:pPr>
            <a:endParaRPr lang="fr-FR" dirty="0"/>
          </a:p>
        </p:txBody>
      </p:sp>
      <p:sp>
        <p:nvSpPr>
          <p:cNvPr id="4" name="Espace réservé du numéro de diapositive 3"/>
          <p:cNvSpPr>
            <a:spLocks noGrp="1"/>
          </p:cNvSpPr>
          <p:nvPr>
            <p:ph type="sldNum" sz="quarter" idx="12"/>
          </p:nvPr>
        </p:nvSpPr>
        <p:spPr/>
        <p:txBody>
          <a:bodyPr/>
          <a:lstStyle/>
          <a:p>
            <a:fld id="{B191FEE4-A078-461A-9FE8-5C46BF3B5132}" type="slidenum">
              <a:rPr lang="fr-FR" smtClean="0"/>
              <a:pPr/>
              <a:t>2</a:t>
            </a:fld>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23728" y="260648"/>
            <a:ext cx="4608512" cy="1143000"/>
          </a:xfrm>
        </p:spPr>
        <p:style>
          <a:lnRef idx="2">
            <a:schemeClr val="accent6"/>
          </a:lnRef>
          <a:fillRef idx="1">
            <a:schemeClr val="lt1"/>
          </a:fillRef>
          <a:effectRef idx="0">
            <a:schemeClr val="accent6"/>
          </a:effectRef>
          <a:fontRef idx="minor">
            <a:schemeClr val="dk1"/>
          </a:fontRef>
        </p:style>
        <p:txBody>
          <a:bodyPr/>
          <a:lstStyle/>
          <a:p>
            <a:r>
              <a:rPr lang="fr-FR" dirty="0" smtClean="0">
                <a:latin typeface="Times New Roman" pitchFamily="18" charset="0"/>
                <a:cs typeface="Times New Roman" pitchFamily="18" charset="0"/>
              </a:rPr>
              <a:t>Introduction</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142844" y="1643050"/>
            <a:ext cx="8929718" cy="5214950"/>
          </a:xfrm>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r>
              <a:rPr lang="fr-FR" sz="2800" dirty="0" smtClean="0">
                <a:latin typeface="Times New Roman" pitchFamily="18" charset="0"/>
                <a:cs typeface="Times New Roman" pitchFamily="18" charset="0"/>
              </a:rPr>
              <a:t>La sécurité du réseau est un sujet de taille, dont la plus grande partie n’est pas abordée dans ce cours. Ceci dit, la compréhension approfondie des listes de contrôle d’accès est l’une des principales compétences requises chez un administrateur réseau. </a:t>
            </a:r>
          </a:p>
          <a:p>
            <a:r>
              <a:rPr lang="fr-FR" sz="2800" dirty="0" smtClean="0">
                <a:latin typeface="Times New Roman" pitchFamily="18" charset="0"/>
                <a:cs typeface="Times New Roman" pitchFamily="18" charset="0"/>
              </a:rPr>
              <a:t>Les administrateurs utilisent des listes de contrôle d’accès pour arrêter le trafic dans son intégralité ou pour l’autoriser partiellement sur leurs réseaux.</a:t>
            </a:r>
          </a:p>
          <a:p>
            <a:r>
              <a:rPr lang="fr-FR" sz="2800" dirty="0" smtClean="0">
                <a:latin typeface="Times New Roman" pitchFamily="18" charset="0"/>
                <a:cs typeface="Times New Roman" pitchFamily="18" charset="0"/>
              </a:rPr>
              <a:t>Une liste de contrôle d’accès est un ensemble séquentiel d’instructions d’autorisation ou de refus qui s’appliquent aux adresses ou aux protocoles de couche supérieure.</a:t>
            </a:r>
          </a:p>
          <a:p>
            <a:r>
              <a:rPr lang="fr-FR" sz="2800" dirty="0" smtClean="0">
                <a:latin typeface="Times New Roman" pitchFamily="18" charset="0"/>
                <a:cs typeface="Times New Roman" pitchFamily="18" charset="0"/>
              </a:rPr>
              <a:t>Les listes de contrôle d’accès représentent un outil puissant pour contrôler le trafic entrant ou sortant d’un réseau.</a:t>
            </a:r>
          </a:p>
        </p:txBody>
      </p:sp>
      <p:sp>
        <p:nvSpPr>
          <p:cNvPr id="5" name="Espace réservé du numéro de diapositive 4"/>
          <p:cNvSpPr>
            <a:spLocks noGrp="1"/>
          </p:cNvSpPr>
          <p:nvPr>
            <p:ph type="sldNum" sz="quarter" idx="12"/>
          </p:nvPr>
        </p:nvSpPr>
        <p:spPr/>
        <p:txBody>
          <a:bodyPr/>
          <a:lstStyle/>
          <a:p>
            <a:fld id="{B191FEE4-A078-461A-9FE8-5C46BF3B5132}" type="slidenum">
              <a:rPr lang="fr-FR" smtClean="0"/>
              <a:pPr/>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23728" y="-24"/>
            <a:ext cx="4608512" cy="11430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fr-FR" dirty="0" smtClean="0">
                <a:latin typeface="Times New Roman" pitchFamily="18" charset="0"/>
                <a:cs typeface="Times New Roman" pitchFamily="18" charset="0"/>
              </a:rPr>
              <a:t>Filtrage des Paquets</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142844" y="1285860"/>
            <a:ext cx="8929718" cy="5572140"/>
          </a:xfrm>
        </p:spPr>
        <p:style>
          <a:lnRef idx="2">
            <a:schemeClr val="accent6"/>
          </a:lnRef>
          <a:fillRef idx="1">
            <a:schemeClr val="lt1"/>
          </a:fillRef>
          <a:effectRef idx="0">
            <a:schemeClr val="accent6"/>
          </a:effectRef>
          <a:fontRef idx="minor">
            <a:schemeClr val="dk1"/>
          </a:fontRef>
        </p:style>
        <p:txBody>
          <a:bodyPr>
            <a:normAutofit/>
          </a:bodyPr>
          <a:lstStyle/>
          <a:p>
            <a:pPr algn="just"/>
            <a:r>
              <a:rPr lang="fr-FR" sz="2400" dirty="0" smtClean="0">
                <a:latin typeface="Times New Roman" pitchFamily="18" charset="0"/>
                <a:cs typeface="Times New Roman" pitchFamily="18" charset="0"/>
              </a:rPr>
              <a:t>Le filtrage des paquets, parfois appelé filtrage des paquets statique, contrôle l’accès à un réseau en analysant les paquets entrants et sortants, et en les transmettant ou en les arrêtant en fonction de critères prédéfinis.</a:t>
            </a:r>
          </a:p>
          <a:p>
            <a:pPr algn="just"/>
            <a:r>
              <a:rPr lang="fr-FR" sz="2400" dirty="0" smtClean="0">
                <a:latin typeface="Times New Roman" pitchFamily="18" charset="0"/>
                <a:cs typeface="Times New Roman" pitchFamily="18" charset="0"/>
              </a:rPr>
              <a:t>Un routeur filtre les paquets lors de leur transmission ou de leur refus conformément aux règles de filtrage. </a:t>
            </a:r>
          </a:p>
          <a:p>
            <a:pPr algn="just"/>
            <a:r>
              <a:rPr lang="fr-FR" sz="2400" dirty="0" smtClean="0">
                <a:latin typeface="Times New Roman" pitchFamily="18" charset="0"/>
                <a:cs typeface="Times New Roman" pitchFamily="18" charset="0"/>
              </a:rPr>
              <a:t>Lorsqu’un paquet accède à un routeur de filtrage, certaines informations de son en-tête sont extraites. Conformément aux règles de filtrage, le routeur décide alors si le paquet peut être transmis ou si au contraire il doit être rejeté. </a:t>
            </a:r>
          </a:p>
          <a:p>
            <a:pPr algn="just"/>
            <a:r>
              <a:rPr lang="fr-FR" sz="2400" dirty="0" smtClean="0">
                <a:latin typeface="Times New Roman" pitchFamily="18" charset="0"/>
                <a:cs typeface="Times New Roman" pitchFamily="18" charset="0"/>
              </a:rPr>
              <a:t>Le filtrage des paquets fonctionne sur la couche réseau du modèle OSI ou sur la couche Internet de TCP/IP.</a:t>
            </a:r>
          </a:p>
        </p:txBody>
      </p:sp>
      <p:sp>
        <p:nvSpPr>
          <p:cNvPr id="5" name="Espace réservé du numéro de diapositive 4"/>
          <p:cNvSpPr>
            <a:spLocks noGrp="1"/>
          </p:cNvSpPr>
          <p:nvPr>
            <p:ph type="sldNum" sz="quarter" idx="12"/>
          </p:nvPr>
        </p:nvSpPr>
        <p:spPr/>
        <p:txBody>
          <a:bodyPr/>
          <a:lstStyle/>
          <a:p>
            <a:fld id="{B191FEE4-A078-461A-9FE8-5C46BF3B5132}" type="slidenum">
              <a:rPr lang="fr-FR" smtClean="0"/>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23728" y="-24"/>
            <a:ext cx="4608512" cy="11430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fr-FR" dirty="0" smtClean="0">
                <a:latin typeface="Times New Roman" pitchFamily="18" charset="0"/>
                <a:cs typeface="Times New Roman" pitchFamily="18" charset="0"/>
              </a:rPr>
              <a:t>Filtrage des Paquets</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142844" y="1285860"/>
            <a:ext cx="8929718" cy="5572140"/>
          </a:xfrm>
        </p:spPr>
        <p:style>
          <a:lnRef idx="2">
            <a:schemeClr val="accent6"/>
          </a:lnRef>
          <a:fillRef idx="1">
            <a:schemeClr val="lt1"/>
          </a:fillRef>
          <a:effectRef idx="0">
            <a:schemeClr val="accent6"/>
          </a:effectRef>
          <a:fontRef idx="minor">
            <a:schemeClr val="dk1"/>
          </a:fontRef>
        </p:style>
        <p:txBody>
          <a:bodyPr>
            <a:normAutofit/>
          </a:bodyPr>
          <a:lstStyle/>
          <a:p>
            <a:pPr algn="just"/>
            <a:r>
              <a:rPr lang="fr-FR" sz="2400" dirty="0" smtClean="0">
                <a:latin typeface="Times New Roman" pitchFamily="18" charset="0"/>
                <a:cs typeface="Times New Roman" pitchFamily="18" charset="0"/>
              </a:rPr>
              <a:t>Une liste de contrôle d’accès peut extraire les informations suivantes de l’en-tête des paquets, les valider conformément aux règles, et prendre des décisions d’autorisation ou de refus en fonction des critères suivants :</a:t>
            </a:r>
          </a:p>
          <a:p>
            <a:pPr lvl="1" algn="just"/>
            <a:r>
              <a:rPr lang="fr-FR" sz="2000" dirty="0" smtClean="0">
                <a:latin typeface="Times New Roman" pitchFamily="18" charset="0"/>
                <a:cs typeface="Times New Roman" pitchFamily="18" charset="0"/>
              </a:rPr>
              <a:t>Adresse IP source</a:t>
            </a:r>
          </a:p>
          <a:p>
            <a:pPr lvl="1" algn="just"/>
            <a:r>
              <a:rPr lang="fr-FR" sz="2000" dirty="0" smtClean="0">
                <a:latin typeface="Times New Roman" pitchFamily="18" charset="0"/>
                <a:cs typeface="Times New Roman" pitchFamily="18" charset="0"/>
              </a:rPr>
              <a:t>Adresse IP de destination</a:t>
            </a:r>
          </a:p>
          <a:p>
            <a:pPr lvl="1" algn="just"/>
            <a:r>
              <a:rPr lang="fr-FR" sz="2000" dirty="0" smtClean="0">
                <a:latin typeface="Times New Roman" pitchFamily="18" charset="0"/>
                <a:cs typeface="Times New Roman" pitchFamily="18" charset="0"/>
              </a:rPr>
              <a:t>Type de message ICMP</a:t>
            </a:r>
          </a:p>
          <a:p>
            <a:pPr algn="just"/>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Une liste de contrôle d’accès peut également extraire les informations de la couche supérieure et les valider conformément aux règles. Les informations sur la couche supérieure sont les suivantes :</a:t>
            </a:r>
          </a:p>
          <a:p>
            <a:pPr lvl="1" algn="just"/>
            <a:r>
              <a:rPr lang="fr-FR" sz="2000" dirty="0" smtClean="0">
                <a:latin typeface="Times New Roman" pitchFamily="18" charset="0"/>
                <a:cs typeface="Times New Roman" pitchFamily="18" charset="0"/>
              </a:rPr>
              <a:t>Port source TCP/UDP</a:t>
            </a:r>
          </a:p>
          <a:p>
            <a:pPr lvl="1" algn="just"/>
            <a:r>
              <a:rPr lang="fr-FR" sz="2000" dirty="0" smtClean="0">
                <a:latin typeface="Times New Roman" pitchFamily="18" charset="0"/>
                <a:cs typeface="Times New Roman" pitchFamily="18" charset="0"/>
              </a:rPr>
              <a:t>Port de destination TCP/UDP</a:t>
            </a:r>
          </a:p>
        </p:txBody>
      </p:sp>
      <p:sp>
        <p:nvSpPr>
          <p:cNvPr id="5" name="Espace réservé du numéro de diapositive 4"/>
          <p:cNvSpPr>
            <a:spLocks noGrp="1"/>
          </p:cNvSpPr>
          <p:nvPr>
            <p:ph type="sldNum" sz="quarter" idx="12"/>
          </p:nvPr>
        </p:nvSpPr>
        <p:spPr/>
        <p:txBody>
          <a:bodyPr/>
          <a:lstStyle/>
          <a:p>
            <a:fld id="{B191FEE4-A078-461A-9FE8-5C46BF3B5132}" type="slidenum">
              <a:rPr lang="fr-FR" smtClean="0"/>
              <a:pPr/>
              <a:t>5</a:t>
            </a:fld>
            <a:endParaRPr lang="fr-FR"/>
          </a:p>
        </p:txBody>
      </p:sp>
      <p:pic>
        <p:nvPicPr>
          <p:cNvPr id="1026" name="Picture 2"/>
          <p:cNvPicPr>
            <a:picLocks noChangeAspect="1" noChangeArrowheads="1"/>
          </p:cNvPicPr>
          <p:nvPr/>
        </p:nvPicPr>
        <p:blipFill>
          <a:blip r:embed="rId2"/>
          <a:srcRect/>
          <a:stretch>
            <a:fillRect/>
          </a:stretch>
        </p:blipFill>
        <p:spPr bwMode="auto">
          <a:xfrm>
            <a:off x="142844" y="1285860"/>
            <a:ext cx="9001156" cy="5500701"/>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4"/>
            <a:ext cx="6429420" cy="11430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fr-FR" b="1" dirty="0" smtClean="0">
                <a:latin typeface="Times New Roman" pitchFamily="18" charset="0"/>
                <a:cs typeface="Times New Roman" pitchFamily="18" charset="0"/>
              </a:rPr>
              <a:t>Qu’est ce qu’une liste de contrôle d’accès</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142844" y="1285860"/>
            <a:ext cx="8929718" cy="5572140"/>
          </a:xfrm>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algn="just"/>
            <a:r>
              <a:rPr lang="fr-FR" sz="2600" dirty="0" smtClean="0">
                <a:latin typeface="Times New Roman" pitchFamily="18" charset="0"/>
                <a:cs typeface="Times New Roman" pitchFamily="18" charset="0"/>
              </a:rPr>
              <a:t>Une liste de contrôle d’accès est un script de configuration de routeur contrôlant l’autorisation ou le refus de passage des paquets, conformément aux critères stipulés dans leur en-tête.</a:t>
            </a:r>
          </a:p>
          <a:p>
            <a:pPr algn="just"/>
            <a:endParaRPr lang="fr-FR" sz="1500" dirty="0" smtClean="0">
              <a:latin typeface="Times New Roman" pitchFamily="18" charset="0"/>
              <a:cs typeface="Times New Roman" pitchFamily="18" charset="0"/>
            </a:endParaRPr>
          </a:p>
          <a:p>
            <a:pPr algn="just"/>
            <a:r>
              <a:rPr lang="fr-FR" sz="2600" dirty="0" smtClean="0">
                <a:latin typeface="Times New Roman" pitchFamily="18" charset="0"/>
                <a:cs typeface="Times New Roman" pitchFamily="18" charset="0"/>
              </a:rPr>
              <a:t>Quelques instructions pour utiliser les listes de contrôle d’accès :</a:t>
            </a:r>
          </a:p>
          <a:p>
            <a:pPr lvl="1" algn="just"/>
            <a:r>
              <a:rPr lang="fr-FR" sz="2000" dirty="0" smtClean="0">
                <a:latin typeface="Times New Roman" pitchFamily="18" charset="0"/>
                <a:cs typeface="Times New Roman" pitchFamily="18" charset="0"/>
              </a:rPr>
              <a:t>Utilisez des listes de contrôle d’accès sur les routeurs pare-feu entre votre réseau interne et un réseau externe, par exemple Internet. </a:t>
            </a:r>
          </a:p>
          <a:p>
            <a:pPr lvl="1" algn="just"/>
            <a:r>
              <a:rPr lang="fr-FR" sz="2000" dirty="0" smtClean="0">
                <a:latin typeface="Times New Roman" pitchFamily="18" charset="0"/>
                <a:cs typeface="Times New Roman" pitchFamily="18" charset="0"/>
              </a:rPr>
              <a:t>Utilisez des listes de contrôle d’accès sur un routeur situé entre deux sections de votre réseau pour contrôler le trafic entrant ou sortant sur une partie donnée du réseau interne. </a:t>
            </a:r>
          </a:p>
          <a:p>
            <a:pPr lvl="1" algn="just"/>
            <a:r>
              <a:rPr lang="fr-FR" sz="2000" dirty="0" smtClean="0">
                <a:latin typeface="Times New Roman" pitchFamily="18" charset="0"/>
                <a:cs typeface="Times New Roman" pitchFamily="18" charset="0"/>
              </a:rPr>
              <a:t>Configurez des listes de contrôle d’accès sur les routeurs périphériques situés à la frontière de vos réseaux. Cela permet de fournir une protection de base contre le réseau externe ou entre une zone plus sensible et une zone moins contrôlée de votre réseau. </a:t>
            </a:r>
          </a:p>
          <a:p>
            <a:pPr lvl="1" algn="just"/>
            <a:r>
              <a:rPr lang="fr-FR" sz="2000" dirty="0" smtClean="0">
                <a:latin typeface="Times New Roman" pitchFamily="18" charset="0"/>
                <a:cs typeface="Times New Roman" pitchFamily="18" charset="0"/>
              </a:rPr>
              <a:t>Configurez des listes de contrôle d’accès pour tout protocole réseau configuré sur les interfaces de routeur périphérique. Vous pouvez configurer des listes de contrôle d’accès sur une interface pour filtrer les trafics entrant, sortant ou les deux.</a:t>
            </a:r>
          </a:p>
        </p:txBody>
      </p:sp>
      <p:sp>
        <p:nvSpPr>
          <p:cNvPr id="5" name="Espace réservé du numéro de diapositive 4"/>
          <p:cNvSpPr>
            <a:spLocks noGrp="1"/>
          </p:cNvSpPr>
          <p:nvPr>
            <p:ph type="sldNum" sz="quarter" idx="12"/>
          </p:nvPr>
        </p:nvSpPr>
        <p:spPr/>
        <p:txBody>
          <a:bodyPr/>
          <a:lstStyle/>
          <a:p>
            <a:fld id="{B191FEE4-A078-461A-9FE8-5C46BF3B5132}" type="slidenum">
              <a:rPr lang="fr-FR" smtClean="0"/>
              <a:pPr/>
              <a:t>6</a:t>
            </a:fld>
            <a:endParaRPr lang="fr-FR"/>
          </a:p>
        </p:txBody>
      </p:sp>
      <p:pic>
        <p:nvPicPr>
          <p:cNvPr id="2050" name="Picture 2"/>
          <p:cNvPicPr>
            <a:picLocks noChangeAspect="1" noChangeArrowheads="1"/>
          </p:cNvPicPr>
          <p:nvPr/>
        </p:nvPicPr>
        <p:blipFill>
          <a:blip r:embed="rId2"/>
          <a:srcRect/>
          <a:stretch>
            <a:fillRect/>
          </a:stretch>
        </p:blipFill>
        <p:spPr bwMode="auto">
          <a:xfrm>
            <a:off x="500034" y="1285860"/>
            <a:ext cx="8358246" cy="528641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4"/>
            <a:ext cx="6429420" cy="11430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fr-FR" b="1" dirty="0" smtClean="0">
                <a:latin typeface="Times New Roman" pitchFamily="18" charset="0"/>
                <a:cs typeface="Times New Roman" pitchFamily="18" charset="0"/>
              </a:rPr>
              <a:t>Qu’est ce qu’une liste de contrôle d’accès</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142844" y="1285860"/>
            <a:ext cx="8929718" cy="5572140"/>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algn="just"/>
            <a:r>
              <a:rPr lang="fr-FR" sz="3000" b="1" dirty="0" smtClean="0">
                <a:solidFill>
                  <a:srgbClr val="FF0000"/>
                </a:solidFill>
                <a:latin typeface="Times New Roman" pitchFamily="18" charset="0"/>
                <a:cs typeface="Times New Roman" pitchFamily="18" charset="0"/>
              </a:rPr>
              <a:t>Règle des trois P</a:t>
            </a:r>
          </a:p>
          <a:p>
            <a:pPr algn="just"/>
            <a:r>
              <a:rPr lang="fr-FR" sz="2600" dirty="0" smtClean="0">
                <a:latin typeface="Times New Roman" pitchFamily="18" charset="0"/>
                <a:cs typeface="Times New Roman" pitchFamily="18" charset="0"/>
              </a:rPr>
              <a:t>Les trois P font figure de règle générale pour appliquer des listes de contrôle d’accès sur un routeur. Vous pouvez configurer une liste de contrôle d’accès par protocole, par direction et par interface : </a:t>
            </a:r>
          </a:p>
          <a:p>
            <a:pPr algn="just"/>
            <a:endParaRPr lang="fr-FR" sz="2600" dirty="0" smtClean="0">
              <a:latin typeface="Times New Roman" pitchFamily="18" charset="0"/>
              <a:cs typeface="Times New Roman" pitchFamily="18" charset="0"/>
            </a:endParaRPr>
          </a:p>
          <a:p>
            <a:pPr algn="just"/>
            <a:r>
              <a:rPr lang="fr-FR" sz="2600" b="1" i="1" dirty="0" smtClean="0">
                <a:latin typeface="Times New Roman" pitchFamily="18" charset="0"/>
                <a:cs typeface="Times New Roman" pitchFamily="18" charset="0"/>
              </a:rPr>
              <a:t>Une liste de contrôle d’accès par protocole :</a:t>
            </a:r>
            <a:r>
              <a:rPr lang="fr-FR" sz="2600" dirty="0" smtClean="0">
                <a:latin typeface="Times New Roman" pitchFamily="18" charset="0"/>
                <a:cs typeface="Times New Roman" pitchFamily="18" charset="0"/>
              </a:rPr>
              <a:t> pour contrôler le flux du trafic sur une interface, définissez une liste de contrôle d’accès pour chaque protocole activé sur l’interface. </a:t>
            </a:r>
          </a:p>
          <a:p>
            <a:pPr algn="just"/>
            <a:r>
              <a:rPr lang="fr-FR" sz="2600" b="1" i="1" dirty="0" smtClean="0">
                <a:latin typeface="Times New Roman" pitchFamily="18" charset="0"/>
                <a:cs typeface="Times New Roman" pitchFamily="18" charset="0"/>
              </a:rPr>
              <a:t>Une liste de contrôle d’accès par direction </a:t>
            </a:r>
            <a:r>
              <a:rPr lang="fr-FR" sz="2600" dirty="0" smtClean="0">
                <a:latin typeface="Times New Roman" pitchFamily="18" charset="0"/>
                <a:cs typeface="Times New Roman" pitchFamily="18" charset="0"/>
              </a:rPr>
              <a:t>: les listes de contrôle d’accès contrôlent le trafic dans une seule direction à la fois sur une interface. Vous devez créer deux listes de contrôle d’accès ; la première pour contrôler le trafic entrant et la seconde pour contrôler le trafic sortant. </a:t>
            </a:r>
          </a:p>
          <a:p>
            <a:pPr algn="just"/>
            <a:r>
              <a:rPr lang="fr-FR" sz="2600" b="1" i="1" dirty="0" smtClean="0">
                <a:latin typeface="Times New Roman" pitchFamily="18" charset="0"/>
                <a:cs typeface="Times New Roman" pitchFamily="18" charset="0"/>
              </a:rPr>
              <a:t>Une liste de contrôle d’accès par interface </a:t>
            </a:r>
            <a:r>
              <a:rPr lang="fr-FR" sz="2600" dirty="0" smtClean="0">
                <a:latin typeface="Times New Roman" pitchFamily="18" charset="0"/>
                <a:cs typeface="Times New Roman" pitchFamily="18" charset="0"/>
              </a:rPr>
              <a:t>: les listes de contrôle d’accès contrôlent le trafic pour une interface, telle que </a:t>
            </a:r>
            <a:r>
              <a:rPr lang="fr-FR" sz="2600" dirty="0" err="1" smtClean="0">
                <a:latin typeface="Times New Roman" pitchFamily="18" charset="0"/>
                <a:cs typeface="Times New Roman" pitchFamily="18" charset="0"/>
              </a:rPr>
              <a:t>Fast</a:t>
            </a:r>
            <a:r>
              <a:rPr lang="fr-FR" sz="2600" dirty="0" smtClean="0">
                <a:latin typeface="Times New Roman" pitchFamily="18" charset="0"/>
                <a:cs typeface="Times New Roman" pitchFamily="18" charset="0"/>
              </a:rPr>
              <a:t> Ethernet 0/0.</a:t>
            </a:r>
            <a:endParaRPr lang="fr-FR" sz="2000" dirty="0" smtClean="0">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B191FEE4-A078-461A-9FE8-5C46BF3B5132}" type="slidenum">
              <a:rPr lang="fr-FR" smtClean="0"/>
              <a:pPr/>
              <a:t>7</a:t>
            </a:fld>
            <a:endParaRPr lang="fr-FR"/>
          </a:p>
        </p:txBody>
      </p:sp>
      <p:pic>
        <p:nvPicPr>
          <p:cNvPr id="3074" name="Picture 2"/>
          <p:cNvPicPr>
            <a:picLocks noChangeAspect="1" noChangeArrowheads="1"/>
          </p:cNvPicPr>
          <p:nvPr/>
        </p:nvPicPr>
        <p:blipFill>
          <a:blip r:embed="rId2"/>
          <a:srcRect/>
          <a:stretch>
            <a:fillRect/>
          </a:stretch>
        </p:blipFill>
        <p:spPr bwMode="auto">
          <a:xfrm>
            <a:off x="357158" y="2962279"/>
            <a:ext cx="8715404" cy="346711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ox(in)">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4"/>
            <a:ext cx="6429420" cy="11430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fr-FR" b="1" dirty="0" smtClean="0">
                <a:latin typeface="Times New Roman" pitchFamily="18" charset="0"/>
                <a:cs typeface="Times New Roman" pitchFamily="18" charset="0"/>
              </a:rPr>
              <a:t>Fonctionnement des listes de contrôle d’accès</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142844" y="1285860"/>
            <a:ext cx="8929718" cy="5572140"/>
          </a:xfrm>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algn="just"/>
            <a:r>
              <a:rPr lang="fr-FR" sz="3000" dirty="0" smtClean="0">
                <a:solidFill>
                  <a:schemeClr val="tx1"/>
                </a:solidFill>
                <a:latin typeface="Times New Roman" pitchFamily="18" charset="0"/>
                <a:cs typeface="Times New Roman" pitchFamily="18" charset="0"/>
              </a:rPr>
              <a:t>Les listes de contrôle d’accès effectuent les tâches suivantes :</a:t>
            </a:r>
          </a:p>
          <a:p>
            <a:pPr lvl="1" algn="just"/>
            <a:r>
              <a:rPr lang="fr-FR" sz="2600" dirty="0" smtClean="0">
                <a:solidFill>
                  <a:schemeClr val="tx1"/>
                </a:solidFill>
                <a:latin typeface="Times New Roman" pitchFamily="18" charset="0"/>
                <a:cs typeface="Times New Roman" pitchFamily="18" charset="0"/>
              </a:rPr>
              <a:t>Elles limitent le trafic réseau pour accroître les performances réseau. </a:t>
            </a:r>
          </a:p>
          <a:p>
            <a:pPr lvl="1" algn="just"/>
            <a:r>
              <a:rPr lang="fr-FR" sz="2600" dirty="0" smtClean="0">
                <a:solidFill>
                  <a:schemeClr val="tx1"/>
                </a:solidFill>
                <a:latin typeface="Times New Roman" pitchFamily="18" charset="0"/>
                <a:cs typeface="Times New Roman" pitchFamily="18" charset="0"/>
              </a:rPr>
              <a:t>Elles contrôlent le flux de trafic. Les listes de contrôle d’accès peuvent limiter l’arrivée des mises à jour de routage. Si aucune mise à jour n’est requise vu les conditions du réseau, la bande passante est préservée. </a:t>
            </a:r>
          </a:p>
          <a:p>
            <a:pPr lvl="1" algn="just"/>
            <a:r>
              <a:rPr lang="fr-FR" sz="2600" dirty="0" smtClean="0">
                <a:solidFill>
                  <a:schemeClr val="tx1"/>
                </a:solidFill>
                <a:latin typeface="Times New Roman" pitchFamily="18" charset="0"/>
                <a:cs typeface="Times New Roman" pitchFamily="18" charset="0"/>
              </a:rPr>
              <a:t>Elles fournissent un niveau de sécurité de base pour l’accès réseau. Les listes de contrôle d’accès permettent à un hôte d’accéder à une section du réseau tout en empêchant un autre hôte d’y avoir accès. </a:t>
            </a:r>
          </a:p>
          <a:p>
            <a:pPr lvl="1" algn="just"/>
            <a:r>
              <a:rPr lang="fr-FR" sz="2600" dirty="0" smtClean="0">
                <a:solidFill>
                  <a:schemeClr val="tx1"/>
                </a:solidFill>
                <a:latin typeface="Times New Roman" pitchFamily="18" charset="0"/>
                <a:cs typeface="Times New Roman" pitchFamily="18" charset="0"/>
              </a:rPr>
              <a:t>Elles déterminent le type de trafic à acheminer ou bloquer sur les interfaces de routeur. Ainsi, une liste de contrôle d’accès peut autoriser le trafic de messagerie mais bloquer tout trafic Telnet.</a:t>
            </a:r>
            <a:endParaRPr lang="fr-FR" sz="1600" dirty="0" smtClean="0">
              <a:solidFill>
                <a:schemeClr val="tx1"/>
              </a:solidFill>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B191FEE4-A078-461A-9FE8-5C46BF3B5132}" type="slidenum">
              <a:rPr lang="fr-FR" smtClean="0"/>
              <a:pPr/>
              <a:t>8</a:t>
            </a:fld>
            <a:endParaRPr lang="fr-F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4"/>
            <a:ext cx="6429420" cy="11430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fr-FR" b="1" dirty="0" smtClean="0">
                <a:latin typeface="Times New Roman" pitchFamily="18" charset="0"/>
                <a:cs typeface="Times New Roman" pitchFamily="18" charset="0"/>
              </a:rPr>
              <a:t>Fonctionnement des listes de contrôle d’accès</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142844" y="1285860"/>
            <a:ext cx="8929718" cy="5572140"/>
          </a:xfrm>
        </p:spPr>
        <p:style>
          <a:lnRef idx="2">
            <a:schemeClr val="accent6"/>
          </a:lnRef>
          <a:fillRef idx="1">
            <a:schemeClr val="lt1"/>
          </a:fillRef>
          <a:effectRef idx="0">
            <a:schemeClr val="accent6"/>
          </a:effectRef>
          <a:fontRef idx="minor">
            <a:schemeClr val="dk1"/>
          </a:fontRef>
        </p:style>
        <p:txBody>
          <a:bodyPr>
            <a:normAutofit/>
          </a:bodyPr>
          <a:lstStyle/>
          <a:p>
            <a:pPr algn="just"/>
            <a:r>
              <a:rPr lang="fr-FR" sz="2400" dirty="0" smtClean="0">
                <a:solidFill>
                  <a:schemeClr val="tx1"/>
                </a:solidFill>
                <a:latin typeface="Times New Roman" pitchFamily="18" charset="0"/>
                <a:cs typeface="Times New Roman" pitchFamily="18" charset="0"/>
              </a:rPr>
              <a:t>Les listes de contrôle d’accès définissent des règles de contrôle accru pour les paquets arrivant par les interfaces d’entrée, passant par le routeur et atteignant leur destination par les interfaces de sortie. Elles ne gèrent pas les paquets provenant du routeur lui-même.</a:t>
            </a:r>
          </a:p>
          <a:p>
            <a:pPr algn="just"/>
            <a:r>
              <a:rPr lang="fr-FR" sz="2400" dirty="0" smtClean="0">
                <a:solidFill>
                  <a:schemeClr val="tx1"/>
                </a:solidFill>
                <a:latin typeface="Times New Roman" pitchFamily="18" charset="0"/>
                <a:cs typeface="Times New Roman" pitchFamily="18" charset="0"/>
              </a:rPr>
              <a:t>On peut configurer des listes de contrôle d’accès pour les appliquer au trafic entrant ou sortant. </a:t>
            </a:r>
          </a:p>
          <a:p>
            <a:pPr lvl="1" algn="just"/>
            <a:r>
              <a:rPr lang="fr-FR" sz="2000" b="1" i="1" dirty="0" smtClean="0">
                <a:solidFill>
                  <a:schemeClr val="tx1"/>
                </a:solidFill>
                <a:latin typeface="Times New Roman" pitchFamily="18" charset="0"/>
                <a:cs typeface="Times New Roman" pitchFamily="18" charset="0"/>
              </a:rPr>
              <a:t>Listes de contrôle d’accès entrantes :</a:t>
            </a:r>
            <a:r>
              <a:rPr lang="fr-FR" sz="2000" dirty="0" smtClean="0">
                <a:solidFill>
                  <a:schemeClr val="tx1"/>
                </a:solidFill>
                <a:latin typeface="Times New Roman" pitchFamily="18" charset="0"/>
                <a:cs typeface="Times New Roman" pitchFamily="18" charset="0"/>
              </a:rPr>
              <a:t> les paquets entrants sont traités avant d’être routés vers l’interface de sortie. Une liste de contrôle d’accès entrante est efficace car elle réduit la charge des recherches de routage en cas d’abandon du paquet. Si le paquet est autorisé à l’issue des tests, il est soumis au routage. </a:t>
            </a:r>
          </a:p>
          <a:p>
            <a:pPr lvl="1" algn="just"/>
            <a:r>
              <a:rPr lang="fr-FR" sz="2000" b="1" i="1" dirty="0" smtClean="0">
                <a:solidFill>
                  <a:schemeClr val="tx1"/>
                </a:solidFill>
                <a:latin typeface="Times New Roman" pitchFamily="18" charset="0"/>
                <a:cs typeface="Times New Roman" pitchFamily="18" charset="0"/>
              </a:rPr>
              <a:t>Listes de contrôle d’accès sortantes : </a:t>
            </a:r>
            <a:r>
              <a:rPr lang="fr-FR" sz="2000" dirty="0" smtClean="0">
                <a:solidFill>
                  <a:schemeClr val="tx1"/>
                </a:solidFill>
                <a:latin typeface="Times New Roman" pitchFamily="18" charset="0"/>
                <a:cs typeface="Times New Roman" pitchFamily="18" charset="0"/>
              </a:rPr>
              <a:t>les paquets entrants sont routés vers l’interface de sortie puis traités par le biais de la liste de contrôle d’accès sortante.</a:t>
            </a:r>
          </a:p>
        </p:txBody>
      </p:sp>
      <p:sp>
        <p:nvSpPr>
          <p:cNvPr id="5" name="Espace réservé du numéro de diapositive 4"/>
          <p:cNvSpPr>
            <a:spLocks noGrp="1"/>
          </p:cNvSpPr>
          <p:nvPr>
            <p:ph type="sldNum" sz="quarter" idx="12"/>
          </p:nvPr>
        </p:nvSpPr>
        <p:spPr/>
        <p:txBody>
          <a:bodyPr/>
          <a:lstStyle/>
          <a:p>
            <a:fld id="{B191FEE4-A078-461A-9FE8-5C46BF3B5132}" type="slidenum">
              <a:rPr lang="fr-FR" smtClean="0"/>
              <a:pPr/>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11635</TotalTime>
  <Words>1429</Words>
  <Application>Microsoft Office PowerPoint</Application>
  <PresentationFormat>Affichage à l'écran (4:3)</PresentationFormat>
  <Paragraphs>149</Paragraphs>
  <Slides>18</Slides>
  <Notes>7</Notes>
  <HiddenSlides>1</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Diapositive 1</vt:lpstr>
      <vt:lpstr>Objectifs du chapitre</vt:lpstr>
      <vt:lpstr>Introduction</vt:lpstr>
      <vt:lpstr>Filtrage des Paquets</vt:lpstr>
      <vt:lpstr>Filtrage des Paquets</vt:lpstr>
      <vt:lpstr>Qu’est ce qu’une liste de contrôle d’accès</vt:lpstr>
      <vt:lpstr>Qu’est ce qu’une liste de contrôle d’accès</vt:lpstr>
      <vt:lpstr>Fonctionnement des listes de contrôle d’accès</vt:lpstr>
      <vt:lpstr>Fonctionnement des listes de contrôle d’accès</vt:lpstr>
      <vt:lpstr>Fonctionnement des listes de contrôle d’accès</vt:lpstr>
      <vt:lpstr>Types de listes de contrôle d’accès</vt:lpstr>
      <vt:lpstr>Types de listes de contrôle d’accès</vt:lpstr>
      <vt:lpstr>Fonctionnement de listes de contrôle d’accès standard</vt:lpstr>
      <vt:lpstr>Numérotation et attribution d’un non  à une ACL</vt:lpstr>
      <vt:lpstr>Positionnement des ACL</vt:lpstr>
      <vt:lpstr>Configuration des ACL standard</vt:lpstr>
      <vt:lpstr>Configuration des ACL standard</vt:lpstr>
      <vt:lpstr>Application des ACL standard aux interfaces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csmtp</dc:creator>
  <cp:lastModifiedBy>ALEM</cp:lastModifiedBy>
  <cp:revision>90</cp:revision>
  <dcterms:created xsi:type="dcterms:W3CDTF">2013-03-31T12:43:45Z</dcterms:created>
  <dcterms:modified xsi:type="dcterms:W3CDTF">2017-04-17T07:58:06Z</dcterms:modified>
</cp:coreProperties>
</file>