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3"/>
  </p:notesMasterIdLst>
  <p:sldIdLst>
    <p:sldId id="258" r:id="rId3"/>
    <p:sldId id="259" r:id="rId4"/>
    <p:sldId id="256" r:id="rId5"/>
    <p:sldId id="257" r:id="rId6"/>
    <p:sldId id="260" r:id="rId7"/>
    <p:sldId id="261" r:id="rId8"/>
    <p:sldId id="275" r:id="rId9"/>
    <p:sldId id="276" r:id="rId10"/>
    <p:sldId id="277" r:id="rId11"/>
    <p:sldId id="274" r:id="rId12"/>
    <p:sldId id="278" r:id="rId13"/>
    <p:sldId id="285" r:id="rId14"/>
    <p:sldId id="279" r:id="rId15"/>
    <p:sldId id="280" r:id="rId16"/>
    <p:sldId id="282" r:id="rId17"/>
    <p:sldId id="283" r:id="rId18"/>
    <p:sldId id="281" r:id="rId19"/>
    <p:sldId id="272" r:id="rId20"/>
    <p:sldId id="284" r:id="rId21"/>
    <p:sldId id="262" r:id="rId22"/>
    <p:sldId id="263" r:id="rId23"/>
    <p:sldId id="286" r:id="rId24"/>
    <p:sldId id="287" r:id="rId25"/>
    <p:sldId id="288" r:id="rId26"/>
    <p:sldId id="264" r:id="rId27"/>
    <p:sldId id="266" r:id="rId28"/>
    <p:sldId id="273" r:id="rId29"/>
    <p:sldId id="289" r:id="rId30"/>
    <p:sldId id="290" r:id="rId31"/>
    <p:sldId id="291" r:id="rId32"/>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1pPr>
    <a:lvl2pPr marL="4572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2pPr>
    <a:lvl3pPr marL="9144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3pPr>
    <a:lvl4pPr marL="13716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4pPr>
    <a:lvl5pPr marL="18288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5pPr>
    <a:lvl6pPr marL="2286000" algn="l" defTabSz="914400" rtl="0" eaLnBrk="1" latinLnBrk="0" hangingPunct="1">
      <a:defRPr kern="1200">
        <a:solidFill>
          <a:schemeClr val="bg1"/>
        </a:solidFill>
        <a:latin typeface="Arial" charset="0"/>
        <a:ea typeface="MS Gothic" charset="-128"/>
        <a:cs typeface="+mn-cs"/>
      </a:defRPr>
    </a:lvl6pPr>
    <a:lvl7pPr marL="2743200" algn="l" defTabSz="914400" rtl="0" eaLnBrk="1" latinLnBrk="0" hangingPunct="1">
      <a:defRPr kern="1200">
        <a:solidFill>
          <a:schemeClr val="bg1"/>
        </a:solidFill>
        <a:latin typeface="Arial" charset="0"/>
        <a:ea typeface="MS Gothic" charset="-128"/>
        <a:cs typeface="+mn-cs"/>
      </a:defRPr>
    </a:lvl7pPr>
    <a:lvl8pPr marL="3200400" algn="l" defTabSz="914400" rtl="0" eaLnBrk="1" latinLnBrk="0" hangingPunct="1">
      <a:defRPr kern="1200">
        <a:solidFill>
          <a:schemeClr val="bg1"/>
        </a:solidFill>
        <a:latin typeface="Arial" charset="0"/>
        <a:ea typeface="MS Gothic" charset="-128"/>
        <a:cs typeface="+mn-cs"/>
      </a:defRPr>
    </a:lvl8pPr>
    <a:lvl9pPr marL="3657600" algn="l" defTabSz="914400" rtl="0" eaLnBrk="1" latinLnBrk="0" hangingPunct="1">
      <a:defRPr kern="1200">
        <a:solidFill>
          <a:schemeClr val="bg1"/>
        </a:solidFill>
        <a:latin typeface="Arial"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37" autoAdjust="0"/>
  </p:normalViewPr>
  <p:slideViewPr>
    <p:cSldViewPr>
      <p:cViewPr varScale="1">
        <p:scale>
          <a:sx n="70" d="100"/>
          <a:sy n="70" d="100"/>
        </p:scale>
        <p:origin x="1164"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3074"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288802823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Publications" TargetMode="External"/><Relationship Id="rId3" Type="http://schemas.openxmlformats.org/officeDocument/2006/relationships/hyperlink" Target="https://fr.wikipedia.org/wiki/Liseuse#cite_note-JORF-1" TargetMode="External"/><Relationship Id="rId7" Type="http://schemas.openxmlformats.org/officeDocument/2006/relationships/hyperlink" Target="https://fr.wikipedia.org/wiki/Liseuse#cite_note-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fr.wikipedia.org/wiki/Livrel" TargetMode="External"/><Relationship Id="rId5" Type="http://schemas.openxmlformats.org/officeDocument/2006/relationships/hyperlink" Target="https://fr.wikipedia.org/wiki/Livre_num%C3%A9rique" TargetMode="External"/><Relationship Id="rId4" Type="http://schemas.openxmlformats.org/officeDocument/2006/relationships/hyperlink" Target="https://fr.wikipedia.org/wiki/Appareil_mobile" TargetMode="External"/><Relationship Id="rId9" Type="http://schemas.openxmlformats.org/officeDocument/2006/relationships/hyperlink" Target="https://fr.wikipedia.org/wiki/Biblioth%C3%A8que_num%C3%A9riqu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fr.wikipedia.org/wiki/Carbon_(Mac_OS_X)" TargetMode="External"/><Relationship Id="rId13" Type="http://schemas.openxmlformats.org/officeDocument/2006/relationships/hyperlink" Target="https://fr.wikipedia.org/wiki/Java_(langage)" TargetMode="External"/><Relationship Id="rId3" Type="http://schemas.openxmlformats.org/officeDocument/2006/relationships/hyperlink" Target="https://fr.wikipedia.org/wiki/Interface_de_programmation" TargetMode="External"/><Relationship Id="rId7" Type="http://schemas.openxmlformats.org/officeDocument/2006/relationships/hyperlink" Target="https://fr.wikipedia.org/wiki/OS_X" TargetMode="External"/><Relationship Id="rId12" Type="http://schemas.openxmlformats.org/officeDocument/2006/relationships/hyperlink" Target="https://fr.wikipedia.org/wiki/Berkeley_Software_Distribution" TargetMode="External"/><Relationship Id="rId2" Type="http://schemas.openxmlformats.org/officeDocument/2006/relationships/slide" Target="../slides/slide6.xml"/><Relationship Id="rId16" Type="http://schemas.openxmlformats.org/officeDocument/2006/relationships/hyperlink" Target="https://fr.wikipedia.org/wiki/Noyau_de_syst%C3%A8me_d'exploitation#cite_note-1" TargetMode="External"/><Relationship Id="rId1" Type="http://schemas.openxmlformats.org/officeDocument/2006/relationships/notesMaster" Target="../notesMasters/notesMaster1.xml"/><Relationship Id="rId6" Type="http://schemas.openxmlformats.org/officeDocument/2006/relationships/hyperlink" Target="https://fr.wikipedia.org/wiki/Syst%C3%A8me_d'exploitation" TargetMode="External"/><Relationship Id="rId11" Type="http://schemas.openxmlformats.org/officeDocument/2006/relationships/hyperlink" Target="https://fr.wikipedia.org/wiki/POSIX" TargetMode="External"/><Relationship Id="rId5" Type="http://schemas.openxmlformats.org/officeDocument/2006/relationships/hyperlink" Target="https://fr.wikipedia.org/wiki/Programmation_orient%C3%A9e_objet" TargetMode="External"/><Relationship Id="rId15" Type="http://schemas.openxmlformats.org/officeDocument/2006/relationships/hyperlink" Target="https://fr.wikipedia.org/wiki/Ruby" TargetMode="External"/><Relationship Id="rId10" Type="http://schemas.openxmlformats.org/officeDocument/2006/relationships/hyperlink" Target="https://fr.wikipedia.org/wiki/Classic_(Mac_OS_X)" TargetMode="External"/><Relationship Id="rId4" Type="http://schemas.openxmlformats.org/officeDocument/2006/relationships/hyperlink" Target="https://fr.wikipedia.org/wiki/Apple" TargetMode="External"/><Relationship Id="rId9" Type="http://schemas.openxmlformats.org/officeDocument/2006/relationships/hyperlink" Target="https://fr.wikipedia.org/wiki/Bo%C3%AEte_%C3%A0_outils_Macintosh" TargetMode="External"/><Relationship Id="rId14" Type="http://schemas.openxmlformats.org/officeDocument/2006/relationships/hyperlink" Target="https://fr.wikipedia.org/wiki/Perl_(langag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ar-DZ" dirty="0"/>
          </a:p>
        </p:txBody>
      </p:sp>
      <p:sp>
        <p:nvSpPr>
          <p:cNvPr id="4" name="Espace réservé du numéro de diapositive 3"/>
          <p:cNvSpPr>
            <a:spLocks noGrp="1"/>
          </p:cNvSpPr>
          <p:nvPr>
            <p:ph type="sldNum" sz="quarter" idx="10"/>
          </p:nvPr>
        </p:nvSpPr>
        <p:spPr>
          <a:xfrm>
            <a:off x="3885010" y="8684684"/>
            <a:ext cx="2971800" cy="457200"/>
          </a:xfrm>
          <a:prstGeom prst="rect">
            <a:avLst/>
          </a:prstGeom>
        </p:spPr>
        <p:txBody>
          <a:bodyPr/>
          <a:lstStyle/>
          <a:p>
            <a:pPr>
              <a:defRPr/>
            </a:pPr>
            <a:fld id="{FEFF18A0-4C9D-408C-9508-B392E7AC3188}" type="slidenum">
              <a:rPr lang="fr-FR" smtClean="0"/>
              <a:pPr>
                <a:defRPr/>
              </a:pPr>
              <a:t>1</a:t>
            </a:fld>
            <a:endParaRPr lang="fr-FR" dirty="0"/>
          </a:p>
        </p:txBody>
      </p:sp>
    </p:spTree>
    <p:extLst>
      <p:ext uri="{BB962C8B-B14F-4D97-AF65-F5344CB8AC3E}">
        <p14:creationId xmlns:p14="http://schemas.microsoft.com/office/powerpoint/2010/main" val="13199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34007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71449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12632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endParaRPr lang="fr-FR" dirty="0"/>
          </a:p>
        </p:txBody>
      </p:sp>
    </p:spTree>
    <p:extLst>
      <p:ext uri="{BB962C8B-B14F-4D97-AF65-F5344CB8AC3E}">
        <p14:creationId xmlns:p14="http://schemas.microsoft.com/office/powerpoint/2010/main" val="303500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endParaRPr lang="fr-FR" dirty="0"/>
          </a:p>
        </p:txBody>
      </p:sp>
    </p:spTree>
    <p:extLst>
      <p:ext uri="{BB962C8B-B14F-4D97-AF65-F5344CB8AC3E}">
        <p14:creationId xmlns:p14="http://schemas.microsoft.com/office/powerpoint/2010/main" val="274043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http://developer.android.com/about/dashboards/index.html</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D42227-4CFF-4675-975B-2AB82BC6B468}" type="slidenum">
              <a:rPr lang="fr-FR" smtClean="0"/>
              <a:pPr/>
              <a:t>17</a:t>
            </a:fld>
            <a:endParaRPr lang="fr-FR"/>
          </a:p>
        </p:txBody>
      </p:sp>
    </p:spTree>
    <p:extLst>
      <p:ext uri="{BB962C8B-B14F-4D97-AF65-F5344CB8AC3E}">
        <p14:creationId xmlns:p14="http://schemas.microsoft.com/office/powerpoint/2010/main" val="283395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00411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Applications</a:t>
            </a:r>
            <a:r>
              <a:rPr lang="fr-FR" dirty="0" smtClean="0"/>
              <a:t>: Produit</a:t>
            </a:r>
            <a:r>
              <a:rPr lang="fr-FR" baseline="0" dirty="0" smtClean="0"/>
              <a:t> final, ce que l’utilisateur voit, ce qui lui permet d’interagir avec le système (</a:t>
            </a:r>
            <a:r>
              <a:rPr lang="fr-FR" baseline="0" dirty="0" err="1" smtClean="0"/>
              <a:t>telephone</a:t>
            </a:r>
            <a:r>
              <a:rPr lang="fr-FR" baseline="0" dirty="0" smtClean="0"/>
              <a:t>, PDA, Tablet….)</a:t>
            </a:r>
          </a:p>
          <a:p>
            <a:r>
              <a:rPr lang="fr-FR" baseline="0" dirty="0" smtClean="0"/>
              <a:t>Application </a:t>
            </a:r>
            <a:r>
              <a:rPr lang="fr-FR" baseline="0" dirty="0" err="1" smtClean="0"/>
              <a:t>FrameWork</a:t>
            </a:r>
            <a:r>
              <a:rPr lang="fr-FR" baseline="0" dirty="0" smtClean="0"/>
              <a:t> : Interface permettant aux </a:t>
            </a:r>
            <a:r>
              <a:rPr lang="fr-FR" baseline="0" dirty="0" err="1" smtClean="0"/>
              <a:t>developpeurs</a:t>
            </a:r>
            <a:r>
              <a:rPr lang="fr-FR" baseline="0" dirty="0" smtClean="0"/>
              <a:t> de dialoguer avec les librairies basiques d’</a:t>
            </a:r>
            <a:r>
              <a:rPr lang="fr-FR" baseline="0" dirty="0" err="1" smtClean="0"/>
              <a:t>Android</a:t>
            </a:r>
            <a:r>
              <a:rPr lang="fr-FR" baseline="0" dirty="0" smtClean="0"/>
              <a:t> </a:t>
            </a:r>
          </a:p>
          <a:p>
            <a:r>
              <a:rPr lang="fr-FR" baseline="0" dirty="0" smtClean="0"/>
              <a:t>Librairies : Middleware </a:t>
            </a:r>
            <a:r>
              <a:rPr lang="fr-FR" baseline="0" dirty="0" err="1" smtClean="0"/>
              <a:t>ecrit</a:t>
            </a:r>
            <a:r>
              <a:rPr lang="fr-FR" baseline="0" dirty="0" smtClean="0"/>
              <a:t> en C++, Librairies natives de Android manipulant le </a:t>
            </a:r>
            <a:r>
              <a:rPr lang="fr-FR" baseline="0" dirty="0" err="1" smtClean="0"/>
              <a:t>materiel</a:t>
            </a:r>
            <a:r>
              <a:rPr lang="fr-FR" baseline="0" dirty="0" smtClean="0"/>
              <a:t> </a:t>
            </a:r>
          </a:p>
          <a:p>
            <a:r>
              <a:rPr lang="fr-FR" baseline="0" dirty="0" smtClean="0"/>
              <a:t>Linux </a:t>
            </a:r>
            <a:r>
              <a:rPr lang="fr-FR" baseline="0" dirty="0" err="1" smtClean="0"/>
              <a:t>Kernel</a:t>
            </a:r>
            <a:r>
              <a:rPr lang="fr-FR" baseline="0" dirty="0" smtClean="0"/>
              <a:t> : Noyau Linux pour la gestion et la configuration du </a:t>
            </a:r>
            <a:r>
              <a:rPr lang="fr-FR" baseline="0" dirty="0" err="1" smtClean="0"/>
              <a:t>materiel</a:t>
            </a:r>
            <a:r>
              <a:rPr lang="fr-FR" baseline="0" dirty="0" smtClean="0"/>
              <a:t> </a:t>
            </a:r>
          </a:p>
          <a:p>
            <a:r>
              <a:rPr lang="fr-FR" baseline="0" dirty="0" smtClean="0"/>
              <a:t>Android </a:t>
            </a:r>
            <a:r>
              <a:rPr lang="fr-FR" baseline="0" dirty="0" err="1" smtClean="0"/>
              <a:t>Runtime</a:t>
            </a:r>
            <a:r>
              <a:rPr lang="fr-FR" baseline="0" dirty="0" smtClean="0"/>
              <a:t>: La machine virtuelle d’</a:t>
            </a:r>
            <a:r>
              <a:rPr lang="fr-FR" baseline="0" dirty="0" err="1" smtClean="0"/>
              <a:t>android</a:t>
            </a:r>
            <a:r>
              <a:rPr lang="fr-FR" baseline="0" dirty="0" smtClean="0"/>
              <a:t>; celui-ci nous facilite trop la vie puisqu’il se charge de la destruction des objets non utilises</a:t>
            </a:r>
          </a:p>
          <a:p>
            <a:r>
              <a:rPr lang="fr-FR" baseline="0" dirty="0" err="1" smtClean="0"/>
              <a:t>Core</a:t>
            </a:r>
            <a:r>
              <a:rPr lang="fr-FR" baseline="0" dirty="0" smtClean="0"/>
              <a:t> </a:t>
            </a:r>
            <a:r>
              <a:rPr lang="fr-FR" baseline="0" dirty="0" err="1" smtClean="0"/>
              <a:t>Libraries</a:t>
            </a:r>
            <a:r>
              <a:rPr lang="fr-FR" baseline="0" dirty="0" smtClean="0"/>
              <a:t> : Ensemble de classe utilisés par la machine virtuelle </a:t>
            </a:r>
          </a:p>
          <a:p>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D42227-4CFF-4675-975B-2AB82BC6B468}" type="slidenum">
              <a:rPr lang="fr-FR" smtClean="0"/>
              <a:pPr/>
              <a:t>19</a:t>
            </a:fld>
            <a:endParaRPr lang="fr-FR"/>
          </a:p>
        </p:txBody>
      </p:sp>
    </p:spTree>
    <p:extLst>
      <p:ext uri="{BB962C8B-B14F-4D97-AF65-F5344CB8AC3E}">
        <p14:creationId xmlns:p14="http://schemas.microsoft.com/office/powerpoint/2010/main" val="61793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58823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61436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99616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5322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1525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498528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84299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81717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325468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45859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47121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8275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fr-FR"/>
          </a:p>
        </p:txBody>
      </p:sp>
    </p:spTree>
    <p:extLst>
      <p:ext uri="{BB962C8B-B14F-4D97-AF65-F5344CB8AC3E}">
        <p14:creationId xmlns:p14="http://schemas.microsoft.com/office/powerpoint/2010/main" val="289524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fr-FR"/>
          </a:p>
        </p:txBody>
      </p:sp>
    </p:spTree>
    <p:extLst>
      <p:ext uri="{BB962C8B-B14F-4D97-AF65-F5344CB8AC3E}">
        <p14:creationId xmlns:p14="http://schemas.microsoft.com/office/powerpoint/2010/main" val="211786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p>
          <a:p>
            <a:endParaRPr lang="fr-FR" sz="1200" kern="1200" dirty="0" smtClean="0">
              <a:solidFill>
                <a:srgbClr val="000000"/>
              </a:solidFill>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Une </a:t>
            </a:r>
            <a:r>
              <a:rPr lang="fr-FR" sz="1200" b="1" i="0" kern="1200" dirty="0" smtClean="0">
                <a:solidFill>
                  <a:srgbClr val="000000"/>
                </a:solidFill>
                <a:effectLst/>
                <a:latin typeface="Times New Roman" pitchFamily="16" charset="0"/>
                <a:ea typeface="+mn-ea"/>
                <a:cs typeface="+mn-cs"/>
              </a:rPr>
              <a:t>liseuse</a:t>
            </a:r>
            <a:r>
              <a:rPr lang="fr-FR" sz="1200" b="0" i="0" u="none" strike="noStrike" kern="1200" baseline="30000" dirty="0" smtClean="0">
                <a:solidFill>
                  <a:srgbClr val="000000"/>
                </a:solidFill>
                <a:effectLst/>
                <a:latin typeface="Times New Roman" pitchFamily="16" charset="0"/>
                <a:ea typeface="+mn-ea"/>
                <a:cs typeface="+mn-cs"/>
                <a:hlinkClick r:id="rId3"/>
              </a:rPr>
              <a:t>1</a:t>
            </a:r>
            <a:r>
              <a:rPr lang="fr-FR" sz="1200" b="0" i="0" kern="1200" dirty="0" smtClean="0">
                <a:solidFill>
                  <a:srgbClr val="000000"/>
                </a:solidFill>
                <a:effectLst/>
                <a:latin typeface="Times New Roman" pitchFamily="16" charset="0"/>
                <a:ea typeface="+mn-ea"/>
                <a:cs typeface="+mn-cs"/>
              </a:rPr>
              <a:t>, est un </a:t>
            </a:r>
            <a:r>
              <a:rPr lang="fr-FR" sz="1200" b="0" i="0" u="none" strike="noStrike" kern="1200" dirty="0" smtClean="0">
                <a:solidFill>
                  <a:srgbClr val="000000"/>
                </a:solidFill>
                <a:effectLst/>
                <a:latin typeface="Times New Roman" pitchFamily="16" charset="0"/>
                <a:ea typeface="+mn-ea"/>
                <a:cs typeface="+mn-cs"/>
                <a:hlinkClick r:id="rId4" tooltip="Appareil mobile"/>
              </a:rPr>
              <a:t>appareil mobile</a:t>
            </a:r>
            <a:r>
              <a:rPr lang="fr-FR" sz="1200" b="0" i="0" kern="1200" dirty="0" smtClean="0">
                <a:solidFill>
                  <a:srgbClr val="000000"/>
                </a:solidFill>
                <a:effectLst/>
                <a:latin typeface="Times New Roman" pitchFamily="16" charset="0"/>
                <a:ea typeface="+mn-ea"/>
                <a:cs typeface="+mn-cs"/>
              </a:rPr>
              <a:t> conçu principalement pour lire des </a:t>
            </a:r>
            <a:r>
              <a:rPr lang="fr-FR" sz="1200" b="0" i="0" u="none" strike="noStrike" kern="1200" dirty="0" smtClean="0">
                <a:solidFill>
                  <a:srgbClr val="000000"/>
                </a:solidFill>
                <a:effectLst/>
                <a:latin typeface="Times New Roman" pitchFamily="16" charset="0"/>
                <a:ea typeface="+mn-ea"/>
                <a:cs typeface="+mn-cs"/>
                <a:hlinkClick r:id="rId5" tooltip="Livre numérique"/>
              </a:rPr>
              <a:t>livres numériques</a:t>
            </a:r>
            <a:r>
              <a:rPr lang="fr-FR" sz="1200" b="0" i="0" kern="1200" dirty="0" smtClean="0">
                <a:solidFill>
                  <a:srgbClr val="000000"/>
                </a:solidFill>
                <a:effectLst/>
                <a:latin typeface="Times New Roman" pitchFamily="16" charset="0"/>
                <a:ea typeface="+mn-ea"/>
                <a:cs typeface="+mn-cs"/>
              </a:rPr>
              <a:t> (ou « </a:t>
            </a:r>
            <a:r>
              <a:rPr lang="fr-FR" sz="1200" b="0" i="0" u="none" strike="noStrike" kern="1200" dirty="0" err="1" smtClean="0">
                <a:solidFill>
                  <a:srgbClr val="000000"/>
                </a:solidFill>
                <a:effectLst/>
                <a:latin typeface="Times New Roman" pitchFamily="16" charset="0"/>
                <a:ea typeface="+mn-ea"/>
                <a:cs typeface="+mn-cs"/>
                <a:hlinkClick r:id="rId6" tooltip="Livrel"/>
              </a:rPr>
              <a:t>livrels</a:t>
            </a:r>
            <a:r>
              <a:rPr lang="fr-FR" sz="1200" b="0" i="0" kern="1200" dirty="0" smtClean="0">
                <a:solidFill>
                  <a:srgbClr val="000000"/>
                </a:solidFill>
                <a:effectLst/>
                <a:latin typeface="Times New Roman" pitchFamily="16" charset="0"/>
                <a:ea typeface="+mn-ea"/>
                <a:cs typeface="+mn-cs"/>
              </a:rPr>
              <a:t> »</a:t>
            </a:r>
            <a:r>
              <a:rPr lang="fr-FR" sz="1200" b="0" i="0" u="none" strike="noStrike" kern="1200" baseline="30000" dirty="0" smtClean="0">
                <a:solidFill>
                  <a:srgbClr val="000000"/>
                </a:solidFill>
                <a:effectLst/>
                <a:latin typeface="Times New Roman" pitchFamily="16" charset="0"/>
                <a:ea typeface="+mn-ea"/>
                <a:cs typeface="+mn-cs"/>
                <a:hlinkClick r:id="rId7"/>
              </a:rPr>
              <a:t>2</a:t>
            </a:r>
            <a:r>
              <a:rPr lang="fr-FR" sz="1200" b="0" i="0" kern="1200" dirty="0" smtClean="0">
                <a:solidFill>
                  <a:srgbClr val="000000"/>
                </a:solidFill>
                <a:effectLst/>
                <a:latin typeface="Times New Roman" pitchFamily="16" charset="0"/>
                <a:ea typeface="+mn-ea"/>
                <a:cs typeface="+mn-cs"/>
              </a:rPr>
              <a:t>). L'appareil est doté d'un écran pour la lecture et doit permettre le stockage des </a:t>
            </a:r>
            <a:r>
              <a:rPr lang="fr-FR" sz="1200" b="0" i="0" u="none" strike="noStrike" kern="1200" dirty="0" smtClean="0">
                <a:solidFill>
                  <a:srgbClr val="000000"/>
                </a:solidFill>
                <a:effectLst/>
                <a:latin typeface="Times New Roman" pitchFamily="16" charset="0"/>
                <a:ea typeface="+mn-ea"/>
                <a:cs typeface="+mn-cs"/>
                <a:hlinkClick r:id="rId8" tooltip="Publications"/>
              </a:rPr>
              <a:t>publications</a:t>
            </a:r>
            <a:r>
              <a:rPr lang="fr-FR" sz="1200" b="0" i="0" kern="1200" dirty="0" smtClean="0">
                <a:solidFill>
                  <a:srgbClr val="000000"/>
                </a:solidFill>
                <a:effectLst/>
                <a:latin typeface="Times New Roman" pitchFamily="16" charset="0"/>
                <a:ea typeface="+mn-ea"/>
                <a:cs typeface="+mn-cs"/>
              </a:rPr>
              <a:t> numériques pour la création d'une </a:t>
            </a:r>
            <a:r>
              <a:rPr lang="fr-FR" sz="1200" b="0" i="0" u="none" strike="noStrike" kern="1200" dirty="0" smtClean="0">
                <a:solidFill>
                  <a:srgbClr val="000000"/>
                </a:solidFill>
                <a:effectLst/>
                <a:latin typeface="Times New Roman" pitchFamily="16" charset="0"/>
                <a:ea typeface="+mn-ea"/>
                <a:cs typeface="+mn-cs"/>
                <a:hlinkClick r:id="rId9" tooltip="Bibliothèque numérique"/>
              </a:rPr>
              <a:t>bibliothèque numérique</a:t>
            </a:r>
            <a:r>
              <a:rPr lang="fr-FR" sz="1200" b="0" i="0" u="none" strike="noStrike" kern="1200" baseline="30000" dirty="0" smtClean="0">
                <a:solidFill>
                  <a:srgbClr val="000000"/>
                </a:solidFill>
                <a:effectLst/>
                <a:latin typeface="Times New Roman" pitchFamily="16" charset="0"/>
                <a:ea typeface="+mn-ea"/>
                <a:cs typeface="+mn-cs"/>
                <a:hlinkClick r:id="rId3"/>
              </a:rPr>
              <a:t>1</a:t>
            </a:r>
            <a:endParaRPr lang="fr-FR" sz="1200" b="0" i="0" u="none" strike="noStrike" kern="1200" baseline="30000" dirty="0" smtClean="0">
              <a:solidFill>
                <a:srgbClr val="000000"/>
              </a:solidFill>
              <a:effectLst/>
              <a:latin typeface="Times New Roman" pitchFamily="16" charset="0"/>
              <a:ea typeface="+mn-ea"/>
              <a:cs typeface="+mn-cs"/>
            </a:endParaRPr>
          </a:p>
          <a:p>
            <a:endParaRPr lang="fr-FR" sz="1200" b="0" i="0" u="none" strike="noStrike" kern="1200" baseline="30000" dirty="0" smtClean="0">
              <a:solidFill>
                <a:srgbClr val="000000"/>
              </a:solidFill>
              <a:effectLst/>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La </a:t>
            </a:r>
            <a:r>
              <a:rPr lang="fr-FR" sz="1200" b="1" i="0" kern="1200" dirty="0" smtClean="0">
                <a:solidFill>
                  <a:srgbClr val="000000"/>
                </a:solidFill>
                <a:effectLst/>
                <a:latin typeface="Times New Roman" pitchFamily="16" charset="0"/>
                <a:ea typeface="+mn-ea"/>
                <a:cs typeface="+mn-cs"/>
              </a:rPr>
              <a:t>télévision interactive</a:t>
            </a:r>
            <a:r>
              <a:rPr lang="fr-FR" sz="1200" b="0" i="0" kern="1200" dirty="0" smtClean="0">
                <a:solidFill>
                  <a:srgbClr val="000000"/>
                </a:solidFill>
                <a:effectLst/>
                <a:latin typeface="Times New Roman" pitchFamily="16" charset="0"/>
                <a:ea typeface="+mn-ea"/>
                <a:cs typeface="+mn-cs"/>
              </a:rPr>
              <a:t>, parfois abrégée par le sigle </a:t>
            </a:r>
            <a:r>
              <a:rPr lang="fr-FR" sz="1200" b="1" i="0" kern="1200" dirty="0" err="1" smtClean="0">
                <a:solidFill>
                  <a:srgbClr val="000000"/>
                </a:solidFill>
                <a:effectLst/>
                <a:latin typeface="Times New Roman" pitchFamily="16" charset="0"/>
                <a:ea typeface="+mn-ea"/>
                <a:cs typeface="+mn-cs"/>
              </a:rPr>
              <a:t>iTV</a:t>
            </a:r>
            <a:r>
              <a:rPr lang="fr-FR" sz="1200" b="0" i="0" kern="1200" dirty="0" smtClean="0">
                <a:solidFill>
                  <a:srgbClr val="000000"/>
                </a:solidFill>
                <a:effectLst/>
                <a:latin typeface="Times New Roman" pitchFamily="16" charset="0"/>
                <a:ea typeface="+mn-ea"/>
                <a:cs typeface="+mn-cs"/>
              </a:rPr>
              <a:t> (de l'anglais </a:t>
            </a:r>
            <a:r>
              <a:rPr lang="fr-FR" sz="1200" b="0" i="1" kern="1200" dirty="0" smtClean="0">
                <a:solidFill>
                  <a:srgbClr val="000000"/>
                </a:solidFill>
                <a:effectLst/>
                <a:latin typeface="Times New Roman" pitchFamily="16" charset="0"/>
                <a:ea typeface="+mn-ea"/>
                <a:cs typeface="+mn-cs"/>
              </a:rPr>
              <a:t>interactive </a:t>
            </a:r>
            <a:r>
              <a:rPr lang="fr-FR" sz="1200" b="0" i="1" kern="1200" dirty="0" err="1" smtClean="0">
                <a:solidFill>
                  <a:srgbClr val="000000"/>
                </a:solidFill>
                <a:effectLst/>
                <a:latin typeface="Times New Roman" pitchFamily="16" charset="0"/>
                <a:ea typeface="+mn-ea"/>
                <a:cs typeface="+mn-cs"/>
              </a:rPr>
              <a:t>television</a:t>
            </a:r>
            <a:r>
              <a:rPr lang="fr-FR" sz="1200" b="0" i="0" kern="1200" dirty="0" smtClean="0">
                <a:solidFill>
                  <a:srgbClr val="000000"/>
                </a:solidFill>
                <a:effectLst/>
                <a:latin typeface="Times New Roman" pitchFamily="16" charset="0"/>
                <a:ea typeface="+mn-ea"/>
                <a:cs typeface="+mn-cs"/>
              </a:rPr>
              <a:t>), est un terme générique qui concerne les différentes techniques permettant à un téléspectateur d'interagir avec le programme de télévision qu'il regarde.</a:t>
            </a:r>
            <a:endParaRPr lang="fr-FR" dirty="0"/>
          </a:p>
        </p:txBody>
      </p:sp>
    </p:spTree>
    <p:extLst>
      <p:ext uri="{BB962C8B-B14F-4D97-AF65-F5344CB8AC3E}">
        <p14:creationId xmlns:p14="http://schemas.microsoft.com/office/powerpoint/2010/main" val="343058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p>
          <a:p>
            <a:endParaRPr lang="fr-FR" sz="1200" kern="1200" dirty="0" smtClean="0">
              <a:solidFill>
                <a:srgbClr val="000000"/>
              </a:solidFill>
              <a:latin typeface="Times New Roman" pitchFamily="16" charset="0"/>
              <a:ea typeface="+mn-ea"/>
              <a:cs typeface="+mn-cs"/>
            </a:endParaRPr>
          </a:p>
          <a:p>
            <a:r>
              <a:rPr lang="fr-FR" sz="1200" b="1" i="0" kern="1200" dirty="0" smtClean="0">
                <a:solidFill>
                  <a:srgbClr val="000000"/>
                </a:solidFill>
                <a:effectLst/>
                <a:latin typeface="Times New Roman" pitchFamily="16" charset="0"/>
                <a:ea typeface="+mn-ea"/>
                <a:cs typeface="+mn-cs"/>
              </a:rPr>
              <a:t>Cocoa</a:t>
            </a:r>
            <a:r>
              <a:rPr lang="fr-FR" sz="1200" b="0" i="0" kern="1200" dirty="0" smtClean="0">
                <a:solidFill>
                  <a:srgbClr val="000000"/>
                </a:solidFill>
                <a:effectLst/>
                <a:latin typeface="Times New Roman" pitchFamily="16" charset="0"/>
                <a:ea typeface="+mn-ea"/>
                <a:cs typeface="+mn-cs"/>
              </a:rPr>
              <a:t> est une </a:t>
            </a:r>
            <a:r>
              <a:rPr lang="fr-FR" sz="1200" b="1" i="0" u="none" strike="noStrike" kern="1200" dirty="0" smtClean="0">
                <a:solidFill>
                  <a:srgbClr val="FF0000"/>
                </a:solidFill>
                <a:effectLst/>
                <a:latin typeface="Times New Roman" pitchFamily="16" charset="0"/>
                <a:ea typeface="+mn-ea"/>
                <a:cs typeface="+mn-cs"/>
                <a:hlinkClick r:id="rId3" tooltip="Interface de programmation"/>
              </a:rPr>
              <a:t>API</a:t>
            </a:r>
            <a:r>
              <a:rPr lang="fr-FR" sz="1200" b="0" i="0" kern="1200" dirty="0" smtClean="0">
                <a:solidFill>
                  <a:srgbClr val="000000"/>
                </a:solidFill>
                <a:effectLst/>
                <a:latin typeface="Times New Roman" pitchFamily="16" charset="0"/>
                <a:ea typeface="+mn-ea"/>
                <a:cs typeface="+mn-cs"/>
              </a:rPr>
              <a:t> native d'</a:t>
            </a:r>
            <a:r>
              <a:rPr lang="fr-FR" sz="1200" b="0" i="0" u="none" strike="noStrike" kern="1200" dirty="0" smtClean="0">
                <a:solidFill>
                  <a:srgbClr val="000000"/>
                </a:solidFill>
                <a:effectLst/>
                <a:latin typeface="Times New Roman" pitchFamily="16" charset="0"/>
                <a:ea typeface="+mn-ea"/>
                <a:cs typeface="+mn-cs"/>
                <a:hlinkClick r:id="rId4" tooltip="Apple"/>
              </a:rPr>
              <a:t>Apple</a:t>
            </a:r>
            <a:r>
              <a:rPr lang="fr-FR" sz="1200" b="0" i="0" kern="1200" dirty="0" smtClean="0">
                <a:solidFill>
                  <a:srgbClr val="000000"/>
                </a:solidFill>
                <a:effectLst/>
                <a:latin typeface="Times New Roman" pitchFamily="16" charset="0"/>
                <a:ea typeface="+mn-ea"/>
                <a:cs typeface="+mn-cs"/>
              </a:rPr>
              <a:t> pour le développement </a:t>
            </a:r>
            <a:r>
              <a:rPr lang="fr-FR" sz="1200" b="0" i="0" u="none" strike="noStrike" kern="1200" dirty="0" smtClean="0">
                <a:solidFill>
                  <a:srgbClr val="000000"/>
                </a:solidFill>
                <a:effectLst/>
                <a:latin typeface="Times New Roman" pitchFamily="16" charset="0"/>
                <a:ea typeface="+mn-ea"/>
                <a:cs typeface="+mn-cs"/>
                <a:hlinkClick r:id="rId5" tooltip="Programmation orientée objet"/>
              </a:rPr>
              <a:t>orienté objet</a:t>
            </a:r>
            <a:r>
              <a:rPr lang="fr-FR" sz="1200" b="0" i="0" kern="1200" dirty="0" smtClean="0">
                <a:solidFill>
                  <a:srgbClr val="000000"/>
                </a:solidFill>
                <a:effectLst/>
                <a:latin typeface="Times New Roman" pitchFamily="16" charset="0"/>
                <a:ea typeface="+mn-ea"/>
                <a:cs typeface="+mn-cs"/>
              </a:rPr>
              <a:t> sur son </a:t>
            </a:r>
            <a:r>
              <a:rPr lang="fr-FR" sz="1200" b="0" i="0" u="none" strike="noStrike" kern="1200" dirty="0" smtClean="0">
                <a:solidFill>
                  <a:srgbClr val="000000"/>
                </a:solidFill>
                <a:effectLst/>
                <a:latin typeface="Times New Roman" pitchFamily="16" charset="0"/>
                <a:ea typeface="+mn-ea"/>
                <a:cs typeface="+mn-cs"/>
                <a:hlinkClick r:id="rId6" tooltip="Système d'exploitation"/>
              </a:rPr>
              <a:t>système d'exploitation</a:t>
            </a:r>
            <a:r>
              <a:rPr lang="fr-FR" sz="1200" b="0" i="0" kern="1200" dirty="0" smtClean="0">
                <a:solidFill>
                  <a:srgbClr val="000000"/>
                </a:solidFill>
                <a:effectLst/>
                <a:latin typeface="Times New Roman" pitchFamily="16" charset="0"/>
                <a:ea typeface="+mn-ea"/>
                <a:cs typeface="+mn-cs"/>
              </a:rPr>
              <a:t> </a:t>
            </a:r>
            <a:r>
              <a:rPr lang="fr-FR" sz="1200" b="0" i="0" u="none" strike="noStrike" kern="1200" dirty="0" smtClean="0">
                <a:solidFill>
                  <a:srgbClr val="000000"/>
                </a:solidFill>
                <a:effectLst/>
                <a:latin typeface="Times New Roman" pitchFamily="16" charset="0"/>
                <a:ea typeface="+mn-ea"/>
                <a:cs typeface="+mn-cs"/>
                <a:hlinkClick r:id="rId7" tooltip="OS X"/>
              </a:rPr>
              <a:t>Mac OS X</a:t>
            </a:r>
            <a:r>
              <a:rPr lang="fr-FR" sz="1200" b="0" i="0" kern="1200" dirty="0" smtClean="0">
                <a:solidFill>
                  <a:srgbClr val="000000"/>
                </a:solidFill>
                <a:effectLst/>
                <a:latin typeface="Times New Roman" pitchFamily="16" charset="0"/>
                <a:ea typeface="+mn-ea"/>
                <a:cs typeface="+mn-cs"/>
              </a:rPr>
              <a:t>. C'est l'une des cinq </a:t>
            </a:r>
            <a:r>
              <a:rPr lang="fr-FR" sz="1200" b="0" i="0" u="none" strike="noStrike" kern="1200" dirty="0" smtClean="0">
                <a:solidFill>
                  <a:srgbClr val="000000"/>
                </a:solidFill>
                <a:effectLst/>
                <a:latin typeface="Times New Roman" pitchFamily="16" charset="0"/>
                <a:ea typeface="+mn-ea"/>
                <a:cs typeface="+mn-cs"/>
                <a:hlinkClick r:id="rId3" tooltip="Interface de programmation"/>
              </a:rPr>
              <a:t>API</a:t>
            </a:r>
            <a:r>
              <a:rPr lang="fr-FR" sz="1200" b="0" i="0" kern="1200" dirty="0" smtClean="0">
                <a:solidFill>
                  <a:srgbClr val="000000"/>
                </a:solidFill>
                <a:effectLst/>
                <a:latin typeface="Times New Roman" pitchFamily="16" charset="0"/>
                <a:ea typeface="+mn-ea"/>
                <a:cs typeface="+mn-cs"/>
              </a:rPr>
              <a:t> majeures disponibles pour Mac OS X, les autres étant : </a:t>
            </a:r>
            <a:r>
              <a:rPr lang="fr-FR" sz="1200" b="0" i="0" u="none" strike="noStrike" kern="1200" dirty="0" smtClean="0">
                <a:solidFill>
                  <a:srgbClr val="000000"/>
                </a:solidFill>
                <a:effectLst/>
                <a:latin typeface="Times New Roman" pitchFamily="16" charset="0"/>
                <a:ea typeface="+mn-ea"/>
                <a:cs typeface="+mn-cs"/>
                <a:hlinkClick r:id="rId8" tooltip="Carbon (Mac OS X)"/>
              </a:rPr>
              <a:t>Carbon</a:t>
            </a:r>
            <a:r>
              <a:rPr lang="fr-FR" sz="1200" b="0" i="0" kern="1200" dirty="0" smtClean="0">
                <a:solidFill>
                  <a:srgbClr val="000000"/>
                </a:solidFill>
                <a:effectLst/>
                <a:latin typeface="Times New Roman" pitchFamily="16" charset="0"/>
                <a:ea typeface="+mn-ea"/>
                <a:cs typeface="+mn-cs"/>
              </a:rPr>
              <a:t>, la </a:t>
            </a:r>
            <a:r>
              <a:rPr lang="fr-FR" sz="1200" b="0" i="0" u="none" strike="noStrike" kern="1200" dirty="0" smtClean="0">
                <a:solidFill>
                  <a:srgbClr val="000000"/>
                </a:solidFill>
                <a:effectLst/>
                <a:latin typeface="Times New Roman" pitchFamily="16" charset="0"/>
                <a:ea typeface="+mn-ea"/>
                <a:cs typeface="+mn-cs"/>
                <a:hlinkClick r:id="rId9" tooltip="Boîte à outils Macintosh"/>
              </a:rPr>
              <a:t>boîte à outils Macintosh</a:t>
            </a:r>
            <a:r>
              <a:rPr lang="fr-FR" sz="1200" b="0" i="0" kern="1200" dirty="0" smtClean="0">
                <a:solidFill>
                  <a:srgbClr val="000000"/>
                </a:solidFill>
                <a:effectLst/>
                <a:latin typeface="Times New Roman" pitchFamily="16" charset="0"/>
                <a:ea typeface="+mn-ea"/>
                <a:cs typeface="+mn-cs"/>
              </a:rPr>
              <a:t> (pour l'environnement obsolète </a:t>
            </a:r>
            <a:r>
              <a:rPr lang="fr-FR" sz="1200" b="0" i="0" u="none" strike="noStrike" kern="1200" dirty="0" err="1" smtClean="0">
                <a:solidFill>
                  <a:srgbClr val="000000"/>
                </a:solidFill>
                <a:effectLst/>
                <a:latin typeface="Times New Roman" pitchFamily="16" charset="0"/>
                <a:ea typeface="+mn-ea"/>
                <a:cs typeface="+mn-cs"/>
                <a:hlinkClick r:id="rId10" tooltip="Classic (Mac OS X)"/>
              </a:rPr>
              <a:t>Classic</a:t>
            </a:r>
            <a:r>
              <a:rPr lang="fr-FR" sz="1200" b="0" i="0" kern="1200" dirty="0" smtClean="0">
                <a:solidFill>
                  <a:srgbClr val="000000"/>
                </a:solidFill>
                <a:effectLst/>
                <a:latin typeface="Times New Roman" pitchFamily="16" charset="0"/>
                <a:ea typeface="+mn-ea"/>
                <a:cs typeface="+mn-cs"/>
              </a:rPr>
              <a:t>), </a:t>
            </a:r>
            <a:r>
              <a:rPr lang="fr-FR" sz="1200" b="0" i="0" u="none" strike="noStrike" kern="1200" dirty="0" smtClean="0">
                <a:solidFill>
                  <a:srgbClr val="000000"/>
                </a:solidFill>
                <a:effectLst/>
                <a:latin typeface="Times New Roman" pitchFamily="16" charset="0"/>
                <a:ea typeface="+mn-ea"/>
                <a:cs typeface="+mn-cs"/>
                <a:hlinkClick r:id="rId11" tooltip="POSIX"/>
              </a:rPr>
              <a:t>POSIX</a:t>
            </a:r>
            <a:r>
              <a:rPr lang="fr-FR" sz="1200" b="0" i="0" kern="1200" dirty="0" smtClean="0">
                <a:solidFill>
                  <a:srgbClr val="000000"/>
                </a:solidFill>
                <a:effectLst/>
                <a:latin typeface="Times New Roman" pitchFamily="16" charset="0"/>
                <a:ea typeface="+mn-ea"/>
                <a:cs typeface="+mn-cs"/>
              </a:rPr>
              <a:t> (pour l'environnement </a:t>
            </a:r>
            <a:r>
              <a:rPr lang="fr-FR" sz="1200" b="0" i="0" u="none" strike="noStrike" kern="1200" dirty="0" smtClean="0">
                <a:solidFill>
                  <a:srgbClr val="000000"/>
                </a:solidFill>
                <a:effectLst/>
                <a:latin typeface="Times New Roman" pitchFamily="16" charset="0"/>
                <a:ea typeface="+mn-ea"/>
                <a:cs typeface="+mn-cs"/>
                <a:hlinkClick r:id="rId12" tooltip="Berkeley Software Distribution"/>
              </a:rPr>
              <a:t>BSD</a:t>
            </a:r>
            <a:r>
              <a:rPr lang="fr-FR" sz="1200" b="0" i="0" kern="1200" dirty="0" smtClean="0">
                <a:solidFill>
                  <a:srgbClr val="000000"/>
                </a:solidFill>
                <a:effectLst/>
                <a:latin typeface="Times New Roman" pitchFamily="16" charset="0"/>
                <a:ea typeface="+mn-ea"/>
                <a:cs typeface="+mn-cs"/>
              </a:rPr>
              <a:t>) et </a:t>
            </a:r>
            <a:r>
              <a:rPr lang="fr-FR" sz="1200" b="0" i="0" u="none" strike="noStrike" kern="1200" dirty="0" smtClean="0">
                <a:solidFill>
                  <a:srgbClr val="000000"/>
                </a:solidFill>
                <a:effectLst/>
                <a:latin typeface="Times New Roman" pitchFamily="16" charset="0"/>
                <a:ea typeface="+mn-ea"/>
                <a:cs typeface="+mn-cs"/>
                <a:hlinkClick r:id="rId13" tooltip="Java (langage)"/>
              </a:rPr>
              <a:t>Java</a:t>
            </a:r>
            <a:r>
              <a:rPr lang="fr-FR" sz="1200" b="0" i="0" kern="1200" dirty="0" smtClean="0">
                <a:solidFill>
                  <a:srgbClr val="000000"/>
                </a:solidFill>
                <a:effectLst/>
                <a:latin typeface="Times New Roman" pitchFamily="16" charset="0"/>
                <a:ea typeface="+mn-ea"/>
                <a:cs typeface="+mn-cs"/>
              </a:rPr>
              <a:t>. Certains environnements, comme </a:t>
            </a:r>
            <a:r>
              <a:rPr lang="fr-FR" sz="1200" b="0" i="0" u="none" strike="noStrike" kern="1200" dirty="0" smtClean="0">
                <a:solidFill>
                  <a:srgbClr val="000000"/>
                </a:solidFill>
                <a:effectLst/>
                <a:latin typeface="Times New Roman" pitchFamily="16" charset="0"/>
                <a:ea typeface="+mn-ea"/>
                <a:cs typeface="+mn-cs"/>
                <a:hlinkClick r:id="rId14" tooltip="Perl (langage)"/>
              </a:rPr>
              <a:t>Perl</a:t>
            </a:r>
            <a:r>
              <a:rPr lang="fr-FR" sz="1200" b="0" i="0" kern="1200" dirty="0" smtClean="0">
                <a:solidFill>
                  <a:srgbClr val="000000"/>
                </a:solidFill>
                <a:effectLst/>
                <a:latin typeface="Times New Roman" pitchFamily="16" charset="0"/>
                <a:ea typeface="+mn-ea"/>
                <a:cs typeface="+mn-cs"/>
              </a:rPr>
              <a:t> et </a:t>
            </a:r>
            <a:r>
              <a:rPr lang="fr-FR" sz="1200" b="0" i="0" u="none" strike="noStrike" kern="1200" dirty="0" smtClean="0">
                <a:solidFill>
                  <a:srgbClr val="000000"/>
                </a:solidFill>
                <a:effectLst/>
                <a:latin typeface="Times New Roman" pitchFamily="16" charset="0"/>
                <a:ea typeface="+mn-ea"/>
                <a:cs typeface="+mn-cs"/>
                <a:hlinkClick r:id="rId15" tooltip="Ruby"/>
              </a:rPr>
              <a:t>Ruby</a:t>
            </a:r>
            <a:r>
              <a:rPr lang="fr-FR" sz="1200" b="0" i="0" kern="1200" dirty="0" smtClean="0">
                <a:solidFill>
                  <a:srgbClr val="000000"/>
                </a:solidFill>
                <a:effectLst/>
                <a:latin typeface="Times New Roman" pitchFamily="16" charset="0"/>
                <a:ea typeface="+mn-ea"/>
                <a:cs typeface="+mn-cs"/>
              </a:rPr>
              <a:t> sont considérés comme mineurs, car ils n’ont pas accès à toutes les fonctionnalités et ne sont généralement pas utilisés pour le développement d'applications à part entière.</a:t>
            </a:r>
          </a:p>
          <a:p>
            <a:endParaRPr lang="fr-FR" sz="1200" b="0" i="0" kern="1200" dirty="0" smtClean="0">
              <a:solidFill>
                <a:srgbClr val="000000"/>
              </a:solidFill>
              <a:effectLst/>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Un </a:t>
            </a:r>
            <a:r>
              <a:rPr lang="fr-FR" sz="1200" b="1" i="0" kern="1200" dirty="0" smtClean="0">
                <a:solidFill>
                  <a:srgbClr val="000000"/>
                </a:solidFill>
                <a:effectLst/>
                <a:latin typeface="Times New Roman" pitchFamily="16" charset="0"/>
                <a:ea typeface="+mn-ea"/>
                <a:cs typeface="+mn-cs"/>
              </a:rPr>
              <a:t>noyau de système d’exploitation</a:t>
            </a:r>
            <a:r>
              <a:rPr lang="fr-FR" sz="1200" b="0" i="0" kern="1200" dirty="0" smtClean="0">
                <a:solidFill>
                  <a:srgbClr val="000000"/>
                </a:solidFill>
                <a:effectLst/>
                <a:latin typeface="Times New Roman" pitchFamily="16" charset="0"/>
                <a:ea typeface="+mn-ea"/>
                <a:cs typeface="+mn-cs"/>
              </a:rPr>
              <a:t>, ou simplement </a:t>
            </a:r>
            <a:r>
              <a:rPr lang="fr-FR" sz="1200" b="1" i="0" kern="1200" dirty="0" smtClean="0">
                <a:solidFill>
                  <a:srgbClr val="000000"/>
                </a:solidFill>
                <a:effectLst/>
                <a:latin typeface="Times New Roman" pitchFamily="16" charset="0"/>
                <a:ea typeface="+mn-ea"/>
                <a:cs typeface="+mn-cs"/>
              </a:rPr>
              <a:t>noyau</a:t>
            </a:r>
            <a:r>
              <a:rPr lang="fr-FR" sz="1200" b="0" i="0" kern="1200" dirty="0" smtClean="0">
                <a:solidFill>
                  <a:srgbClr val="000000"/>
                </a:solidFill>
                <a:effectLst/>
                <a:latin typeface="Times New Roman" pitchFamily="16" charset="0"/>
                <a:ea typeface="+mn-ea"/>
                <a:cs typeface="+mn-cs"/>
              </a:rPr>
              <a:t>, ou </a:t>
            </a:r>
            <a:r>
              <a:rPr lang="fr-FR" sz="1200" b="1" i="1" kern="1200" dirty="0" err="1" smtClean="0">
                <a:solidFill>
                  <a:srgbClr val="000000"/>
                </a:solidFill>
                <a:effectLst/>
                <a:latin typeface="Times New Roman" pitchFamily="16" charset="0"/>
                <a:ea typeface="+mn-ea"/>
                <a:cs typeface="+mn-cs"/>
              </a:rPr>
              <a:t>kernel</a:t>
            </a:r>
            <a:r>
              <a:rPr lang="fr-FR" sz="1200" b="0" i="0" kern="1200" dirty="0" smtClean="0">
                <a:solidFill>
                  <a:srgbClr val="000000"/>
                </a:solidFill>
                <a:effectLst/>
                <a:latin typeface="Times New Roman" pitchFamily="16" charset="0"/>
                <a:ea typeface="+mn-ea"/>
                <a:cs typeface="+mn-cs"/>
              </a:rPr>
              <a:t> (de l'anglais</a:t>
            </a:r>
            <a:r>
              <a:rPr lang="fr-FR" sz="1200" b="0" i="0" u="none" strike="noStrike" kern="1200" baseline="30000" dirty="0" smtClean="0">
                <a:solidFill>
                  <a:srgbClr val="000000"/>
                </a:solidFill>
                <a:effectLst/>
                <a:latin typeface="Times New Roman" pitchFamily="16" charset="0"/>
                <a:ea typeface="+mn-ea"/>
                <a:cs typeface="+mn-cs"/>
                <a:hlinkClick r:id="rId16"/>
              </a:rPr>
              <a:t>1</a:t>
            </a:r>
            <a:r>
              <a:rPr lang="fr-FR" sz="1200" b="0" i="0" kern="1200" dirty="0" smtClean="0">
                <a:solidFill>
                  <a:srgbClr val="000000"/>
                </a:solidFill>
                <a:effectLst/>
                <a:latin typeface="Times New Roman" pitchFamily="16" charset="0"/>
                <a:ea typeface="+mn-ea"/>
                <a:cs typeface="+mn-cs"/>
              </a:rPr>
              <a:t>)</a:t>
            </a:r>
          </a:p>
          <a:p>
            <a:r>
              <a:rPr lang="en-US" sz="1200" b="0" i="0" kern="1200" dirty="0" smtClean="0">
                <a:solidFill>
                  <a:srgbClr val="000000"/>
                </a:solidFill>
                <a:effectLst/>
                <a:latin typeface="Times New Roman" pitchFamily="16" charset="0"/>
                <a:ea typeface="+mn-ea"/>
                <a:cs typeface="+mn-cs"/>
              </a:rPr>
              <a:t>Core OS Layer</a:t>
            </a:r>
          </a:p>
          <a:p>
            <a:r>
              <a:rPr lang="en-US" sz="1200" b="0" i="0" kern="1200" dirty="0" smtClean="0">
                <a:solidFill>
                  <a:srgbClr val="000000"/>
                </a:solidFill>
                <a:effectLst/>
                <a:latin typeface="Times New Roman" pitchFamily="16" charset="0"/>
                <a:ea typeface="+mn-ea"/>
                <a:cs typeface="+mn-cs"/>
              </a:rPr>
              <a:t>The Core OS layer contains the low-level features that most other technologies are built upon. Even if you do not use these technologies directly in your apps, they are most likely being used by other frameworks. And in situations where you need to explicitly deal with security or communicating with an external hardware accessory, you do so using the frameworks in this layer.</a:t>
            </a:r>
          </a:p>
          <a:p>
            <a:r>
              <a:rPr lang="en-US" dirty="0" smtClean="0"/>
              <a:t/>
            </a:r>
            <a:br>
              <a:rPr lang="en-US" dirty="0" smtClean="0"/>
            </a:br>
            <a:endParaRPr lang="fr-FR" dirty="0"/>
          </a:p>
        </p:txBody>
      </p:sp>
    </p:spTree>
    <p:extLst>
      <p:ext uri="{BB962C8B-B14F-4D97-AF65-F5344CB8AC3E}">
        <p14:creationId xmlns:p14="http://schemas.microsoft.com/office/powerpoint/2010/main" val="308233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17745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428670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12435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D82889E9-F8AA-4012-98AB-D3E3927D0285}" type="slidenum">
              <a:rPr lang="en-GB"/>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4736CD30-1FF2-4176-B957-E533CC0469A6}"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0350" y="-46038"/>
            <a:ext cx="2074863" cy="61706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81000" y="-46038"/>
            <a:ext cx="6076950" cy="61706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FDB9A400-693C-4B70-9D5C-41FB379E14D4}"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B6C4CD96-4168-4FD5-80ED-278454ADBB6F}" type="slidenum">
              <a:rPr lang="en-GB"/>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0007A4E6-CD70-47CA-BCCD-403AE13CA663}" type="slidenum">
              <a:rPr lang="en-GB"/>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2A83BEB2-3ACA-4C2C-9E73-F82FDC6D86A2}" type="slidenum">
              <a:rPr lang="en-GB"/>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E383290F-2128-45BF-A140-9D42CA51D4F4}" type="slidenum">
              <a:rPr lang="en-GB"/>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en-GB"/>
          </a:p>
        </p:txBody>
      </p:sp>
      <p:sp>
        <p:nvSpPr>
          <p:cNvPr id="8" name="Espace réservé du pied de page 7"/>
          <p:cNvSpPr>
            <a:spLocks noGrp="1"/>
          </p:cNvSpPr>
          <p:nvPr>
            <p:ph type="ftr" idx="11"/>
          </p:nvPr>
        </p:nvSpPr>
        <p:spPr/>
        <p:txBody>
          <a:bodyPr/>
          <a:lstStyle>
            <a:lvl1pPr>
              <a:defRPr/>
            </a:lvl1pPr>
          </a:lstStyle>
          <a:p>
            <a:endParaRPr lang="en-GB"/>
          </a:p>
        </p:txBody>
      </p:sp>
      <p:sp>
        <p:nvSpPr>
          <p:cNvPr id="9" name="Espace réservé du numéro de diapositive 8"/>
          <p:cNvSpPr>
            <a:spLocks noGrp="1"/>
          </p:cNvSpPr>
          <p:nvPr>
            <p:ph type="sldNum" idx="12"/>
          </p:nvPr>
        </p:nvSpPr>
        <p:spPr/>
        <p:txBody>
          <a:bodyPr/>
          <a:lstStyle>
            <a:lvl1pPr>
              <a:defRPr/>
            </a:lvl1pPr>
          </a:lstStyle>
          <a:p>
            <a:fld id="{7D6B7D6A-E680-4663-BE97-7BE3D5B2C5DE}" type="slidenum">
              <a:rPr lang="en-GB"/>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en-GB"/>
          </a:p>
        </p:txBody>
      </p:sp>
      <p:sp>
        <p:nvSpPr>
          <p:cNvPr id="4" name="Espace réservé du pied de page 3"/>
          <p:cNvSpPr>
            <a:spLocks noGrp="1"/>
          </p:cNvSpPr>
          <p:nvPr>
            <p:ph type="ftr" idx="11"/>
          </p:nvPr>
        </p:nvSpPr>
        <p:spPr/>
        <p:txBody>
          <a:bodyPr/>
          <a:lstStyle>
            <a:lvl1pPr>
              <a:defRPr/>
            </a:lvl1pPr>
          </a:lstStyle>
          <a:p>
            <a:endParaRPr lang="en-GB"/>
          </a:p>
        </p:txBody>
      </p:sp>
      <p:sp>
        <p:nvSpPr>
          <p:cNvPr id="5" name="Espace réservé du numéro de diapositive 4"/>
          <p:cNvSpPr>
            <a:spLocks noGrp="1"/>
          </p:cNvSpPr>
          <p:nvPr>
            <p:ph type="sldNum" idx="12"/>
          </p:nvPr>
        </p:nvSpPr>
        <p:spPr/>
        <p:txBody>
          <a:bodyPr/>
          <a:lstStyle>
            <a:lvl1pPr>
              <a:defRPr/>
            </a:lvl1pPr>
          </a:lstStyle>
          <a:p>
            <a:fld id="{4BB7F3AE-3D98-45CD-BAE4-2E128D09E62D}" type="slidenum">
              <a:rPr lang="en-GB"/>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en-GB"/>
          </a:p>
        </p:txBody>
      </p:sp>
      <p:sp>
        <p:nvSpPr>
          <p:cNvPr id="3" name="Espace réservé du pied de page 2"/>
          <p:cNvSpPr>
            <a:spLocks noGrp="1"/>
          </p:cNvSpPr>
          <p:nvPr>
            <p:ph type="ftr" idx="11"/>
          </p:nvPr>
        </p:nvSpPr>
        <p:spPr/>
        <p:txBody>
          <a:bodyPr/>
          <a:lstStyle>
            <a:lvl1pPr>
              <a:defRPr/>
            </a:lvl1pPr>
          </a:lstStyle>
          <a:p>
            <a:endParaRPr lang="en-GB"/>
          </a:p>
        </p:txBody>
      </p:sp>
      <p:sp>
        <p:nvSpPr>
          <p:cNvPr id="4" name="Espace réservé du numéro de diapositive 3"/>
          <p:cNvSpPr>
            <a:spLocks noGrp="1"/>
          </p:cNvSpPr>
          <p:nvPr>
            <p:ph type="sldNum" idx="12"/>
          </p:nvPr>
        </p:nvSpPr>
        <p:spPr/>
        <p:txBody>
          <a:bodyPr/>
          <a:lstStyle>
            <a:lvl1pPr>
              <a:defRPr/>
            </a:lvl1pPr>
          </a:lstStyle>
          <a:p>
            <a:fld id="{17BCD986-41BB-4D5B-B299-1D2E5F86B831}" type="slidenum">
              <a:rPr lang="en-GB"/>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DBFC7C19-DF70-453A-B96C-6122BE399058}"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1504EADA-D4B8-47BF-9E35-B0731718A880}" type="slidenum">
              <a:rPr lang="en-GB"/>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5A7D2EB1-2703-413F-AA60-CB44843D5DAB}" type="slidenum">
              <a:rPr lang="en-GB"/>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B6EBE787-B6DA-4C83-B27D-8FB6A5A25C13}" type="slidenum">
              <a:rPr lang="en-GB"/>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152400"/>
            <a:ext cx="2132013" cy="59769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2400" y="152400"/>
            <a:ext cx="6248400" cy="59769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EB5B1A8B-E5B3-490F-B8A4-4DB65C4560AB}"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00E7351D-B023-498C-9E83-2BA56EE54B98}"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14F5C80E-7CCC-4C27-ACC6-19E9258C34AE}"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en-GB"/>
          </a:p>
        </p:txBody>
      </p:sp>
      <p:sp>
        <p:nvSpPr>
          <p:cNvPr id="8" name="Espace réservé du pied de page 7"/>
          <p:cNvSpPr>
            <a:spLocks noGrp="1"/>
          </p:cNvSpPr>
          <p:nvPr>
            <p:ph type="ftr" idx="11"/>
          </p:nvPr>
        </p:nvSpPr>
        <p:spPr/>
        <p:txBody>
          <a:bodyPr/>
          <a:lstStyle>
            <a:lvl1pPr>
              <a:defRPr/>
            </a:lvl1pPr>
          </a:lstStyle>
          <a:p>
            <a:endParaRPr lang="en-GB"/>
          </a:p>
        </p:txBody>
      </p:sp>
      <p:sp>
        <p:nvSpPr>
          <p:cNvPr id="9" name="Espace réservé du numéro de diapositive 8"/>
          <p:cNvSpPr>
            <a:spLocks noGrp="1"/>
          </p:cNvSpPr>
          <p:nvPr>
            <p:ph type="sldNum" idx="12"/>
          </p:nvPr>
        </p:nvSpPr>
        <p:spPr/>
        <p:txBody>
          <a:bodyPr/>
          <a:lstStyle>
            <a:lvl1pPr>
              <a:defRPr/>
            </a:lvl1pPr>
          </a:lstStyle>
          <a:p>
            <a:fld id="{8F0E193B-D64C-4396-892F-501371E01588}"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en-GB"/>
          </a:p>
        </p:txBody>
      </p:sp>
      <p:sp>
        <p:nvSpPr>
          <p:cNvPr id="4" name="Espace réservé du pied de page 3"/>
          <p:cNvSpPr>
            <a:spLocks noGrp="1"/>
          </p:cNvSpPr>
          <p:nvPr>
            <p:ph type="ftr" idx="11"/>
          </p:nvPr>
        </p:nvSpPr>
        <p:spPr/>
        <p:txBody>
          <a:bodyPr/>
          <a:lstStyle>
            <a:lvl1pPr>
              <a:defRPr/>
            </a:lvl1pPr>
          </a:lstStyle>
          <a:p>
            <a:endParaRPr lang="en-GB"/>
          </a:p>
        </p:txBody>
      </p:sp>
      <p:sp>
        <p:nvSpPr>
          <p:cNvPr id="5" name="Espace réservé du numéro de diapositive 4"/>
          <p:cNvSpPr>
            <a:spLocks noGrp="1"/>
          </p:cNvSpPr>
          <p:nvPr>
            <p:ph type="sldNum" idx="12"/>
          </p:nvPr>
        </p:nvSpPr>
        <p:spPr/>
        <p:txBody>
          <a:bodyPr/>
          <a:lstStyle>
            <a:lvl1pPr>
              <a:defRPr/>
            </a:lvl1pPr>
          </a:lstStyle>
          <a:p>
            <a:fld id="{874D43E7-9B7C-48A0-83EF-06D3878531FC}"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en-GB"/>
          </a:p>
        </p:txBody>
      </p:sp>
      <p:sp>
        <p:nvSpPr>
          <p:cNvPr id="3" name="Espace réservé du pied de page 2"/>
          <p:cNvSpPr>
            <a:spLocks noGrp="1"/>
          </p:cNvSpPr>
          <p:nvPr>
            <p:ph type="ftr" idx="11"/>
          </p:nvPr>
        </p:nvSpPr>
        <p:spPr/>
        <p:txBody>
          <a:bodyPr/>
          <a:lstStyle>
            <a:lvl1pPr>
              <a:defRPr/>
            </a:lvl1pPr>
          </a:lstStyle>
          <a:p>
            <a:endParaRPr lang="en-GB"/>
          </a:p>
        </p:txBody>
      </p:sp>
      <p:sp>
        <p:nvSpPr>
          <p:cNvPr id="4" name="Espace réservé du numéro de diapositive 3"/>
          <p:cNvSpPr>
            <a:spLocks noGrp="1"/>
          </p:cNvSpPr>
          <p:nvPr>
            <p:ph type="sldNum" idx="12"/>
          </p:nvPr>
        </p:nvSpPr>
        <p:spPr/>
        <p:txBody>
          <a:bodyPr/>
          <a:lstStyle>
            <a:lvl1pPr>
              <a:defRPr/>
            </a:lvl1pPr>
          </a:lstStyle>
          <a:p>
            <a:fld id="{EDB75B29-3367-4243-B947-BF26E17EBE53}"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12E21E57-FCCB-4F3E-84C7-401927ECB121}"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028EF4A0-37D2-4B6D-90D7-D48E75DF8F7F}"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1000" y="-46038"/>
            <a:ext cx="7008813" cy="1311276"/>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fld id="{40264FAF-9701-4B75-ACC1-49E24E72140E}" type="slidenum">
              <a:rPr lang="en-GB"/>
              <a:pPr/>
              <a:t>‹N°›</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mj-lt"/>
          <a:ea typeface="+mj-ea"/>
          <a:cs typeface="+mj-cs"/>
        </a:defRPr>
      </a:lvl1pPr>
      <a:lvl2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2pPr>
      <a:lvl3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3pPr>
      <a:lvl4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4pPr>
      <a:lvl5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5pPr>
      <a:lvl6pPr marL="4572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6pPr>
      <a:lvl7pPr marL="9144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7pPr>
      <a:lvl8pPr marL="13716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8pPr>
      <a:lvl9pPr marL="18288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9pPr>
    </p:titleStyle>
    <p:bodyStyle>
      <a:lvl1pPr marL="341313" indent="-341313" algn="l" defTabSz="449263" rtl="0" eaLnBrk="1" fontAlgn="base" hangingPunct="1">
        <a:spcBef>
          <a:spcPts val="800"/>
        </a:spcBef>
        <a:spcAft>
          <a:spcPct val="0"/>
        </a:spcAft>
        <a:buClr>
          <a:srgbClr val="FFFFFF"/>
        </a:buClr>
        <a:buSzPct val="100000"/>
        <a:buFont typeface="Arial" charset="0"/>
        <a:buChar char="•"/>
        <a:defRPr sz="3200">
          <a:solidFill>
            <a:srgbClr val="FFFFFF"/>
          </a:solidFill>
          <a:latin typeface="+mn-lt"/>
          <a:ea typeface="+mn-ea"/>
          <a:cs typeface="+mn-cs"/>
        </a:defRPr>
      </a:lvl1pPr>
      <a:lvl2pPr marL="741363" indent="-284163" algn="l" defTabSz="449263" rtl="0" eaLnBrk="1" fontAlgn="base" hangingPunct="1">
        <a:spcBef>
          <a:spcPts val="700"/>
        </a:spcBef>
        <a:spcAft>
          <a:spcPct val="0"/>
        </a:spcAft>
        <a:buClr>
          <a:srgbClr val="FFFFFF"/>
        </a:buClr>
        <a:buSzPct val="100000"/>
        <a:buFont typeface="Arial" charset="0"/>
        <a:buChar char="–"/>
        <a:defRPr sz="2800">
          <a:solidFill>
            <a:srgbClr val="FFFFFF"/>
          </a:solidFill>
          <a:latin typeface="+mn-lt"/>
          <a:ea typeface="+mn-ea"/>
        </a:defRPr>
      </a:lvl2pPr>
      <a:lvl3pPr marL="1143000" indent="-228600" algn="l" defTabSz="449263" rtl="0" eaLnBrk="1" fontAlgn="base" hangingPunct="1">
        <a:spcBef>
          <a:spcPts val="600"/>
        </a:spcBef>
        <a:spcAft>
          <a:spcPct val="0"/>
        </a:spcAft>
        <a:buClr>
          <a:srgbClr val="FFFFFF"/>
        </a:buClr>
        <a:buSzPct val="100000"/>
        <a:buFont typeface="Arial" charset="0"/>
        <a:buChar char="•"/>
        <a:defRPr sz="2400">
          <a:solidFill>
            <a:srgbClr val="FFFFFF"/>
          </a:solidFill>
          <a:latin typeface="+mn-lt"/>
          <a:ea typeface="+mn-ea"/>
        </a:defRPr>
      </a:lvl3pPr>
      <a:lvl4pPr marL="16002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4pPr>
      <a:lvl5pPr marL="20574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5pPr>
      <a:lvl6pPr marL="25146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6pPr>
      <a:lvl7pPr marL="29718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7pPr>
      <a:lvl8pPr marL="34290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8pPr>
      <a:lvl9pPr marL="38862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52400" y="152400"/>
            <a:ext cx="8456613" cy="14462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2050" name="Rectangle 2"/>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
                <a:srgbClr val="000000"/>
              </a:buClr>
              <a:buSzPct val="45000"/>
              <a:buFont typeface="Wingdings" charset="2"/>
              <a:buNone/>
              <a:tabLst>
                <a:tab pos="723900" algn="l"/>
                <a:tab pos="1447800" algn="l"/>
              </a:tabLst>
              <a:defRPr sz="1400">
                <a:solidFill>
                  <a:srgbClr val="FFFFFF"/>
                </a:solidFill>
                <a:latin typeface="Times New Roman" pitchFamily="16" charset="0"/>
              </a:defRPr>
            </a:lvl1pPr>
          </a:lstStyle>
          <a:p>
            <a:endParaRPr lang="en-GB"/>
          </a:p>
        </p:txBody>
      </p:sp>
      <p:sp>
        <p:nvSpPr>
          <p:cNvPr id="2051" name="Rectangle 3"/>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
                <a:srgbClr val="000000"/>
              </a:buClr>
              <a:buSzPct val="45000"/>
              <a:buFont typeface="Wingdings" charset="2"/>
              <a:buNone/>
              <a:tabLst>
                <a:tab pos="723900" algn="l"/>
                <a:tab pos="1447800" algn="l"/>
                <a:tab pos="2171700" algn="l"/>
                <a:tab pos="2895600" algn="l"/>
              </a:tabLst>
              <a:defRPr sz="1400">
                <a:solidFill>
                  <a:srgbClr val="FFFFFF"/>
                </a:solidFill>
                <a:latin typeface="Times New Roman" pitchFamily="16" charset="0"/>
              </a:defRPr>
            </a:lvl1pPr>
          </a:lstStyle>
          <a:p>
            <a:endParaRPr lang="en-GB"/>
          </a:p>
        </p:txBody>
      </p:sp>
      <p:sp>
        <p:nvSpPr>
          <p:cNvPr id="2052" name="Rectangle 4"/>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
                <a:srgbClr val="000000"/>
              </a:buClr>
              <a:buSzPct val="45000"/>
              <a:buFont typeface="Wingdings" charset="2"/>
              <a:buNone/>
              <a:tabLst>
                <a:tab pos="723900" algn="l"/>
                <a:tab pos="1447800" algn="l"/>
              </a:tabLst>
              <a:defRPr sz="1400">
                <a:solidFill>
                  <a:srgbClr val="FFFFFF"/>
                </a:solidFill>
                <a:latin typeface="Times New Roman" pitchFamily="16" charset="0"/>
              </a:defRPr>
            </a:lvl1pPr>
          </a:lstStyle>
          <a:p>
            <a:fld id="{84F53CDD-4377-4CB0-A352-9F7E8B5ABB59}" type="slidenum">
              <a:rPr lang="en-GB"/>
              <a:pPr/>
              <a:t>‹N°›</a:t>
            </a:fld>
            <a:endParaRPr lang="en-GB"/>
          </a:p>
        </p:txBody>
      </p:sp>
      <p:sp>
        <p:nvSpPr>
          <p:cNvPr id="2053"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spcBef>
          <a:spcPct val="0"/>
        </a:spcBef>
        <a:spcAft>
          <a:spcPct val="0"/>
        </a:spcAft>
        <a:buClr>
          <a:srgbClr val="CCFFFF"/>
        </a:buClr>
        <a:buSzPct val="100000"/>
        <a:buFont typeface="Arial Black" pitchFamily="32" charset="0"/>
        <a:defRPr sz="4000">
          <a:solidFill>
            <a:srgbClr val="CCFFFF"/>
          </a:solidFill>
          <a:latin typeface="+mj-lt"/>
          <a:ea typeface="+mj-ea"/>
          <a:cs typeface="+mj-cs"/>
        </a:defRPr>
      </a:lvl1pPr>
      <a:lvl2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2pPr>
      <a:lvl3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3pPr>
      <a:lvl4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4pPr>
      <a:lvl5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5pPr>
      <a:lvl6pPr marL="4572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6pPr>
      <a:lvl7pPr marL="9144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7pPr>
      <a:lvl8pPr marL="13716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8pPr>
      <a:lvl9pPr marL="18288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9pPr>
    </p:titleStyle>
    <p:bodyStyle>
      <a:lvl1pPr marL="341313" indent="-341313" algn="l" defTabSz="449263"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defRPr>
      </a:lvl1pPr>
      <a:lvl2pPr marL="741363" indent="-284163" algn="l" defTabSz="449263" rtl="0" fontAlgn="base">
        <a:spcBef>
          <a:spcPts val="700"/>
        </a:spcBef>
        <a:spcAft>
          <a:spcPct val="0"/>
        </a:spcAft>
        <a:buClr>
          <a:srgbClr val="FFFFFF"/>
        </a:buClr>
        <a:buSzPct val="100000"/>
        <a:buFont typeface="Arial" charset="0"/>
        <a:buChar char="–"/>
        <a:defRPr sz="2800">
          <a:solidFill>
            <a:srgbClr val="FFFFFF"/>
          </a:solidFill>
          <a:latin typeface="+mn-lt"/>
          <a:ea typeface="+mn-ea"/>
        </a:defRPr>
      </a:lvl2pPr>
      <a:lvl3pPr marL="1143000" indent="-228600" algn="l" defTabSz="449263" rtl="0" fontAlgn="base">
        <a:spcBef>
          <a:spcPts val="600"/>
        </a:spcBef>
        <a:spcAft>
          <a:spcPct val="0"/>
        </a:spcAft>
        <a:buClr>
          <a:srgbClr val="FFFFFF"/>
        </a:buClr>
        <a:buSzPct val="100000"/>
        <a:buFont typeface="Arial" charset="0"/>
        <a:buChar char="•"/>
        <a:defRPr sz="2400">
          <a:solidFill>
            <a:srgbClr val="FFFFFF"/>
          </a:solidFill>
          <a:latin typeface="+mn-lt"/>
          <a:ea typeface="+mn-ea"/>
        </a:defRPr>
      </a:lvl3pPr>
      <a:lvl4pPr marL="16002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4pPr>
      <a:lvl5pPr marL="20574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5pPr>
      <a:lvl6pPr marL="25146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6pPr>
      <a:lvl7pPr marL="29718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7pPr>
      <a:lvl8pPr marL="34290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8pPr>
      <a:lvl9pPr marL="38862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veloper.android.com/about/versions/android-2.3.3.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developer.android.com/about/versions/android-4.0.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hyperlink" Target="http://www.oracle.com/technetwork/java/javase/download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fr.wikipedia.org/wiki/Noyau_de_syst%C3%A8me_d'exploitation#cite_note-1" TargetMode="External"/><Relationship Id="rId3" Type="http://schemas.openxmlformats.org/officeDocument/2006/relationships/hyperlink" Target="https://fr.wikipedia.org/wiki/POSIX" TargetMode="External"/><Relationship Id="rId7" Type="http://schemas.openxmlformats.org/officeDocument/2006/relationships/hyperlink" Target="https://fr.wikipedia.org/wiki/Rub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r.wikipedia.org/wiki/Perl_(langage)" TargetMode="External"/><Relationship Id="rId5" Type="http://schemas.openxmlformats.org/officeDocument/2006/relationships/hyperlink" Target="https://fr.wikipedia.org/wiki/Java_(langage)" TargetMode="External"/><Relationship Id="rId4" Type="http://schemas.openxmlformats.org/officeDocument/2006/relationships/hyperlink" Target="https://fr.wikipedia.org/wiki/Berkeley_Software_Distribu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WinFX__LineGlow"/>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782216"/>
            <a:ext cx="7316744" cy="990600"/>
          </a:xfrm>
          <a:prstGeom prst="rect">
            <a:avLst/>
          </a:prstGeom>
          <a:noFill/>
          <a:ln w="9525">
            <a:noFill/>
            <a:miter lim="800000"/>
            <a:headEnd/>
            <a:tailEnd/>
          </a:ln>
        </p:spPr>
      </p:pic>
      <p:sp>
        <p:nvSpPr>
          <p:cNvPr id="33" name="Espace réservé du numéro de diapositive 32"/>
          <p:cNvSpPr>
            <a:spLocks noGrp="1"/>
          </p:cNvSpPr>
          <p:nvPr>
            <p:ph type="sldNum" sz="quarter" idx="12"/>
          </p:nvPr>
        </p:nvSpPr>
        <p:spPr/>
        <p:txBody>
          <a:bodyPr/>
          <a:lstStyle/>
          <a:p>
            <a:pPr>
              <a:defRPr/>
            </a:pPr>
            <a:fld id="{74361F62-E2CC-40F9-ADAD-4349FB9330B0}" type="slidenum">
              <a:rPr lang="en-US" sz="1600" smtClean="0"/>
              <a:pPr>
                <a:defRPr/>
              </a:pPr>
              <a:t>1</a:t>
            </a:fld>
            <a:endParaRPr lang="en-US" sz="1600" dirty="0"/>
          </a:p>
        </p:txBody>
      </p:sp>
      <p:pic>
        <p:nvPicPr>
          <p:cNvPr id="5" name="Picture 4" descr="gfjfghjf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550" y="1774825"/>
            <a:ext cx="58912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dfsd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013" y="3846513"/>
            <a:ext cx="39481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07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Android</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1772816"/>
            <a:ext cx="8001056"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C’est un système, open source qui utilise le noyau Linux. </a:t>
            </a:r>
            <a:endParaRPr lang="fr-FR" dirty="0" smtClean="0"/>
          </a:p>
          <a:p>
            <a:endParaRPr lang="fr-FR" dirty="0"/>
          </a:p>
          <a:p>
            <a:r>
              <a:rPr lang="fr-FR" dirty="0" smtClean="0"/>
              <a:t>Il </a:t>
            </a:r>
            <a:r>
              <a:rPr lang="fr-FR" dirty="0"/>
              <a:t>a été créée par Android, Inc. qui fut rachetée par Google en 2005. </a:t>
            </a:r>
            <a:endParaRPr lang="fr-FR" dirty="0" smtClean="0"/>
          </a:p>
          <a:p>
            <a:endParaRPr lang="fr-FR" dirty="0" smtClean="0"/>
          </a:p>
          <a:p>
            <a:r>
              <a:rPr lang="fr-FR" dirty="0"/>
              <a:t>Android a été développé par l’</a:t>
            </a:r>
            <a:r>
              <a:rPr lang="fr-FR" b="1" dirty="0"/>
              <a:t>Open </a:t>
            </a:r>
            <a:r>
              <a:rPr lang="fr-FR" b="1" dirty="0" err="1"/>
              <a:t>Handset</a:t>
            </a:r>
            <a:r>
              <a:rPr lang="fr-FR" b="1" dirty="0"/>
              <a:t> </a:t>
            </a:r>
            <a:r>
              <a:rPr lang="fr-FR" b="1" dirty="0" smtClean="0"/>
              <a:t> </a:t>
            </a:r>
            <a:r>
              <a:rPr lang="fr-FR" b="1" dirty="0" err="1" smtClean="0"/>
              <a:t>Aliance</a:t>
            </a:r>
            <a:r>
              <a:rPr lang="fr-FR" dirty="0"/>
              <a:t>. </a:t>
            </a:r>
            <a:endParaRPr lang="fr-FR" dirty="0" smtClean="0"/>
          </a:p>
          <a:p>
            <a:endParaRPr lang="fr-FR" dirty="0"/>
          </a:p>
          <a:p>
            <a:r>
              <a:rPr lang="fr-FR" dirty="0" smtClean="0"/>
              <a:t>Il </a:t>
            </a:r>
            <a:r>
              <a:rPr lang="fr-FR" dirty="0"/>
              <a:t>a été annoncé en  2007 et </a:t>
            </a:r>
            <a:endParaRPr lang="fr-FR" dirty="0" smtClean="0"/>
          </a:p>
          <a:p>
            <a:endParaRPr lang="fr-FR" dirty="0"/>
          </a:p>
          <a:p>
            <a:r>
              <a:rPr lang="fr-FR" dirty="0" smtClean="0"/>
              <a:t>il est devenu  </a:t>
            </a:r>
            <a:r>
              <a:rPr lang="fr-FR" dirty="0"/>
              <a:t>une  plateforme  ouverte  en  2008.  Android  est  un  OS  gratuit  et  complètement  ouvert. </a:t>
            </a:r>
            <a:endParaRPr lang="fr-FR" dirty="0" smtClean="0"/>
          </a:p>
          <a:p>
            <a:endParaRPr lang="fr-FR" dirty="0"/>
          </a:p>
          <a:p>
            <a:r>
              <a:rPr lang="fr-FR" dirty="0"/>
              <a:t>C'est-à-dire que le code source et les APIs sont ouvertes. Ainsi, les développeurs obtiennent la </a:t>
            </a:r>
            <a:r>
              <a:rPr lang="fr-FR" dirty="0" smtClean="0"/>
              <a:t>permission </a:t>
            </a:r>
            <a:r>
              <a:rPr lang="fr-FR" dirty="0"/>
              <a:t>d’intégrer, d’agrandir et de replacer les composants existants</a:t>
            </a:r>
            <a:r>
              <a:rPr lang="fr-FR" dirty="0" smtClean="0"/>
              <a:t>.</a:t>
            </a:r>
            <a:endParaRPr lang="fr-FR" dirty="0"/>
          </a:p>
          <a:p>
            <a:endParaRPr lang="fr-FR" dirty="0" smtClean="0"/>
          </a:p>
          <a:p>
            <a:r>
              <a:rPr lang="fr-FR" dirty="0" smtClean="0"/>
              <a:t>Le </a:t>
            </a:r>
            <a:r>
              <a:rPr lang="fr-FR" dirty="0"/>
              <a:t>développement d’applications pour Android s’effectue en Java en utilisant des bibliothèques spécifiques</a:t>
            </a:r>
            <a:r>
              <a:rPr lang="fr-FR" dirty="0" smtClean="0"/>
              <a:t>.</a:t>
            </a:r>
            <a:endParaRPr lang="fr-FR" dirty="0"/>
          </a:p>
        </p:txBody>
      </p:sp>
    </p:spTree>
    <p:extLst>
      <p:ext uri="{BB962C8B-B14F-4D97-AF65-F5344CB8AC3E}">
        <p14:creationId xmlns:p14="http://schemas.microsoft.com/office/powerpoint/2010/main" val="1719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Android</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477744" y="278092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L'écosystème d'</a:t>
            </a:r>
            <a:r>
              <a:rPr lang="fr-FR" dirty="0" err="1" smtClean="0"/>
              <a:t>Android</a:t>
            </a:r>
            <a:r>
              <a:rPr lang="fr-FR" dirty="0" smtClean="0"/>
              <a:t> s'appuie sur deux piliers:</a:t>
            </a:r>
          </a:p>
          <a:p>
            <a:endParaRPr lang="fr-FR" dirty="0" smtClean="0"/>
          </a:p>
          <a:p>
            <a:r>
              <a:rPr lang="fr-FR" dirty="0" smtClean="0"/>
              <a:t>• le langage Java</a:t>
            </a:r>
          </a:p>
          <a:p>
            <a:endParaRPr lang="fr-FR" dirty="0" smtClean="0"/>
          </a:p>
          <a:p>
            <a:r>
              <a:rPr lang="fr-FR" dirty="0" smtClean="0"/>
              <a:t>• le SDK (</a:t>
            </a:r>
            <a:r>
              <a:rPr lang="en-US" b="1" dirty="0" smtClean="0"/>
              <a:t>software </a:t>
            </a:r>
            <a:r>
              <a:rPr lang="en-US" b="1" dirty="0" err="1" smtClean="0"/>
              <a:t>developement</a:t>
            </a:r>
            <a:r>
              <a:rPr lang="en-US" b="1" dirty="0" smtClean="0"/>
              <a:t> kit</a:t>
            </a:r>
            <a:r>
              <a:rPr lang="fr-FR" dirty="0" smtClean="0"/>
              <a:t>)qui permet d'avoir un environnement de développement facilitant la tâche du développeur</a:t>
            </a:r>
          </a:p>
          <a:p>
            <a:endParaRPr lang="fr-FR" dirty="0" smtClean="0"/>
          </a:p>
          <a:p>
            <a:r>
              <a:rPr lang="fr-FR" dirty="0" smtClean="0"/>
              <a:t>Le kit de développement donne accès à des exemples, de la documentation mais surtout à </a:t>
            </a:r>
            <a:r>
              <a:rPr lang="fr-FR" b="1" dirty="0" smtClean="0"/>
              <a:t>l'API de programmation </a:t>
            </a:r>
            <a:r>
              <a:rPr lang="fr-FR" dirty="0" smtClean="0"/>
              <a:t>du système et à </a:t>
            </a:r>
            <a:r>
              <a:rPr lang="fr-FR" b="1" dirty="0" smtClean="0"/>
              <a:t>un émulateur </a:t>
            </a:r>
            <a:r>
              <a:rPr lang="fr-FR" dirty="0" smtClean="0"/>
              <a:t>pour tester ses applications.</a:t>
            </a:r>
          </a:p>
          <a:p>
            <a:endParaRPr lang="fr-FR" dirty="0"/>
          </a:p>
        </p:txBody>
      </p:sp>
    </p:spTree>
    <p:extLst>
      <p:ext uri="{BB962C8B-B14F-4D97-AF65-F5344CB8AC3E}">
        <p14:creationId xmlns:p14="http://schemas.microsoft.com/office/powerpoint/2010/main" val="5746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680"/>
            <a:ext cx="5813838" cy="857256"/>
          </a:xfrm>
        </p:spPr>
        <p:style>
          <a:lnRef idx="1">
            <a:schemeClr val="dk1"/>
          </a:lnRef>
          <a:fillRef idx="2">
            <a:schemeClr val="dk1"/>
          </a:fillRef>
          <a:effectRef idx="1">
            <a:schemeClr val="dk1"/>
          </a:effectRef>
          <a:fontRef idx="minor">
            <a:schemeClr val="dk1"/>
          </a:fontRef>
        </p:style>
        <p:txBody>
          <a:bodyPr/>
          <a:lstStyle/>
          <a:p>
            <a:pPr algn="ctr"/>
            <a:r>
              <a:rPr lang="fr-FR" sz="2400" dirty="0"/>
              <a:t>Systèmes d'exploitation pour </a:t>
            </a:r>
            <a:r>
              <a:rPr lang="fr-FR" sz="2400" dirty="0" smtClean="0"/>
              <a:t>smartphone</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179512" y="1473731"/>
            <a:ext cx="8856984" cy="53553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fr-FR" b="1" dirty="0" smtClean="0">
                <a:solidFill>
                  <a:srgbClr val="FF0000"/>
                </a:solidFill>
              </a:rPr>
              <a:t>Android</a:t>
            </a:r>
            <a:r>
              <a:rPr lang="fr-FR" dirty="0"/>
              <a:t>, système d'exploitation développé par </a:t>
            </a:r>
            <a:r>
              <a:rPr lang="fr-FR" b="1" dirty="0">
                <a:solidFill>
                  <a:srgbClr val="FF0000"/>
                </a:solidFill>
              </a:rPr>
              <a:t>Google</a:t>
            </a:r>
            <a:r>
              <a:rPr lang="fr-FR" dirty="0"/>
              <a:t> avec un </a:t>
            </a:r>
            <a:r>
              <a:rPr lang="fr-FR" b="1" dirty="0">
                <a:solidFill>
                  <a:srgbClr val="FF0000"/>
                </a:solidFill>
              </a:rPr>
              <a:t>noyau Linux</a:t>
            </a:r>
          </a:p>
          <a:p>
            <a:pPr lvl="0"/>
            <a:r>
              <a:rPr lang="fr-FR" b="1" dirty="0">
                <a:solidFill>
                  <a:srgbClr val="FF0000"/>
                </a:solidFill>
              </a:rPr>
              <a:t>iOS</a:t>
            </a:r>
            <a:r>
              <a:rPr lang="fr-FR" dirty="0"/>
              <a:t> (anciennement iPhone OS), développé par </a:t>
            </a:r>
            <a:r>
              <a:rPr lang="fr-FR" b="1" dirty="0">
                <a:solidFill>
                  <a:srgbClr val="FF0000"/>
                </a:solidFill>
              </a:rPr>
              <a:t>Apple</a:t>
            </a:r>
          </a:p>
          <a:p>
            <a:pPr lvl="0"/>
            <a:r>
              <a:rPr lang="fr-FR" b="1" dirty="0">
                <a:solidFill>
                  <a:srgbClr val="FF0000"/>
                </a:solidFill>
              </a:rPr>
              <a:t>BlackBerry OS</a:t>
            </a:r>
            <a:r>
              <a:rPr lang="fr-FR" dirty="0"/>
              <a:t>, développé par </a:t>
            </a:r>
            <a:r>
              <a:rPr lang="fr-FR" b="1" dirty="0">
                <a:solidFill>
                  <a:srgbClr val="FF0000"/>
                </a:solidFill>
              </a:rPr>
              <a:t>BlackBerry</a:t>
            </a:r>
          </a:p>
          <a:p>
            <a:pPr lvl="0"/>
            <a:r>
              <a:rPr lang="fr-FR" b="1" dirty="0">
                <a:solidFill>
                  <a:srgbClr val="FF0000"/>
                </a:solidFill>
              </a:rPr>
              <a:t>Windows Phone</a:t>
            </a:r>
            <a:r>
              <a:rPr lang="fr-FR" dirty="0"/>
              <a:t>, développé par </a:t>
            </a:r>
            <a:r>
              <a:rPr lang="fr-FR" b="1" dirty="0">
                <a:solidFill>
                  <a:srgbClr val="FF0000"/>
                </a:solidFill>
              </a:rPr>
              <a:t>Microsoft</a:t>
            </a:r>
          </a:p>
          <a:p>
            <a:pPr lvl="0"/>
            <a:r>
              <a:rPr lang="fr-FR" b="1" dirty="0">
                <a:solidFill>
                  <a:srgbClr val="FF0000"/>
                </a:solidFill>
              </a:rPr>
              <a:t>Symbian</a:t>
            </a:r>
            <a:r>
              <a:rPr lang="fr-FR" dirty="0"/>
              <a:t>, développé par </a:t>
            </a:r>
            <a:r>
              <a:rPr lang="fr-FR" b="1" dirty="0">
                <a:solidFill>
                  <a:srgbClr val="FF0000"/>
                </a:solidFill>
              </a:rPr>
              <a:t>Nokia</a:t>
            </a:r>
          </a:p>
          <a:p>
            <a:pPr lvl="0"/>
            <a:r>
              <a:rPr lang="fr-FR" b="1" dirty="0">
                <a:solidFill>
                  <a:srgbClr val="FF0000"/>
                </a:solidFill>
              </a:rPr>
              <a:t>MeeGo</a:t>
            </a:r>
            <a:r>
              <a:rPr lang="fr-FR" dirty="0"/>
              <a:t>, développé par Nokia et Intel (noyau Linux)</a:t>
            </a:r>
          </a:p>
          <a:p>
            <a:pPr lvl="0"/>
            <a:r>
              <a:rPr lang="fr-FR" b="1" dirty="0">
                <a:solidFill>
                  <a:srgbClr val="FF0000"/>
                </a:solidFill>
              </a:rPr>
              <a:t>Palm OS</a:t>
            </a:r>
            <a:r>
              <a:rPr lang="fr-FR" dirty="0"/>
              <a:t>, développé par </a:t>
            </a:r>
            <a:r>
              <a:rPr lang="fr-FR" b="1" dirty="0">
                <a:solidFill>
                  <a:srgbClr val="FF0000"/>
                </a:solidFill>
              </a:rPr>
              <a:t>Palm</a:t>
            </a:r>
          </a:p>
          <a:p>
            <a:pPr lvl="0"/>
            <a:r>
              <a:rPr lang="fr-FR" b="1" dirty="0">
                <a:solidFill>
                  <a:srgbClr val="FF0000"/>
                </a:solidFill>
              </a:rPr>
              <a:t>Bada</a:t>
            </a:r>
            <a:r>
              <a:rPr lang="fr-FR" dirty="0"/>
              <a:t>, développé par </a:t>
            </a:r>
            <a:r>
              <a:rPr lang="fr-FR" b="1" dirty="0">
                <a:solidFill>
                  <a:srgbClr val="FF0000"/>
                </a:solidFill>
              </a:rPr>
              <a:t>Samsung</a:t>
            </a:r>
          </a:p>
          <a:p>
            <a:pPr lvl="0"/>
            <a:r>
              <a:rPr lang="fr-FR" b="1" dirty="0" smtClean="0">
                <a:solidFill>
                  <a:srgbClr val="FF0000"/>
                </a:solidFill>
              </a:rPr>
              <a:t>Tango OS</a:t>
            </a:r>
            <a:r>
              <a:rPr lang="fr-FR" dirty="0" smtClean="0"/>
              <a:t>, prochaine </a:t>
            </a:r>
            <a:r>
              <a:rPr lang="fr-FR" dirty="0"/>
              <a:t>génération de système d’exploration pour Smartphone par </a:t>
            </a:r>
            <a:r>
              <a:rPr lang="fr-FR" dirty="0" err="1"/>
              <a:t>Kerple</a:t>
            </a:r>
            <a:r>
              <a:rPr lang="fr-FR" dirty="0"/>
              <a:t> Computer (Linux)</a:t>
            </a:r>
          </a:p>
          <a:p>
            <a:pPr lvl="0"/>
            <a:r>
              <a:rPr lang="fr-FR" b="1" dirty="0">
                <a:solidFill>
                  <a:srgbClr val="FF0000"/>
                </a:solidFill>
              </a:rPr>
              <a:t>Tizen</a:t>
            </a:r>
            <a:r>
              <a:rPr lang="fr-FR" dirty="0"/>
              <a:t>, développé en partie par </a:t>
            </a:r>
            <a:r>
              <a:rPr lang="fr-FR" b="1" dirty="0">
                <a:solidFill>
                  <a:srgbClr val="FF0000"/>
                </a:solidFill>
              </a:rPr>
              <a:t>Samsung</a:t>
            </a:r>
            <a:r>
              <a:rPr lang="fr-FR" dirty="0"/>
              <a:t> (pour ne plus être dépendant à </a:t>
            </a:r>
            <a:r>
              <a:rPr lang="fr-FR" b="1" dirty="0">
                <a:solidFill>
                  <a:srgbClr val="FF0000"/>
                </a:solidFill>
              </a:rPr>
              <a:t>Android</a:t>
            </a:r>
            <a:r>
              <a:rPr lang="fr-FR" dirty="0"/>
              <a:t>, donc à </a:t>
            </a:r>
            <a:r>
              <a:rPr lang="fr-FR" b="1" dirty="0">
                <a:solidFill>
                  <a:srgbClr val="FF0000"/>
                </a:solidFill>
              </a:rPr>
              <a:t>Google</a:t>
            </a:r>
            <a:r>
              <a:rPr lang="fr-FR" dirty="0"/>
              <a:t>)</a:t>
            </a:r>
          </a:p>
          <a:p>
            <a:pPr lvl="0"/>
            <a:r>
              <a:rPr lang="fr-FR" b="1" dirty="0">
                <a:solidFill>
                  <a:srgbClr val="FF0000"/>
                </a:solidFill>
              </a:rPr>
              <a:t>Firefox OS</a:t>
            </a:r>
            <a:r>
              <a:rPr lang="fr-FR" dirty="0"/>
              <a:t>, développé par la </a:t>
            </a:r>
            <a:r>
              <a:rPr lang="fr-FR" b="1" dirty="0">
                <a:solidFill>
                  <a:srgbClr val="FF0000"/>
                </a:solidFill>
              </a:rPr>
              <a:t>Mozilla Foundation</a:t>
            </a:r>
          </a:p>
          <a:p>
            <a:pPr lvl="0"/>
            <a:r>
              <a:rPr lang="fr-FR" b="1" dirty="0">
                <a:solidFill>
                  <a:srgbClr val="FF0000"/>
                </a:solidFill>
              </a:rPr>
              <a:t>Ubuntu Touch</a:t>
            </a:r>
            <a:r>
              <a:rPr lang="fr-FR" dirty="0"/>
              <a:t>, développé par Canonical (noyau Linux)</a:t>
            </a:r>
          </a:p>
          <a:p>
            <a:pPr lvl="0"/>
            <a:r>
              <a:rPr lang="fr-FR" b="1" dirty="0">
                <a:solidFill>
                  <a:srgbClr val="FF0000"/>
                </a:solidFill>
              </a:rPr>
              <a:t>HP </a:t>
            </a:r>
            <a:r>
              <a:rPr lang="fr-FR" b="1" dirty="0" err="1" smtClean="0">
                <a:solidFill>
                  <a:srgbClr val="FF0000"/>
                </a:solidFill>
              </a:rPr>
              <a:t>WebOS</a:t>
            </a:r>
            <a:r>
              <a:rPr lang="fr-FR" dirty="0"/>
              <a:t>, développé par </a:t>
            </a:r>
            <a:r>
              <a:rPr lang="fr-FR" b="1" dirty="0">
                <a:solidFill>
                  <a:srgbClr val="FF0000"/>
                </a:solidFill>
              </a:rPr>
              <a:t>Palm</a:t>
            </a:r>
          </a:p>
          <a:p>
            <a:pPr lvl="0"/>
            <a:r>
              <a:rPr lang="fr-FR" b="1" dirty="0">
                <a:solidFill>
                  <a:srgbClr val="FF0000"/>
                </a:solidFill>
              </a:rPr>
              <a:t>GNU/Linux</a:t>
            </a:r>
            <a:r>
              <a:rPr lang="fr-FR" dirty="0"/>
              <a:t> (système d'exploitation open source/libre)</a:t>
            </a:r>
          </a:p>
          <a:p>
            <a:pPr lvl="0"/>
            <a:r>
              <a:rPr lang="fr-FR" b="1" dirty="0">
                <a:solidFill>
                  <a:srgbClr val="FF0000"/>
                </a:solidFill>
              </a:rPr>
              <a:t>Sailfish OS</a:t>
            </a:r>
            <a:r>
              <a:rPr lang="fr-FR" dirty="0"/>
              <a:t>, développé par </a:t>
            </a:r>
            <a:r>
              <a:rPr lang="fr-FR" b="1" dirty="0" smtClean="0">
                <a:solidFill>
                  <a:srgbClr val="FF0000"/>
                </a:solidFill>
              </a:rPr>
              <a:t>Jolla</a:t>
            </a:r>
            <a:r>
              <a:rPr lang="fr-FR" dirty="0" smtClean="0">
                <a:solidFill>
                  <a:srgbClr val="FF0000"/>
                </a:solidFill>
              </a:rPr>
              <a:t> </a:t>
            </a:r>
            <a:r>
              <a:rPr lang="fr-FR" dirty="0" smtClean="0"/>
              <a:t>Mer</a:t>
            </a:r>
            <a:endParaRPr lang="fr-FR" dirty="0"/>
          </a:p>
          <a:p>
            <a:pPr lvl="0"/>
            <a:r>
              <a:rPr lang="fr-FR" b="1" dirty="0">
                <a:solidFill>
                  <a:srgbClr val="FF0000"/>
                </a:solidFill>
              </a:rPr>
              <a:t>OpenMoko</a:t>
            </a:r>
          </a:p>
          <a:p>
            <a:pPr lvl="0"/>
            <a:r>
              <a:rPr lang="fr-FR" b="1" dirty="0" smtClean="0">
                <a:solidFill>
                  <a:srgbClr val="FF0000"/>
                </a:solidFill>
              </a:rPr>
              <a:t>QtMoko</a:t>
            </a:r>
            <a:endParaRPr lang="fr-FR" b="1" dirty="0">
              <a:solidFill>
                <a:srgbClr val="FF0000"/>
              </a:solidFill>
            </a:endParaRPr>
          </a:p>
        </p:txBody>
      </p:sp>
    </p:spTree>
    <p:extLst>
      <p:ext uri="{BB962C8B-B14F-4D97-AF65-F5344CB8AC3E}">
        <p14:creationId xmlns:p14="http://schemas.microsoft.com/office/powerpoint/2010/main" val="22107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52736"/>
            <a:ext cx="856895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descr="logo univ"/>
          <p:cNvPicPr/>
          <p:nvPr/>
        </p:nvPicPr>
        <p:blipFill>
          <a:blip r:embed="rId4" cstate="print"/>
          <a:srcRect/>
          <a:stretch>
            <a:fillRect/>
          </a:stretch>
        </p:blipFill>
        <p:spPr bwMode="auto">
          <a:xfrm>
            <a:off x="0" y="0"/>
            <a:ext cx="921727" cy="888023"/>
          </a:xfrm>
          <a:prstGeom prst="rect">
            <a:avLst/>
          </a:prstGeom>
          <a:noFill/>
          <a:ln w="9525">
            <a:noFill/>
            <a:miter lim="800000"/>
            <a:headEnd/>
            <a:tailEnd/>
          </a:ln>
        </p:spPr>
      </p:pic>
    </p:spTree>
    <p:extLst>
      <p:ext uri="{BB962C8B-B14F-4D97-AF65-F5344CB8AC3E}">
        <p14:creationId xmlns:p14="http://schemas.microsoft.com/office/powerpoint/2010/main" val="208845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ogo univ"/>
          <p:cNvPicPr/>
          <p:nvPr/>
        </p:nvPicPr>
        <p:blipFill>
          <a:blip r:embed="rId4" cstate="print"/>
          <a:srcRect/>
          <a:stretch>
            <a:fillRect/>
          </a:stretch>
        </p:blipFill>
        <p:spPr bwMode="auto">
          <a:xfrm>
            <a:off x="35496" y="-27384"/>
            <a:ext cx="921727" cy="888023"/>
          </a:xfrm>
          <a:prstGeom prst="rect">
            <a:avLst/>
          </a:prstGeom>
          <a:noFill/>
          <a:ln w="9525">
            <a:noFill/>
            <a:miter lim="800000"/>
            <a:headEnd/>
            <a:tailEnd/>
          </a:ln>
        </p:spPr>
      </p:pic>
    </p:spTree>
    <p:extLst>
      <p:ext uri="{BB962C8B-B14F-4D97-AF65-F5344CB8AC3E}">
        <p14:creationId xmlns:p14="http://schemas.microsoft.com/office/powerpoint/2010/main" val="4168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15</a:t>
            </a:fld>
            <a:endParaRPr kumimoji="0" lang="en-US"/>
          </a:p>
        </p:txBody>
      </p:sp>
      <p:sp>
        <p:nvSpPr>
          <p:cNvPr id="2" name="Title 1"/>
          <p:cNvSpPr>
            <a:spLocks noGrp="1"/>
          </p:cNvSpPr>
          <p:nvPr>
            <p:ph type="title"/>
          </p:nvPr>
        </p:nvSpPr>
        <p:spPr>
          <a:xfrm>
            <a:off x="713232" y="506286"/>
            <a:ext cx="7467600" cy="578802"/>
          </a:xfrm>
        </p:spPr>
        <p:txBody>
          <a:bodyPr>
            <a:normAutofit fontScale="90000"/>
          </a:bodyPr>
          <a:lstStyle/>
          <a:p>
            <a:pPr algn="ctr"/>
            <a:r>
              <a:rPr lang="fr-FR" dirty="0" smtClean="0"/>
              <a:t>Smartphones Statistiques </a:t>
            </a:r>
            <a:endParaRPr lang="fr-FR" dirty="0"/>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40" y="1204686"/>
            <a:ext cx="7782190" cy="4891313"/>
          </a:xfrm>
          <a:prstGeom prst="rect">
            <a:avLst/>
          </a:prstGeom>
        </p:spPr>
      </p:pic>
    </p:spTree>
    <p:extLst>
      <p:ext uri="{BB962C8B-B14F-4D97-AF65-F5344CB8AC3E}">
        <p14:creationId xmlns:p14="http://schemas.microsoft.com/office/powerpoint/2010/main" val="238624699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357" y="1454042"/>
            <a:ext cx="7726680" cy="4187952"/>
          </a:xfrm>
        </p:spPr>
        <p:txBody>
          <a:bodyPr>
            <a:normAutofit fontScale="85000" lnSpcReduction="20000"/>
          </a:bodyPr>
          <a:lstStyle/>
          <a:p>
            <a:pPr marL="0" indent="0">
              <a:buNone/>
            </a:pPr>
            <a:r>
              <a:rPr lang="fr-FR" dirty="0" smtClean="0"/>
              <a:t>Le système d’exploitation Android est basé sur Linux. Au plus bas niveau de ce système se trouve un noyau Linux destiné à la gestion du matériel comme :</a:t>
            </a:r>
          </a:p>
          <a:p>
            <a:pPr marL="0" indent="0">
              <a:buNone/>
            </a:pPr>
            <a:endParaRPr lang="fr-FR" dirty="0" smtClean="0"/>
          </a:p>
          <a:p>
            <a:r>
              <a:rPr lang="fr-FR" dirty="0" smtClean="0">
                <a:latin typeface="Arial" charset="0"/>
              </a:rPr>
              <a:t>Drivers </a:t>
            </a:r>
            <a:r>
              <a:rPr lang="fr-FR" dirty="0">
                <a:latin typeface="Arial" charset="0"/>
              </a:rPr>
              <a:t>de ces terminaux, </a:t>
            </a:r>
            <a:endParaRPr lang="fr-FR" dirty="0" smtClean="0">
              <a:latin typeface="Arial" charset="0"/>
            </a:endParaRPr>
          </a:p>
          <a:p>
            <a:r>
              <a:rPr lang="fr-FR" dirty="0">
                <a:latin typeface="Arial" charset="0"/>
              </a:rPr>
              <a:t>L</a:t>
            </a:r>
            <a:r>
              <a:rPr lang="fr-FR" dirty="0" smtClean="0">
                <a:latin typeface="Arial" charset="0"/>
              </a:rPr>
              <a:t>a </a:t>
            </a:r>
            <a:r>
              <a:rPr lang="fr-FR" dirty="0">
                <a:latin typeface="Arial" charset="0"/>
              </a:rPr>
              <a:t>gestion de la </a:t>
            </a:r>
            <a:r>
              <a:rPr lang="fr-FR" dirty="0" smtClean="0">
                <a:latin typeface="Arial" charset="0"/>
              </a:rPr>
              <a:t>mémoire</a:t>
            </a:r>
            <a:r>
              <a:rPr lang="fr-FR" dirty="0">
                <a:latin typeface="Arial" charset="0"/>
              </a:rPr>
              <a:t>, </a:t>
            </a:r>
            <a:endParaRPr lang="fr-FR" dirty="0" smtClean="0">
              <a:latin typeface="Arial" charset="0"/>
            </a:endParaRPr>
          </a:p>
          <a:p>
            <a:r>
              <a:rPr lang="fr-FR" dirty="0">
                <a:latin typeface="Arial" charset="0"/>
              </a:rPr>
              <a:t>L</a:t>
            </a:r>
            <a:r>
              <a:rPr lang="fr-FR" dirty="0" smtClean="0">
                <a:latin typeface="Arial" charset="0"/>
              </a:rPr>
              <a:t>a </a:t>
            </a:r>
            <a:r>
              <a:rPr lang="fr-FR" dirty="0">
                <a:latin typeface="Arial" charset="0"/>
              </a:rPr>
              <a:t>gestion des processus </a:t>
            </a:r>
          </a:p>
          <a:p>
            <a:r>
              <a:rPr lang="fr-FR" dirty="0" smtClean="0">
                <a:latin typeface="Arial" charset="0"/>
              </a:rPr>
              <a:t>L’accès </a:t>
            </a:r>
            <a:r>
              <a:rPr lang="fr-FR" dirty="0">
                <a:latin typeface="Arial" charset="0"/>
              </a:rPr>
              <a:t>au </a:t>
            </a:r>
            <a:r>
              <a:rPr lang="fr-FR" dirty="0" smtClean="0">
                <a:latin typeface="Arial" charset="0"/>
              </a:rPr>
              <a:t>réseau</a:t>
            </a:r>
            <a:endParaRPr lang="fr-FR" dirty="0"/>
          </a:p>
          <a:p>
            <a:r>
              <a:rPr lang="fr-FR" dirty="0" smtClean="0"/>
              <a:t>…</a:t>
            </a:r>
            <a:endParaRPr lang="fr-FR"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16</a:t>
            </a:fld>
            <a:endParaRPr kumimoji="0" lang="en-US"/>
          </a:p>
        </p:txBody>
      </p:sp>
      <p:sp>
        <p:nvSpPr>
          <p:cNvPr id="2" name="Title 1"/>
          <p:cNvSpPr>
            <a:spLocks noGrp="1"/>
          </p:cNvSpPr>
          <p:nvPr>
            <p:ph type="title"/>
          </p:nvPr>
        </p:nvSpPr>
        <p:spPr>
          <a:xfrm>
            <a:off x="749808" y="591630"/>
            <a:ext cx="7467600" cy="664146"/>
          </a:xfrm>
        </p:spPr>
        <p:txBody>
          <a:bodyPr>
            <a:normAutofit fontScale="90000"/>
          </a:bodyPr>
          <a:lstStyle/>
          <a:p>
            <a:pPr algn="ctr"/>
            <a:r>
              <a:rPr lang="fr-FR" dirty="0" smtClean="0"/>
              <a:t>Plateforme Android</a:t>
            </a:r>
            <a:endParaRPr lang="fr-FR" dirty="0"/>
          </a:p>
        </p:txBody>
      </p:sp>
    </p:spTree>
    <p:extLst>
      <p:ext uri="{BB962C8B-B14F-4D97-AF65-F5344CB8AC3E}">
        <p14:creationId xmlns:p14="http://schemas.microsoft.com/office/powerpoint/2010/main" val="733268152"/>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36340220"/>
              </p:ext>
            </p:extLst>
          </p:nvPr>
        </p:nvGraphicFramePr>
        <p:xfrm>
          <a:off x="1683655" y="1326055"/>
          <a:ext cx="6168576" cy="2465881"/>
        </p:xfrm>
        <a:graphic>
          <a:graphicData uri="http://schemas.openxmlformats.org/drawingml/2006/table">
            <a:tbl>
              <a:tblPr/>
              <a:tblGrid>
                <a:gridCol w="1542144"/>
                <a:gridCol w="1542144"/>
                <a:gridCol w="1542144"/>
                <a:gridCol w="1542144"/>
              </a:tblGrid>
              <a:tr h="352702">
                <a:tc>
                  <a:txBody>
                    <a:bodyPr/>
                    <a:lstStyle/>
                    <a:p>
                      <a:pPr algn="l" fontAlgn="t"/>
                      <a:r>
                        <a:rPr lang="fr-FR" sz="1200" b="0" dirty="0">
                          <a:solidFill>
                            <a:srgbClr val="FFFFFF"/>
                          </a:solidFill>
                          <a:effectLst/>
                        </a:rPr>
                        <a:t>Version</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9999"/>
                    </a:solidFill>
                  </a:tcPr>
                </a:tc>
                <a:tc>
                  <a:txBody>
                    <a:bodyPr/>
                    <a:lstStyle/>
                    <a:p>
                      <a:pPr algn="l" fontAlgn="t"/>
                      <a:r>
                        <a:rPr lang="fr-FR" sz="1200" b="0">
                          <a:solidFill>
                            <a:srgbClr val="FFFFFF"/>
                          </a:solidFill>
                          <a:effectLst/>
                        </a:rPr>
                        <a:t>Codename</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9999"/>
                    </a:solidFill>
                  </a:tcPr>
                </a:tc>
                <a:tc>
                  <a:txBody>
                    <a:bodyPr/>
                    <a:lstStyle/>
                    <a:p>
                      <a:pPr algn="l" fontAlgn="t"/>
                      <a:r>
                        <a:rPr lang="fr-FR" sz="1200" b="0">
                          <a:solidFill>
                            <a:srgbClr val="FFFFFF"/>
                          </a:solidFill>
                          <a:effectLst/>
                        </a:rPr>
                        <a:t>API</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9999"/>
                    </a:solidFill>
                  </a:tcPr>
                </a:tc>
                <a:tc>
                  <a:txBody>
                    <a:bodyPr/>
                    <a:lstStyle/>
                    <a:p>
                      <a:pPr algn="l" fontAlgn="t"/>
                      <a:r>
                        <a:rPr lang="fr-FR" sz="1200" b="0">
                          <a:solidFill>
                            <a:srgbClr val="FFFFFF"/>
                          </a:solidFill>
                          <a:effectLst/>
                        </a:rPr>
                        <a:t>Distribution</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9999"/>
                    </a:solidFill>
                  </a:tcPr>
                </a:tc>
              </a:tr>
              <a:tr h="245098">
                <a:tc>
                  <a:txBody>
                    <a:bodyPr/>
                    <a:lstStyle/>
                    <a:p>
                      <a:pPr algn="l" fontAlgn="t"/>
                      <a:r>
                        <a:rPr lang="fr-FR" sz="1200" b="1" u="none" strike="noStrike" dirty="0">
                          <a:solidFill>
                            <a:srgbClr val="FF0000"/>
                          </a:solidFill>
                          <a:effectLst/>
                        </a:rPr>
                        <a:t>2.2</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Froyo</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8</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2.2%</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375544">
                <a:tc>
                  <a:txBody>
                    <a:bodyPr/>
                    <a:lstStyle/>
                    <a:p>
                      <a:pPr algn="l" fontAlgn="t"/>
                      <a:r>
                        <a:rPr lang="fr-FR" sz="1200" b="1" u="none" strike="noStrike" dirty="0">
                          <a:solidFill>
                            <a:srgbClr val="FF0000"/>
                          </a:solidFill>
                          <a:effectLst/>
                        </a:rPr>
                        <a:t>2.3.3 </a:t>
                      </a:r>
                      <a:r>
                        <a:rPr lang="fr-FR" sz="1200" b="1" u="none" strike="noStrike" dirty="0">
                          <a:solidFill>
                            <a:srgbClr val="FF0000"/>
                          </a:solidFill>
                          <a:effectLst/>
                          <a:hlinkClick r:id="rId3"/>
                        </a:rPr>
                        <a:t>-</a:t>
                      </a:r>
                      <a:br>
                        <a:rPr lang="fr-FR" sz="1200" b="1" u="none" strike="noStrike" dirty="0">
                          <a:solidFill>
                            <a:srgbClr val="FF0000"/>
                          </a:solidFill>
                          <a:effectLst/>
                          <a:hlinkClick r:id="rId3"/>
                        </a:rPr>
                      </a:br>
                      <a:r>
                        <a:rPr lang="fr-FR" sz="1200" b="1" u="none" strike="noStrike" dirty="0">
                          <a:solidFill>
                            <a:srgbClr val="FF0000"/>
                          </a:solidFill>
                          <a:effectLst/>
                        </a:rPr>
                        <a:t>2.3.7</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Gingerbread</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10</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28.5%</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272463">
                <a:tc>
                  <a:txBody>
                    <a:bodyPr/>
                    <a:lstStyle/>
                    <a:p>
                      <a:pPr algn="l" fontAlgn="t"/>
                      <a:r>
                        <a:rPr lang="fr-FR" sz="1200" b="1" u="none" strike="noStrike" dirty="0">
                          <a:solidFill>
                            <a:srgbClr val="FF0000"/>
                          </a:solidFill>
                          <a:effectLst/>
                        </a:rPr>
                        <a:t>3.2</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Honeycomb</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13</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dirty="0">
                          <a:effectLst/>
                        </a:rPr>
                        <a:t>0.1%</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456982">
                <a:tc>
                  <a:txBody>
                    <a:bodyPr/>
                    <a:lstStyle/>
                    <a:p>
                      <a:pPr algn="l" fontAlgn="t"/>
                      <a:r>
                        <a:rPr lang="fr-FR" sz="1200" b="1" u="none" strike="noStrike" dirty="0">
                          <a:solidFill>
                            <a:srgbClr val="FF0000"/>
                          </a:solidFill>
                          <a:effectLst/>
                        </a:rPr>
                        <a:t>4.0.3 </a:t>
                      </a:r>
                      <a:r>
                        <a:rPr lang="fr-FR" sz="1200" b="1" u="none" strike="noStrike" dirty="0">
                          <a:solidFill>
                            <a:srgbClr val="FF0000"/>
                          </a:solidFill>
                          <a:effectLst/>
                          <a:hlinkClick r:id="rId4"/>
                        </a:rPr>
                        <a:t>-</a:t>
                      </a:r>
                      <a:br>
                        <a:rPr lang="fr-FR" sz="1200" b="1" u="none" strike="noStrike" dirty="0">
                          <a:solidFill>
                            <a:srgbClr val="FF0000"/>
                          </a:solidFill>
                          <a:effectLst/>
                          <a:hlinkClick r:id="rId4"/>
                        </a:rPr>
                      </a:br>
                      <a:r>
                        <a:rPr lang="fr-FR" sz="1200" b="1" u="none" strike="noStrike" dirty="0">
                          <a:solidFill>
                            <a:srgbClr val="FF0000"/>
                          </a:solidFill>
                          <a:effectLst/>
                        </a:rPr>
                        <a:t>4.0.4</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Ice Cream Sandwich</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dirty="0">
                          <a:effectLst/>
                        </a:rPr>
                        <a:t>15</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dirty="0">
                          <a:effectLst/>
                        </a:rPr>
                        <a:t>20.6%</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245098">
                <a:tc>
                  <a:txBody>
                    <a:bodyPr/>
                    <a:lstStyle/>
                    <a:p>
                      <a:pPr algn="l" fontAlgn="t"/>
                      <a:r>
                        <a:rPr lang="fr-FR" sz="1200" b="1" u="none" strike="noStrike" dirty="0">
                          <a:solidFill>
                            <a:srgbClr val="FF0000"/>
                          </a:solidFill>
                          <a:effectLst/>
                        </a:rPr>
                        <a:t>4.1.x</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rowSpan="3">
                  <a:txBody>
                    <a:bodyPr/>
                    <a:lstStyle/>
                    <a:p>
                      <a:pPr algn="l" fontAlgn="t"/>
                      <a:r>
                        <a:rPr lang="fr-FR" sz="1200" dirty="0">
                          <a:effectLst/>
                        </a:rPr>
                        <a:t>Jelly Bean</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16</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36.5%</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245098">
                <a:tc>
                  <a:txBody>
                    <a:bodyPr/>
                    <a:lstStyle/>
                    <a:p>
                      <a:pPr algn="l" fontAlgn="t"/>
                      <a:r>
                        <a:rPr lang="fr-FR" sz="1200" b="1" u="none" strike="noStrike" dirty="0">
                          <a:solidFill>
                            <a:srgbClr val="FF0000"/>
                          </a:solidFill>
                          <a:effectLst/>
                        </a:rPr>
                        <a:t>4.2.x</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vMerge="1">
                  <a:txBody>
                    <a:bodyPr/>
                    <a:lstStyle/>
                    <a:p>
                      <a:endParaRPr lang="fr-FR"/>
                    </a:p>
                  </a:txBody>
                  <a:tcPr/>
                </a:tc>
                <a:tc>
                  <a:txBody>
                    <a:bodyPr/>
                    <a:lstStyle/>
                    <a:p>
                      <a:pPr algn="l" fontAlgn="t"/>
                      <a:r>
                        <a:rPr lang="fr-FR" sz="1200">
                          <a:effectLst/>
                        </a:rPr>
                        <a:t>17</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a:effectLst/>
                        </a:rPr>
                        <a:t>10.6%</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r h="210314">
                <a:tc>
                  <a:txBody>
                    <a:bodyPr/>
                    <a:lstStyle/>
                    <a:p>
                      <a:pPr algn="l" fontAlgn="t"/>
                      <a:r>
                        <a:rPr lang="fr-FR" sz="1200" b="1" u="none" strike="noStrike" dirty="0">
                          <a:solidFill>
                            <a:srgbClr val="FF0000"/>
                          </a:solidFill>
                          <a:effectLst/>
                        </a:rPr>
                        <a:t>4.3</a:t>
                      </a:r>
                      <a:endParaRPr lang="fr-FR" sz="1200" b="1" dirty="0">
                        <a:solidFill>
                          <a:srgbClr val="FF0000"/>
                        </a:solidFill>
                        <a:effectLst/>
                      </a:endParaRP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vMerge="1">
                  <a:txBody>
                    <a:bodyPr/>
                    <a:lstStyle/>
                    <a:p>
                      <a:endParaRPr lang="fr-FR"/>
                    </a:p>
                  </a:txBody>
                  <a:tcPr/>
                </a:tc>
                <a:tc>
                  <a:txBody>
                    <a:bodyPr/>
                    <a:lstStyle/>
                    <a:p>
                      <a:pPr algn="l" fontAlgn="t"/>
                      <a:r>
                        <a:rPr lang="fr-FR" sz="1200">
                          <a:effectLst/>
                        </a:rPr>
                        <a:t>18</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fr-FR" sz="1200" dirty="0">
                          <a:effectLst/>
                        </a:rPr>
                        <a:t>1.5%</a:t>
                      </a:r>
                    </a:p>
                  </a:txBody>
                  <a:tcPr marL="74851" marR="74851" marT="24950" marB="249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r>
            </a:tbl>
          </a:graphicData>
        </a:graphic>
      </p:graphicFrame>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17</a:t>
            </a:fld>
            <a:endParaRPr kumimoji="0" lang="en-US"/>
          </a:p>
        </p:txBody>
      </p:sp>
      <p:sp>
        <p:nvSpPr>
          <p:cNvPr id="2" name="Title 1"/>
          <p:cNvSpPr>
            <a:spLocks noGrp="1"/>
          </p:cNvSpPr>
          <p:nvPr>
            <p:ph type="title"/>
          </p:nvPr>
        </p:nvSpPr>
        <p:spPr>
          <a:xfrm>
            <a:off x="774192" y="567246"/>
            <a:ext cx="7467600" cy="444690"/>
          </a:xfrm>
        </p:spPr>
        <p:txBody>
          <a:bodyPr>
            <a:normAutofit fontScale="90000"/>
          </a:bodyPr>
          <a:lstStyle/>
          <a:p>
            <a:pPr algn="ctr"/>
            <a:r>
              <a:rPr lang="fr-FR" dirty="0" smtClean="0"/>
              <a:t>Historique</a:t>
            </a:r>
            <a:endParaRPr lang="fr-FR" dirty="0"/>
          </a:p>
        </p:txBody>
      </p:sp>
      <p:sp>
        <p:nvSpPr>
          <p:cNvPr id="8" name="Rectangle 1"/>
          <p:cNvSpPr>
            <a:spLocks noChangeArrowheads="1"/>
          </p:cNvSpPr>
          <p:nvPr/>
        </p:nvSpPr>
        <p:spPr bwMode="auto">
          <a:xfrm>
            <a:off x="3162300" y="179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descr="http://chart.googleapis.com/chart?chs=500x250&amp;cht=p&amp;chco=c4df9b%2C6fad0c&amp;chf=bg%2Cs%2C00000000&amp;chd=t%3A2.2%2C28.5%2C0.1%2C20.6%2C48.6&amp;chl=Froyo%7CGingerbread%7CHoneycomb%7CIce%20Cream%20Sandwich%7CJelly%20Be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2422" y="4058103"/>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5819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928670"/>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dirty="0" smtClean="0">
                <a:solidFill>
                  <a:schemeClr val="tx1"/>
                </a:solidFill>
                <a:latin typeface="+mj-lt"/>
              </a:rPr>
              <a:t>Les Versions d’ Android</a:t>
            </a:r>
            <a:endParaRPr lang="fr-FR" sz="2400" dirty="0">
              <a:solidFill>
                <a:schemeClr val="tx1"/>
              </a:solidFill>
              <a:latin typeface="+mj-lt"/>
            </a:endParaRPr>
          </a:p>
        </p:txBody>
      </p:sp>
      <p:sp>
        <p:nvSpPr>
          <p:cNvPr id="10"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3" name="Image 2"/>
          <p:cNvPicPr>
            <a:picLocks noChangeAspect="1"/>
          </p:cNvPicPr>
          <p:nvPr/>
        </p:nvPicPr>
        <p:blipFill>
          <a:blip r:embed="rId3"/>
          <a:stretch>
            <a:fillRect/>
          </a:stretch>
        </p:blipFill>
        <p:spPr>
          <a:xfrm>
            <a:off x="357158" y="2636912"/>
            <a:ext cx="7324725" cy="2714625"/>
          </a:xfrm>
          <a:prstGeom prst="rect">
            <a:avLst/>
          </a:prstGeom>
        </p:spPr>
      </p:pic>
      <p:pic>
        <p:nvPicPr>
          <p:cNvPr id="4" name="Image 3"/>
          <p:cNvPicPr>
            <a:picLocks noChangeAspect="1"/>
          </p:cNvPicPr>
          <p:nvPr/>
        </p:nvPicPr>
        <p:blipFill>
          <a:blip r:embed="rId4"/>
          <a:stretch>
            <a:fillRect/>
          </a:stretch>
        </p:blipFill>
        <p:spPr>
          <a:xfrm>
            <a:off x="447645" y="5334347"/>
            <a:ext cx="7143750" cy="5429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1936"/>
            <a:ext cx="8065008" cy="5462016"/>
          </a:xfrm>
        </p:spPr>
        <p:txBody>
          <a:bodyPr/>
          <a:lstStyle/>
          <a:p>
            <a:pPr marL="0" indent="0">
              <a:buNone/>
            </a:pPr>
            <a:endParaRPr lang="fr-FR" dirty="0" smtClean="0"/>
          </a:p>
          <a:p>
            <a:pPr marL="0" indent="0">
              <a:buNone/>
            </a:pPr>
            <a:endParaRPr lang="fr-FR"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19</a:t>
            </a:fld>
            <a:endParaRPr kumimoji="0" lang="en-US"/>
          </a:p>
        </p:txBody>
      </p:sp>
      <p:sp>
        <p:nvSpPr>
          <p:cNvPr id="2" name="Title 1"/>
          <p:cNvSpPr>
            <a:spLocks noGrp="1"/>
          </p:cNvSpPr>
          <p:nvPr>
            <p:ph type="title"/>
          </p:nvPr>
        </p:nvSpPr>
        <p:spPr>
          <a:xfrm>
            <a:off x="445008" y="436562"/>
            <a:ext cx="7467600" cy="603186"/>
          </a:xfrm>
        </p:spPr>
        <p:txBody>
          <a:bodyPr>
            <a:normAutofit fontScale="90000"/>
          </a:bodyPr>
          <a:lstStyle/>
          <a:p>
            <a:pPr algn="ctr"/>
            <a:r>
              <a:rPr lang="fr-FR" dirty="0" smtClean="0"/>
              <a:t>Plateforme </a:t>
            </a:r>
            <a:r>
              <a:rPr lang="fr-FR" dirty="0"/>
              <a:t>/ Architecture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64" y="1186052"/>
            <a:ext cx="7686344" cy="461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10800000">
            <a:off x="8388908" y="1425537"/>
            <a:ext cx="711549" cy="595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ight Arrow 7"/>
          <p:cNvSpPr/>
          <p:nvPr/>
        </p:nvSpPr>
        <p:spPr>
          <a:xfrm rot="10800000">
            <a:off x="8388907" y="2397994"/>
            <a:ext cx="711549" cy="595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ight Arrow 8"/>
          <p:cNvSpPr/>
          <p:nvPr/>
        </p:nvSpPr>
        <p:spPr>
          <a:xfrm>
            <a:off x="-67042" y="3564069"/>
            <a:ext cx="711549" cy="595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6506" y="2752790"/>
            <a:ext cx="8788748" cy="3693319"/>
          </a:xfrm>
          <a:prstGeom prst="rect">
            <a:avLst/>
          </a:prstGeom>
        </p:spPr>
        <p:txBody>
          <a:bodyPr wrap="square">
            <a:spAutoFit/>
          </a:bodyPr>
          <a:lstStyle/>
          <a:p>
            <a:r>
              <a:rPr lang="fr-FR" b="1" dirty="0"/>
              <a:t>Applications</a:t>
            </a:r>
            <a:r>
              <a:rPr lang="fr-FR" dirty="0"/>
              <a:t>: Produit final, ce que l’utilisateur voit, ce qui lui permet d’interagir avec le système (</a:t>
            </a:r>
            <a:r>
              <a:rPr lang="fr-FR" dirty="0" err="1"/>
              <a:t>telephone</a:t>
            </a:r>
            <a:r>
              <a:rPr lang="fr-FR" dirty="0"/>
              <a:t>, PDA, Tablet….)</a:t>
            </a:r>
          </a:p>
          <a:p>
            <a:endParaRPr lang="fr-FR" dirty="0" smtClean="0"/>
          </a:p>
          <a:p>
            <a:r>
              <a:rPr lang="fr-FR" b="1" dirty="0" smtClean="0">
                <a:solidFill>
                  <a:srgbClr val="FF0000"/>
                </a:solidFill>
              </a:rPr>
              <a:t>Application </a:t>
            </a:r>
            <a:r>
              <a:rPr lang="fr-FR" b="1" dirty="0" err="1">
                <a:solidFill>
                  <a:srgbClr val="FF0000"/>
                </a:solidFill>
              </a:rPr>
              <a:t>FrameWork</a:t>
            </a:r>
            <a:r>
              <a:rPr lang="fr-FR" b="1" dirty="0">
                <a:solidFill>
                  <a:srgbClr val="FF0000"/>
                </a:solidFill>
              </a:rPr>
              <a:t> </a:t>
            </a:r>
            <a:r>
              <a:rPr lang="fr-FR" dirty="0"/>
              <a:t>: Interface permettant aux </a:t>
            </a:r>
            <a:r>
              <a:rPr lang="fr-FR" dirty="0" err="1"/>
              <a:t>developpeurs</a:t>
            </a:r>
            <a:r>
              <a:rPr lang="fr-FR" dirty="0"/>
              <a:t> de dialoguer avec les librairies basiques d’Android </a:t>
            </a:r>
          </a:p>
          <a:p>
            <a:endParaRPr lang="fr-FR" dirty="0" smtClean="0"/>
          </a:p>
          <a:p>
            <a:r>
              <a:rPr lang="fr-FR" b="1" dirty="0" smtClean="0">
                <a:solidFill>
                  <a:srgbClr val="FF0000"/>
                </a:solidFill>
              </a:rPr>
              <a:t>Librairies</a:t>
            </a:r>
            <a:r>
              <a:rPr lang="fr-FR" dirty="0" smtClean="0">
                <a:solidFill>
                  <a:srgbClr val="FF0000"/>
                </a:solidFill>
              </a:rPr>
              <a:t> </a:t>
            </a:r>
            <a:r>
              <a:rPr lang="fr-FR" dirty="0"/>
              <a:t>: Middleware </a:t>
            </a:r>
            <a:r>
              <a:rPr lang="fr-FR" dirty="0" err="1"/>
              <a:t>ecrit</a:t>
            </a:r>
            <a:r>
              <a:rPr lang="fr-FR" dirty="0"/>
              <a:t> en C++, Librairies natives de Android manipulant le </a:t>
            </a:r>
            <a:r>
              <a:rPr lang="fr-FR" dirty="0" err="1"/>
              <a:t>materiel</a:t>
            </a:r>
            <a:r>
              <a:rPr lang="fr-FR" dirty="0"/>
              <a:t> </a:t>
            </a:r>
          </a:p>
          <a:p>
            <a:r>
              <a:rPr lang="fr-FR" b="1" dirty="0">
                <a:solidFill>
                  <a:srgbClr val="FF0000"/>
                </a:solidFill>
              </a:rPr>
              <a:t>Linux </a:t>
            </a:r>
            <a:r>
              <a:rPr lang="fr-FR" b="1" dirty="0" err="1">
                <a:solidFill>
                  <a:srgbClr val="FF0000"/>
                </a:solidFill>
              </a:rPr>
              <a:t>Kernel</a:t>
            </a:r>
            <a:r>
              <a:rPr lang="fr-FR" b="1" dirty="0">
                <a:solidFill>
                  <a:srgbClr val="FF0000"/>
                </a:solidFill>
              </a:rPr>
              <a:t> : </a:t>
            </a:r>
            <a:r>
              <a:rPr lang="fr-FR" dirty="0"/>
              <a:t>Noyau Linux pour la gestion et la configuration du </a:t>
            </a:r>
            <a:r>
              <a:rPr lang="fr-FR" dirty="0" err="1"/>
              <a:t>materiel</a:t>
            </a:r>
            <a:r>
              <a:rPr lang="fr-FR" dirty="0"/>
              <a:t> </a:t>
            </a:r>
          </a:p>
          <a:p>
            <a:r>
              <a:rPr lang="fr-FR" b="1" dirty="0">
                <a:solidFill>
                  <a:srgbClr val="FF0000"/>
                </a:solidFill>
              </a:rPr>
              <a:t>Android </a:t>
            </a:r>
            <a:r>
              <a:rPr lang="fr-FR" b="1" dirty="0" err="1">
                <a:solidFill>
                  <a:srgbClr val="FF0000"/>
                </a:solidFill>
              </a:rPr>
              <a:t>Runtime</a:t>
            </a:r>
            <a:r>
              <a:rPr lang="fr-FR" dirty="0"/>
              <a:t>: La machine virtuelle </a:t>
            </a:r>
            <a:r>
              <a:rPr lang="fr-FR" dirty="0" err="1"/>
              <a:t>d’android</a:t>
            </a:r>
            <a:r>
              <a:rPr lang="fr-FR" dirty="0"/>
              <a:t>; celui-ci nous facilite trop la vie puisqu’il se charge de la destruction des objets non utilises</a:t>
            </a:r>
          </a:p>
          <a:p>
            <a:r>
              <a:rPr lang="fr-FR" b="1" dirty="0" err="1">
                <a:solidFill>
                  <a:srgbClr val="FF0000"/>
                </a:solidFill>
              </a:rPr>
              <a:t>Core</a:t>
            </a:r>
            <a:r>
              <a:rPr lang="fr-FR" b="1" dirty="0">
                <a:solidFill>
                  <a:srgbClr val="FF0000"/>
                </a:solidFill>
              </a:rPr>
              <a:t> </a:t>
            </a:r>
            <a:r>
              <a:rPr lang="fr-FR" b="1" dirty="0" err="1">
                <a:solidFill>
                  <a:srgbClr val="FF0000"/>
                </a:solidFill>
              </a:rPr>
              <a:t>Libraries</a:t>
            </a:r>
            <a:r>
              <a:rPr lang="fr-FR" b="1" dirty="0">
                <a:solidFill>
                  <a:srgbClr val="FF0000"/>
                </a:solidFill>
              </a:rPr>
              <a:t> </a:t>
            </a:r>
            <a:r>
              <a:rPr lang="fr-FR" dirty="0"/>
              <a:t>: Ensemble de classe utilisés par la machine virtuelle </a:t>
            </a:r>
          </a:p>
          <a:p>
            <a:endParaRPr lang="fr-FR" dirty="0"/>
          </a:p>
        </p:txBody>
      </p:sp>
    </p:spTree>
    <p:extLst>
      <p:ext uri="{BB962C8B-B14F-4D97-AF65-F5344CB8AC3E}">
        <p14:creationId xmlns:p14="http://schemas.microsoft.com/office/powerpoint/2010/main" val="295160005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1357290" y="428604"/>
            <a:ext cx="6361364" cy="1200329"/>
          </a:xfrm>
          <a:prstGeom prst="rect">
            <a:avLst/>
          </a:prstGeom>
          <a:noFill/>
          <a:ln w="9525">
            <a:noFill/>
            <a:miter lim="800000"/>
            <a:headEnd/>
            <a:tailEnd/>
          </a:ln>
          <a:effectLst/>
        </p:spPr>
        <p:txBody>
          <a:bodyPr wrap="square">
            <a:spAutoFit/>
          </a:bodyPr>
          <a:lstStyle/>
          <a:p>
            <a:pPr eaLnBrk="0" hangingPunct="0"/>
            <a:r>
              <a:rPr lang="fr-FR" sz="2400" dirty="0" smtClean="0"/>
              <a:t>    niversité     bn     haldoun –    iaret –</a:t>
            </a:r>
          </a:p>
          <a:p>
            <a:pPr algn="ctr" eaLnBrk="0" hangingPunct="0"/>
            <a:endParaRPr lang="fr-FR" sz="2400" b="1" i="1" dirty="0">
              <a:effectLst>
                <a:outerShdw blurRad="38100" dist="38100" dir="2700000" algn="tl">
                  <a:srgbClr val="C0C0C0"/>
                </a:outerShdw>
              </a:effectLst>
              <a:latin typeface="Times New Roman" pitchFamily="18" charset="0"/>
              <a:cs typeface="Times New Roman" pitchFamily="18" charset="0"/>
            </a:endParaRPr>
          </a:p>
          <a:p>
            <a:pPr algn="ctr" eaLnBrk="0" hangingPunct="0"/>
            <a:r>
              <a:rPr lang="fr-FR" sz="2400" b="1" i="1" dirty="0" smtClean="0">
                <a:effectLst>
                  <a:outerShdw blurRad="38100" dist="38100" dir="2700000" algn="tl">
                    <a:srgbClr val="C0C0C0"/>
                  </a:outerShdw>
                </a:effectLst>
                <a:latin typeface="Times New Roman" pitchFamily="18" charset="0"/>
                <a:cs typeface="Times New Roman" pitchFamily="18" charset="0"/>
              </a:rPr>
              <a:t>(U.I.K.T)</a:t>
            </a:r>
            <a:endParaRPr lang="fr-FR" sz="2400" b="1" i="1" dirty="0">
              <a:effectLst>
                <a:outerShdw blurRad="38100" dist="38100" dir="2700000" algn="tl">
                  <a:srgbClr val="C0C0C0"/>
                </a:outerShdw>
              </a:effectLst>
              <a:latin typeface="Times New Roman" pitchFamily="18" charset="0"/>
              <a:cs typeface="Times New Roman" pitchFamily="18" charset="0"/>
            </a:endParaRPr>
          </a:p>
        </p:txBody>
      </p:sp>
      <p:sp>
        <p:nvSpPr>
          <p:cNvPr id="26" name="Rectangle 25"/>
          <p:cNvSpPr/>
          <p:nvPr/>
        </p:nvSpPr>
        <p:spPr>
          <a:xfrm>
            <a:off x="1285852" y="214290"/>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U</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Rectangle 27"/>
          <p:cNvSpPr/>
          <p:nvPr/>
        </p:nvSpPr>
        <p:spPr>
          <a:xfrm>
            <a:off x="3643306" y="230667"/>
            <a:ext cx="500066"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Rectangle 28"/>
          <p:cNvSpPr/>
          <p:nvPr/>
        </p:nvSpPr>
        <p:spPr>
          <a:xfrm>
            <a:off x="5282953" y="230667"/>
            <a:ext cx="574931"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 </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2" name="Group 38"/>
          <p:cNvGrpSpPr>
            <a:grpSpLocks/>
          </p:cNvGrpSpPr>
          <p:nvPr/>
        </p:nvGrpSpPr>
        <p:grpSpPr bwMode="auto">
          <a:xfrm>
            <a:off x="3257550" y="2162166"/>
            <a:ext cx="2686050" cy="571500"/>
            <a:chOff x="2052" y="984"/>
            <a:chExt cx="1692" cy="360"/>
          </a:xfrm>
        </p:grpSpPr>
        <p:pic>
          <p:nvPicPr>
            <p:cNvPr id="35" name="Picture 18" descr="t"/>
            <p:cNvPicPr>
              <a:picLocks noChangeAspect="1" noChangeArrowheads="1" noCrop="1"/>
            </p:cNvPicPr>
            <p:nvPr/>
          </p:nvPicPr>
          <p:blipFill>
            <a:blip r:embed="rId3" cstate="print">
              <a:lum bright="-20000" contrast="40000"/>
            </a:blip>
            <a:srcRect/>
            <a:stretch>
              <a:fillRect/>
            </a:stretch>
          </p:blipFill>
          <p:spPr bwMode="auto">
            <a:xfrm>
              <a:off x="2052" y="984"/>
              <a:ext cx="360" cy="360"/>
            </a:xfrm>
            <a:prstGeom prst="rect">
              <a:avLst/>
            </a:prstGeom>
            <a:noFill/>
          </p:spPr>
        </p:pic>
        <p:pic>
          <p:nvPicPr>
            <p:cNvPr id="36" name="Picture 19" descr="e"/>
            <p:cNvPicPr>
              <a:picLocks noChangeAspect="1" noChangeArrowheads="1" noCrop="1"/>
            </p:cNvPicPr>
            <p:nvPr/>
          </p:nvPicPr>
          <p:blipFill>
            <a:blip r:embed="rId4" cstate="print">
              <a:lum bright="-20000" contrast="40000"/>
            </a:blip>
            <a:srcRect/>
            <a:stretch>
              <a:fillRect/>
            </a:stretch>
          </p:blipFill>
          <p:spPr bwMode="auto">
            <a:xfrm>
              <a:off x="2712" y="984"/>
              <a:ext cx="360" cy="360"/>
            </a:xfrm>
            <a:prstGeom prst="rect">
              <a:avLst/>
            </a:prstGeom>
            <a:noFill/>
          </p:spPr>
        </p:pic>
        <p:pic>
          <p:nvPicPr>
            <p:cNvPr id="38" name="Picture 20" descr="m"/>
            <p:cNvPicPr>
              <a:picLocks noChangeAspect="1" noChangeArrowheads="1" noCrop="1"/>
            </p:cNvPicPr>
            <p:nvPr/>
          </p:nvPicPr>
          <p:blipFill>
            <a:blip r:embed="rId5" cstate="print">
              <a:lum bright="-20000" contrast="40000"/>
            </a:blip>
            <a:srcRect/>
            <a:stretch>
              <a:fillRect/>
            </a:stretch>
          </p:blipFill>
          <p:spPr bwMode="auto">
            <a:xfrm>
              <a:off x="3048" y="984"/>
              <a:ext cx="360" cy="360"/>
            </a:xfrm>
            <a:prstGeom prst="rect">
              <a:avLst/>
            </a:prstGeom>
            <a:noFill/>
          </p:spPr>
        </p:pic>
        <p:pic>
          <p:nvPicPr>
            <p:cNvPr id="48" name="Picture 21" descr="e"/>
            <p:cNvPicPr>
              <a:picLocks noChangeAspect="1" noChangeArrowheads="1" noCrop="1"/>
            </p:cNvPicPr>
            <p:nvPr/>
          </p:nvPicPr>
          <p:blipFill>
            <a:blip r:embed="rId4" cstate="print">
              <a:lum bright="-20000" contrast="40000"/>
            </a:blip>
            <a:srcRect/>
            <a:stretch>
              <a:fillRect/>
            </a:stretch>
          </p:blipFill>
          <p:spPr bwMode="auto">
            <a:xfrm>
              <a:off x="3384" y="984"/>
              <a:ext cx="360" cy="360"/>
            </a:xfrm>
            <a:prstGeom prst="rect">
              <a:avLst/>
            </a:prstGeom>
            <a:noFill/>
          </p:spPr>
        </p:pic>
        <p:pic>
          <p:nvPicPr>
            <p:cNvPr id="49" name="Picture 22" descr="h"/>
            <p:cNvPicPr>
              <a:picLocks noChangeAspect="1" noChangeArrowheads="1" noCrop="1"/>
            </p:cNvPicPr>
            <p:nvPr/>
          </p:nvPicPr>
          <p:blipFill>
            <a:blip r:embed="rId6" cstate="print">
              <a:lum bright="-20000" contrast="40000"/>
            </a:blip>
            <a:srcRect/>
            <a:stretch>
              <a:fillRect/>
            </a:stretch>
          </p:blipFill>
          <p:spPr bwMode="auto">
            <a:xfrm>
              <a:off x="2376" y="984"/>
              <a:ext cx="360" cy="360"/>
            </a:xfrm>
            <a:prstGeom prst="rect">
              <a:avLst/>
            </a:prstGeom>
            <a:noFill/>
          </p:spPr>
        </p:pic>
      </p:grpSp>
      <p:sp>
        <p:nvSpPr>
          <p:cNvPr id="20" name="Rectangle 19"/>
          <p:cNvSpPr/>
          <p:nvPr/>
        </p:nvSpPr>
        <p:spPr>
          <a:xfrm>
            <a:off x="2928926" y="211287"/>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Image 16" descr="logo univ"/>
          <p:cNvPicPr/>
          <p:nvPr/>
        </p:nvPicPr>
        <p:blipFill>
          <a:blip r:embed="rId7" cstate="print"/>
          <a:srcRect/>
          <a:stretch>
            <a:fillRect/>
          </a:stretch>
        </p:blipFill>
        <p:spPr bwMode="auto">
          <a:xfrm>
            <a:off x="285720" y="285728"/>
            <a:ext cx="921727" cy="888023"/>
          </a:xfrm>
          <a:prstGeom prst="rect">
            <a:avLst/>
          </a:prstGeom>
          <a:noFill/>
          <a:ln w="9525">
            <a:noFill/>
            <a:miter lim="800000"/>
            <a:headEnd/>
            <a:tailEnd/>
          </a:ln>
        </p:spPr>
      </p:pic>
      <p:pic>
        <p:nvPicPr>
          <p:cNvPr id="18" name="Image 17" descr="logo univ"/>
          <p:cNvPicPr/>
          <p:nvPr/>
        </p:nvPicPr>
        <p:blipFill>
          <a:blip r:embed="rId7" cstate="print"/>
          <a:srcRect/>
          <a:stretch>
            <a:fillRect/>
          </a:stretch>
        </p:blipFill>
        <p:spPr bwMode="auto">
          <a:xfrm>
            <a:off x="6858016" y="285728"/>
            <a:ext cx="921727" cy="888023"/>
          </a:xfrm>
          <a:prstGeom prst="rect">
            <a:avLst/>
          </a:prstGeom>
          <a:noFill/>
          <a:ln w="9525">
            <a:noFill/>
            <a:miter lim="800000"/>
            <a:headEnd/>
            <a:tailEnd/>
          </a:ln>
        </p:spPr>
      </p:pic>
      <p:sp>
        <p:nvSpPr>
          <p:cNvPr id="23" name="Sous-titre 1"/>
          <p:cNvSpPr txBox="1">
            <a:spLocks/>
          </p:cNvSpPr>
          <p:nvPr/>
        </p:nvSpPr>
        <p:spPr>
          <a:xfrm>
            <a:off x="642910" y="5286388"/>
            <a:ext cx="8105554" cy="942972"/>
          </a:xfrm>
          <a:prstGeom prst="rect">
            <a:avLst/>
          </a:prstGeom>
        </p:spPr>
        <p:txBody>
          <a:bodyPr vert="horz" anchor="b">
            <a:noAutofit/>
          </a:bodyPr>
          <a:lstStyle/>
          <a:p>
            <a:pPr>
              <a:spcBef>
                <a:spcPts val="600"/>
              </a:spcBef>
              <a:buClr>
                <a:srgbClr val="4F81BD"/>
              </a:buClr>
              <a:buSzPct val="70000"/>
              <a:defRPr/>
            </a:pPr>
            <a:r>
              <a:rPr lang="fr-FR" sz="2000" b="1" dirty="0" smtClean="0">
                <a:solidFill>
                  <a:schemeClr val="accent1"/>
                </a:solidFill>
                <a:latin typeface="Times New Roman" pitchFamily="18" charset="0"/>
                <a:cs typeface="Times New Roman" pitchFamily="18" charset="0"/>
              </a:rPr>
              <a:t>Réalisé par : </a:t>
            </a:r>
          </a:p>
          <a:p>
            <a:pPr>
              <a:spcBef>
                <a:spcPts val="600"/>
              </a:spcBef>
              <a:buClr>
                <a:srgbClr val="4F81BD"/>
              </a:buClr>
              <a:buSzPct val="70000"/>
              <a:defRPr/>
            </a:pPr>
            <a:r>
              <a:rPr lang="fr-FR" sz="2000" b="1" dirty="0" smtClean="0">
                <a:solidFill>
                  <a:schemeClr val="accent1"/>
                </a:solidFill>
                <a:latin typeface="Times New Roman" pitchFamily="18" charset="0"/>
                <a:cs typeface="Times New Roman" pitchFamily="18" charset="0"/>
              </a:rPr>
              <a:t>          BOUALEM Adda (UIKT, TIARET) </a:t>
            </a:r>
            <a:endParaRPr lang="fr-FR" sz="2000" b="1" dirty="0">
              <a:solidFill>
                <a:schemeClr val="accent1"/>
              </a:solidFill>
              <a:latin typeface="Times New Roman" pitchFamily="18" charset="0"/>
              <a:cs typeface="Times New Roman" pitchFamily="18" charset="0"/>
            </a:endParaRPr>
          </a:p>
        </p:txBody>
      </p:sp>
      <p:sp>
        <p:nvSpPr>
          <p:cNvPr id="24" name="ZoneTexte 23"/>
          <p:cNvSpPr txBox="1"/>
          <p:nvPr/>
        </p:nvSpPr>
        <p:spPr>
          <a:xfrm>
            <a:off x="2124305" y="6286520"/>
            <a:ext cx="2484655" cy="369332"/>
          </a:xfrm>
          <a:prstGeom prst="rect">
            <a:avLst/>
          </a:prstGeom>
          <a:noFill/>
        </p:spPr>
        <p:txBody>
          <a:bodyPr wrap="none" rtlCol="0">
            <a:spAutoFit/>
          </a:bodyPr>
          <a:lstStyle/>
          <a:p>
            <a:pPr algn="ctr"/>
            <a:r>
              <a:rPr lang="en-US" b="1" dirty="0" smtClean="0">
                <a:solidFill>
                  <a:schemeClr val="accent1"/>
                </a:solidFill>
                <a:latin typeface="Times New Roman" pitchFamily="18" charset="0"/>
                <a:cs typeface="Times New Roman" pitchFamily="18" charset="0"/>
              </a:rPr>
              <a:t>2017, 2018 Semester VI</a:t>
            </a:r>
            <a:endParaRPr lang="fr-FR" b="1" dirty="0">
              <a:solidFill>
                <a:schemeClr val="accent1"/>
              </a:solidFill>
              <a:latin typeface="Times New Roman" pitchFamily="18" charset="0"/>
              <a:cs typeface="Times New Roman" pitchFamily="18" charset="0"/>
            </a:endParaRPr>
          </a:p>
        </p:txBody>
      </p:sp>
      <p:pic>
        <p:nvPicPr>
          <p:cNvPr id="21"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844" y="3071810"/>
            <a:ext cx="871296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gray">
          <a:xfrm>
            <a:off x="345291" y="3494790"/>
            <a:ext cx="8403173" cy="1077218"/>
          </a:xfrm>
          <a:prstGeom prst="rect">
            <a:avLst/>
          </a:prstGeom>
          <a:noFill/>
          <a:ln w="9525">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fr-FR" sz="3200" kern="1400" cap="small" dirty="0" smtClean="0"/>
              <a:t>Module</a:t>
            </a:r>
            <a:r>
              <a:rPr lang="fr-FR" sz="3200" kern="1400" cap="small" dirty="0"/>
              <a:t>: </a:t>
            </a:r>
            <a:r>
              <a:rPr lang="fr-FR" sz="3200" kern="1400" cap="small" dirty="0" smtClean="0"/>
              <a:t>APPLICATIONS Mobile</a:t>
            </a:r>
          </a:p>
          <a:p>
            <a:pPr algn="ctr">
              <a:defRPr/>
            </a:pPr>
            <a:r>
              <a:rPr lang="fr-FR" sz="3200" kern="1400" cap="small" dirty="0" smtClean="0">
                <a:ln w="50800"/>
                <a:solidFill>
                  <a:schemeClr val="bg1">
                    <a:shade val="50000"/>
                  </a:schemeClr>
                </a:solidFill>
              </a:rPr>
              <a:t>3</a:t>
            </a:r>
            <a:r>
              <a:rPr lang="fr-FR" sz="3200" kern="1400" cap="small" baseline="30000" dirty="0" smtClean="0">
                <a:ln w="50800"/>
                <a:solidFill>
                  <a:schemeClr val="bg1">
                    <a:shade val="50000"/>
                  </a:schemeClr>
                </a:solidFill>
              </a:rPr>
              <a:t>ème</a:t>
            </a:r>
            <a:r>
              <a:rPr lang="fr-FR" sz="3200" kern="1400" cap="small" dirty="0" smtClean="0">
                <a:ln w="50800"/>
                <a:solidFill>
                  <a:schemeClr val="bg1">
                    <a:shade val="50000"/>
                  </a:schemeClr>
                </a:solidFill>
              </a:rPr>
              <a:t> Année Licence</a:t>
            </a:r>
            <a:endParaRPr lang="fr-FR" sz="3200" dirty="0">
              <a:ln w="50800"/>
              <a:solidFill>
                <a:schemeClr val="bg1">
                  <a:shade val="50000"/>
                </a:schemeClr>
              </a:solidFill>
            </a:endParaRPr>
          </a:p>
        </p:txBody>
      </p:sp>
      <p:sp>
        <p:nvSpPr>
          <p:cNvPr id="22" name="Rectangle 21"/>
          <p:cNvSpPr/>
          <p:nvPr/>
        </p:nvSpPr>
        <p:spPr>
          <a:xfrm>
            <a:off x="1285852" y="217293"/>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U</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27" name="Rectangle 26"/>
          <p:cNvSpPr/>
          <p:nvPr/>
        </p:nvSpPr>
        <p:spPr>
          <a:xfrm>
            <a:off x="3643306" y="233670"/>
            <a:ext cx="500066"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K</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30" name="Rectangle 29"/>
          <p:cNvSpPr/>
          <p:nvPr/>
        </p:nvSpPr>
        <p:spPr>
          <a:xfrm>
            <a:off x="5282953" y="233670"/>
            <a:ext cx="574931"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T </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31" name="Rectangle 30"/>
          <p:cNvSpPr/>
          <p:nvPr/>
        </p:nvSpPr>
        <p:spPr>
          <a:xfrm>
            <a:off x="2928926" y="214290"/>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I</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6" grpId="0"/>
      <p:bldP spid="28" grpId="0"/>
      <p:bldP spid="29" grpId="0"/>
      <p:bldP spid="20" grpId="0"/>
      <p:bldP spid="22" grpId="0"/>
      <p:bldP spid="27"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Installation et configuration des outils</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285720" y="235262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Il existe deux plateformes en Java :</a:t>
            </a:r>
            <a:endParaRPr lang="fr-FR" dirty="0"/>
          </a:p>
        </p:txBody>
      </p:sp>
      <p:sp>
        <p:nvSpPr>
          <p:cNvPr id="6" name="ZoneTexte 5"/>
          <p:cNvSpPr txBox="1"/>
          <p:nvPr/>
        </p:nvSpPr>
        <p:spPr>
          <a:xfrm>
            <a:off x="285720" y="3000372"/>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Tx/>
              <a:buFont typeface="Wingdings" pitchFamily="2" charset="2"/>
              <a:buChar char="q"/>
            </a:pPr>
            <a:r>
              <a:rPr lang="fr-FR" dirty="0" smtClean="0"/>
              <a:t> Le </a:t>
            </a:r>
            <a:r>
              <a:rPr lang="fr-FR" b="1" dirty="0" smtClean="0"/>
              <a:t>JRE</a:t>
            </a:r>
            <a:r>
              <a:rPr lang="fr-FR" dirty="0" smtClean="0"/>
              <a:t> (Java </a:t>
            </a:r>
            <a:r>
              <a:rPr lang="fr-FR" dirty="0" err="1" smtClean="0"/>
              <a:t>Runtime</a:t>
            </a:r>
            <a:r>
              <a:rPr lang="fr-FR" dirty="0" smtClean="0"/>
              <a:t> </a:t>
            </a:r>
            <a:r>
              <a:rPr lang="fr-FR" dirty="0" err="1" smtClean="0"/>
              <a:t>Environment</a:t>
            </a:r>
            <a:r>
              <a:rPr lang="fr-FR" dirty="0" smtClean="0"/>
              <a:t>), qui contient la JVM (Java Virtual Machine, les bibliothèques de base du langage ainsi que tous les composants nécessaires au lancement d'applications</a:t>
            </a:r>
            <a:r>
              <a:rPr lang="fr-FR" dirty="0"/>
              <a:t>.(l'ensemble d'outils qui permettra d’exécuter des applications </a:t>
            </a:r>
            <a:r>
              <a:rPr lang="fr-FR" dirty="0" smtClean="0"/>
              <a:t>Java)</a:t>
            </a:r>
          </a:p>
        </p:txBody>
      </p:sp>
      <p:sp>
        <p:nvSpPr>
          <p:cNvPr id="7" name="ZoneTexte 6"/>
          <p:cNvSpPr txBox="1"/>
          <p:nvPr/>
        </p:nvSpPr>
        <p:spPr>
          <a:xfrm>
            <a:off x="285720" y="4791686"/>
            <a:ext cx="8001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Tx/>
              <a:buFont typeface="Wingdings" pitchFamily="2" charset="2"/>
              <a:buChar char="q"/>
            </a:pPr>
            <a:r>
              <a:rPr lang="fr-FR" dirty="0" smtClean="0"/>
              <a:t> Le </a:t>
            </a:r>
            <a:r>
              <a:rPr lang="fr-FR" b="1" dirty="0" smtClean="0"/>
              <a:t>JDK</a:t>
            </a:r>
            <a:r>
              <a:rPr lang="fr-FR" dirty="0" smtClean="0"/>
              <a:t> (</a:t>
            </a:r>
            <a:r>
              <a:rPr lang="fr-FR" b="1" dirty="0" smtClean="0"/>
              <a:t>J</a:t>
            </a:r>
            <a:r>
              <a:rPr lang="fr-FR" dirty="0" smtClean="0"/>
              <a:t>ava </a:t>
            </a:r>
            <a:r>
              <a:rPr lang="fr-FR" b="1" dirty="0" err="1" smtClean="0"/>
              <a:t>D</a:t>
            </a:r>
            <a:r>
              <a:rPr lang="fr-FR" dirty="0" err="1" smtClean="0"/>
              <a:t>evelopment</a:t>
            </a:r>
            <a:r>
              <a:rPr lang="fr-FR" dirty="0" smtClean="0"/>
              <a:t> </a:t>
            </a:r>
            <a:r>
              <a:rPr lang="fr-FR" b="1" dirty="0" smtClean="0"/>
              <a:t>K</a:t>
            </a:r>
            <a:r>
              <a:rPr lang="fr-FR" dirty="0" smtClean="0"/>
              <a:t>it), qui contient le JRE (afin d’exécuter les applications Java), mais aussi un ensemble d'outils pour compiler et déboguer le code.</a:t>
            </a:r>
          </a:p>
        </p:txBody>
      </p:sp>
      <p:sp>
        <p:nvSpPr>
          <p:cNvPr id="8" name="ZoneTexte 7"/>
          <p:cNvSpPr txBox="1"/>
          <p:nvPr/>
        </p:nvSpPr>
        <p:spPr>
          <a:xfrm>
            <a:off x="285720" y="5929330"/>
            <a:ext cx="800105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t>Le lien de téléchargement est : </a:t>
            </a:r>
            <a:r>
              <a:rPr lang="fr-FR" u="sng" dirty="0" smtClean="0">
                <a:hlinkClick r:id="rId3"/>
              </a:rPr>
              <a:t>http://www.oracle.com/technetwork/java/javase/downloads/index.html</a:t>
            </a:r>
            <a:r>
              <a:rPr lang="fr-F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1424" y="1700808"/>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Tx/>
              <a:buFont typeface="Wingdings" panose="05000000000000000000" pitchFamily="2" charset="2"/>
              <a:buChar char="q"/>
            </a:pPr>
            <a:r>
              <a:rPr lang="fr-FR" dirty="0" smtClean="0"/>
              <a:t> </a:t>
            </a:r>
            <a:r>
              <a:rPr lang="fr-FR" dirty="0" smtClean="0"/>
              <a:t>Si </a:t>
            </a:r>
            <a:r>
              <a:rPr lang="fr-FR" dirty="0" smtClean="0"/>
              <a:t>votre Windows est 32 bit  alors copier coller le dossier dans n’importe quel répertoire  (mettez le dans le bureau)</a:t>
            </a:r>
          </a:p>
          <a:p>
            <a:pPr marL="285750" indent="-285750">
              <a:buClrTx/>
              <a:buFont typeface="Wingdings" panose="05000000000000000000" pitchFamily="2" charset="2"/>
              <a:buChar char="ü"/>
            </a:pPr>
            <a:r>
              <a:rPr lang="fr-FR" dirty="0"/>
              <a:t>Installer </a:t>
            </a:r>
            <a:r>
              <a:rPr lang="fr-FR" b="1" dirty="0" smtClean="0"/>
              <a:t>jdk-8u25-windows-x32 (</a:t>
            </a:r>
            <a:r>
              <a:rPr lang="fr-FR" b="1" dirty="0" err="1" smtClean="0"/>
              <a:t>jdk</a:t>
            </a:r>
            <a:r>
              <a:rPr lang="fr-FR" b="1" dirty="0" smtClean="0"/>
              <a:t> pour 32bit)  puis </a:t>
            </a:r>
          </a:p>
          <a:p>
            <a:r>
              <a:rPr lang="fr-FR" b="1" dirty="0"/>
              <a:t>Installer </a:t>
            </a:r>
            <a:r>
              <a:rPr lang="fr-FR" b="1" dirty="0" smtClean="0"/>
              <a:t>installer_r24.0.1-windows_sdk</a:t>
            </a:r>
          </a:p>
        </p:txBody>
      </p:sp>
      <p:sp>
        <p:nvSpPr>
          <p:cNvPr id="10" name="Rectangle 1"/>
          <p:cNvSpPr>
            <a:spLocks noChangeArrowheads="1"/>
          </p:cNvSpPr>
          <p:nvPr/>
        </p:nvSpPr>
        <p:spPr bwMode="auto">
          <a:xfrm>
            <a:off x="251520"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8" name="ZoneTexte 7"/>
          <p:cNvSpPr txBox="1"/>
          <p:nvPr/>
        </p:nvSpPr>
        <p:spPr>
          <a:xfrm>
            <a:off x="531384" y="3147303"/>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Tx/>
              <a:buFont typeface="Wingdings" panose="05000000000000000000" pitchFamily="2" charset="2"/>
              <a:buChar char="q"/>
            </a:pPr>
            <a:r>
              <a:rPr lang="fr-FR" dirty="0" smtClean="0"/>
              <a:t> </a:t>
            </a:r>
            <a:r>
              <a:rPr lang="fr-FR" dirty="0" smtClean="0"/>
              <a:t>Si </a:t>
            </a:r>
            <a:r>
              <a:rPr lang="fr-FR" dirty="0" smtClean="0"/>
              <a:t>votre Windows est 64 bit  alors copier coller le dossier dans n’importe quel répertoire  (mettez le dans le bureau)</a:t>
            </a:r>
          </a:p>
          <a:p>
            <a:pPr marL="285750" indent="-285750">
              <a:buClrTx/>
              <a:buFont typeface="Wingdings" panose="05000000000000000000" pitchFamily="2" charset="2"/>
              <a:buChar char="ü"/>
            </a:pPr>
            <a:r>
              <a:rPr lang="fr-FR" dirty="0"/>
              <a:t>Installer </a:t>
            </a:r>
            <a:r>
              <a:rPr lang="fr-FR" b="1" dirty="0"/>
              <a:t>jdk-8u25-windows-x64</a:t>
            </a:r>
            <a:r>
              <a:rPr lang="fr-FR" dirty="0"/>
              <a:t> (</a:t>
            </a:r>
            <a:r>
              <a:rPr lang="fr-FR" dirty="0" err="1"/>
              <a:t>jdk</a:t>
            </a:r>
            <a:r>
              <a:rPr lang="fr-FR" dirty="0"/>
              <a:t> pour 64bit)  </a:t>
            </a:r>
            <a:r>
              <a:rPr lang="fr-FR" dirty="0" smtClean="0"/>
              <a:t>puis, Installer </a:t>
            </a:r>
            <a:r>
              <a:rPr lang="fr-FR" b="1" dirty="0" smtClean="0"/>
              <a:t>installer_r24.0.1-windows_sdk</a:t>
            </a:r>
          </a:p>
        </p:txBody>
      </p:sp>
      <p:sp>
        <p:nvSpPr>
          <p:cNvPr id="11" name="ZoneTexte 10"/>
          <p:cNvSpPr txBox="1"/>
          <p:nvPr/>
        </p:nvSpPr>
        <p:spPr>
          <a:xfrm>
            <a:off x="521424" y="5650298"/>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dirty="0" smtClean="0"/>
              <a:t>Lancer Eclipse, </a:t>
            </a:r>
            <a:r>
              <a:rPr lang="fr-FR" dirty="0" smtClean="0"/>
              <a:t>puis commencer la configuration:</a:t>
            </a:r>
          </a:p>
          <a:p>
            <a:r>
              <a:rPr lang="fr-FR" b="1" dirty="0" smtClean="0"/>
              <a:t>Mentionnez SDK Location et la </a:t>
            </a:r>
            <a:r>
              <a:rPr lang="fr-FR" b="1" dirty="0" err="1" smtClean="0"/>
              <a:t>Workspace</a:t>
            </a:r>
            <a:endParaRPr lang="fr-FR" b="1" dirty="0" smtClean="0"/>
          </a:p>
        </p:txBody>
      </p:sp>
      <p:pic>
        <p:nvPicPr>
          <p:cNvPr id="4" name="Image 3"/>
          <p:cNvPicPr>
            <a:picLocks noChangeAspect="1"/>
          </p:cNvPicPr>
          <p:nvPr/>
        </p:nvPicPr>
        <p:blipFill>
          <a:blip r:embed="rId3"/>
          <a:stretch>
            <a:fillRect/>
          </a:stretch>
        </p:blipFill>
        <p:spPr>
          <a:xfrm>
            <a:off x="486258" y="4556407"/>
            <a:ext cx="7974174" cy="847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9" name="Image 8"/>
          <p:cNvPicPr/>
          <p:nvPr/>
        </p:nvPicPr>
        <p:blipFill>
          <a:blip r:embed="rId3"/>
          <a:stretch>
            <a:fillRect/>
          </a:stretch>
        </p:blipFill>
        <p:spPr>
          <a:xfrm>
            <a:off x="312277" y="764704"/>
            <a:ext cx="8436187" cy="5832648"/>
          </a:xfrm>
          <a:prstGeom prst="rect">
            <a:avLst/>
          </a:prstGeom>
          <a:noFill/>
          <a:ln>
            <a:noFill/>
            <a:prstDash/>
          </a:ln>
        </p:spPr>
      </p:pic>
    </p:spTree>
    <p:extLst>
      <p:ext uri="{BB962C8B-B14F-4D97-AF65-F5344CB8AC3E}">
        <p14:creationId xmlns:p14="http://schemas.microsoft.com/office/powerpoint/2010/main" val="21166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4" name="Image 3"/>
          <p:cNvPicPr/>
          <p:nvPr/>
        </p:nvPicPr>
        <p:blipFill>
          <a:blip r:embed="rId3"/>
          <a:stretch>
            <a:fillRect/>
          </a:stretch>
        </p:blipFill>
        <p:spPr>
          <a:xfrm>
            <a:off x="179512" y="1291590"/>
            <a:ext cx="8208912" cy="5305762"/>
          </a:xfrm>
          <a:prstGeom prst="rect">
            <a:avLst/>
          </a:prstGeom>
          <a:noFill/>
          <a:ln>
            <a:noFill/>
            <a:prstDash/>
          </a:ln>
        </p:spPr>
      </p:pic>
    </p:spTree>
    <p:extLst>
      <p:ext uri="{BB962C8B-B14F-4D97-AF65-F5344CB8AC3E}">
        <p14:creationId xmlns:p14="http://schemas.microsoft.com/office/powerpoint/2010/main" val="269694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5" name="Image 4"/>
          <p:cNvPicPr/>
          <p:nvPr/>
        </p:nvPicPr>
        <p:blipFill>
          <a:blip r:embed="rId3"/>
          <a:stretch>
            <a:fillRect/>
          </a:stretch>
        </p:blipFill>
        <p:spPr>
          <a:xfrm>
            <a:off x="312278" y="908720"/>
            <a:ext cx="8364178" cy="5760640"/>
          </a:xfrm>
          <a:prstGeom prst="rect">
            <a:avLst/>
          </a:prstGeom>
          <a:noFill/>
          <a:ln>
            <a:noFill/>
            <a:prstDash/>
          </a:ln>
        </p:spPr>
      </p:pic>
    </p:spTree>
    <p:extLst>
      <p:ext uri="{BB962C8B-B14F-4D97-AF65-F5344CB8AC3E}">
        <p14:creationId xmlns:p14="http://schemas.microsoft.com/office/powerpoint/2010/main" val="372200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Télécharger et Installer SDK </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   (Software </a:t>
            </a:r>
            <a:r>
              <a:rPr lang="fr-FR" b="1" i="1" dirty="0" err="1" smtClean="0"/>
              <a:t>Developement</a:t>
            </a:r>
            <a:r>
              <a:rPr lang="fr-FR" b="1" i="1" dirty="0" smtClean="0"/>
              <a:t> Kit)</a:t>
            </a:r>
            <a:endParaRPr lang="fr-FR" dirty="0" smtClean="0"/>
          </a:p>
        </p:txBody>
      </p:sp>
      <p:sp>
        <p:nvSpPr>
          <p:cNvPr id="10" name="ZoneTexte 9"/>
          <p:cNvSpPr txBox="1"/>
          <p:nvPr/>
        </p:nvSpPr>
        <p:spPr>
          <a:xfrm>
            <a:off x="571472" y="291679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SDK, c'est-à-dire un </a:t>
            </a:r>
            <a:r>
              <a:rPr lang="fr-FR" b="1" dirty="0" smtClean="0"/>
              <a:t>kit de développement</a:t>
            </a:r>
            <a:r>
              <a:rPr lang="fr-FR" dirty="0" smtClean="0"/>
              <a:t> dans notre langue = </a:t>
            </a:r>
          </a:p>
        </p:txBody>
      </p:sp>
      <p:sp>
        <p:nvSpPr>
          <p:cNvPr id="11" name="ZoneTexte 10"/>
          <p:cNvSpPr txBox="1"/>
          <p:nvPr/>
        </p:nvSpPr>
        <p:spPr>
          <a:xfrm>
            <a:off x="571472" y="3639925"/>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ensemble d'outils que met à disposition un éditeur afin de vous permettre de développer des applications pour un environnement précis.</a:t>
            </a:r>
          </a:p>
        </p:txBody>
      </p:sp>
      <p:sp>
        <p:nvSpPr>
          <p:cNvPr id="12" name="ZoneTexte 11"/>
          <p:cNvSpPr txBox="1"/>
          <p:nvPr/>
        </p:nvSpPr>
        <p:spPr>
          <a:xfrm>
            <a:off x="571472" y="4568619"/>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SDK Android permet donc de développer des applications pour Android et uniquement pour Android.</a:t>
            </a:r>
          </a:p>
        </p:txBody>
      </p:sp>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Télécharger et Installer SDK </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a:t>
            </a:r>
            <a:endParaRPr lang="fr-FR" dirty="0" smtClean="0"/>
          </a:p>
        </p:txBody>
      </p:sp>
      <p:sp>
        <p:nvSpPr>
          <p:cNvPr id="10" name="ZoneTexte 9"/>
          <p:cNvSpPr txBox="1"/>
          <p:nvPr/>
        </p:nvSpPr>
        <p:spPr>
          <a:xfrm>
            <a:off x="571472" y="2714620"/>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Cliquer</a:t>
            </a:r>
            <a:r>
              <a:rPr lang="en-US" dirty="0" smtClean="0"/>
              <a:t> </a:t>
            </a:r>
            <a:r>
              <a:rPr lang="fr-FR" dirty="0" smtClean="0"/>
              <a:t>sur</a:t>
            </a:r>
            <a:r>
              <a:rPr lang="en-US" dirty="0" smtClean="0"/>
              <a:t> </a:t>
            </a:r>
            <a:r>
              <a:rPr lang="en-US" dirty="0" smtClean="0">
                <a:solidFill>
                  <a:srgbClr val="FF0000"/>
                </a:solidFill>
              </a:rPr>
              <a:t>USE AN EXISTING IDE</a:t>
            </a:r>
            <a:r>
              <a:rPr lang="en-US" dirty="0" smtClean="0"/>
              <a:t> </a:t>
            </a:r>
            <a:r>
              <a:rPr lang="fr-FR" dirty="0" smtClean="0"/>
              <a:t>puis sur </a:t>
            </a:r>
            <a:r>
              <a:rPr lang="fr-FR" dirty="0" err="1" smtClean="0"/>
              <a:t>Download</a:t>
            </a:r>
            <a:r>
              <a:rPr lang="fr-FR" dirty="0" smtClean="0"/>
              <a:t> </a:t>
            </a:r>
            <a:r>
              <a:rPr lang="en-US" dirty="0" smtClean="0"/>
              <a:t>the SDK Tools.</a:t>
            </a:r>
          </a:p>
          <a:p>
            <a:endParaRPr lang="en-US" dirty="0" smtClean="0"/>
          </a:p>
          <a:p>
            <a:r>
              <a:rPr lang="en-US" dirty="0" smtClean="0"/>
              <a:t> </a:t>
            </a:r>
            <a:r>
              <a:rPr lang="fr-FR" dirty="0" smtClean="0"/>
              <a:t>Au premier lancement du SDK, un écran semblable à la figure suivante s'affichera.</a:t>
            </a:r>
            <a:endParaRPr lang="fr-FR" dirty="0"/>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4286256"/>
            <a:ext cx="7929618" cy="4324985"/>
          </a:xfrm>
          <a:prstGeom prst="rect">
            <a:avLst/>
          </a:prstGeom>
          <a:noFill/>
          <a:ln>
            <a:noFill/>
          </a:ln>
        </p:spPr>
      </p:pic>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02  E" pathEditMode="relative" ptsTypes="">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357158" y="2214554"/>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ADV Est un émulateur de terminal sous Android, c'est-à-dire que c'est un logiciel qui fait croire à votre ordinateur qu'il est un appareil sous Android. </a:t>
            </a:r>
            <a:endParaRPr lang="fr-FR" dirty="0" smtClean="0">
              <a:solidFill>
                <a:srgbClr val="FF0000"/>
              </a:solidFill>
            </a:endParaRPr>
          </a:p>
        </p:txBody>
      </p:sp>
      <p:sp>
        <p:nvSpPr>
          <p:cNvPr id="6" name="ZoneTexte 5"/>
          <p:cNvSpPr txBox="1"/>
          <p:nvPr/>
        </p:nvSpPr>
        <p:spPr>
          <a:xfrm>
            <a:off x="357158" y="314324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La barre d'outils, visible à la figure suivante.</a:t>
            </a:r>
            <a:endParaRPr lang="fr-FR" dirty="0"/>
          </a:p>
        </p:txBody>
      </p:sp>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714752"/>
            <a:ext cx="8215370" cy="836933"/>
          </a:xfrm>
          <a:prstGeom prst="rect">
            <a:avLst/>
          </a:prstGeom>
          <a:noFill/>
          <a:ln>
            <a:noFill/>
          </a:ln>
        </p:spPr>
      </p:pic>
      <p:sp>
        <p:nvSpPr>
          <p:cNvPr id="8" name="ZoneTexte 7"/>
          <p:cNvSpPr txBox="1"/>
          <p:nvPr/>
        </p:nvSpPr>
        <p:spPr>
          <a:xfrm>
            <a:off x="357158" y="4786322"/>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Vous voyez le couple d'icônes représenté à la figure suivante ? Celle de gauche permet d'ouvrir les outils du SDK et celle de droite permet d'ouvrir l'interface de gestion d'AVD. Cliquez dessus puis sur New… pour ajouter un nouvel AVD.</a:t>
            </a:r>
            <a:endParaRPr lang="fr-FR" dirty="0"/>
          </a:p>
        </p:txBody>
      </p:sp>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70" y="6143644"/>
            <a:ext cx="928694" cy="500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3" name="Image 2"/>
          <p:cNvPicPr>
            <a:picLocks noChangeAspect="1"/>
          </p:cNvPicPr>
          <p:nvPr/>
        </p:nvPicPr>
        <p:blipFill>
          <a:blip r:embed="rId3"/>
          <a:stretch>
            <a:fillRect/>
          </a:stretch>
        </p:blipFill>
        <p:spPr>
          <a:xfrm>
            <a:off x="0" y="1988840"/>
            <a:ext cx="8029575" cy="4448175"/>
          </a:xfrm>
          <a:prstGeom prst="rect">
            <a:avLst/>
          </a:prstGeom>
        </p:spPr>
      </p:pic>
    </p:spTree>
    <p:extLst>
      <p:ext uri="{BB962C8B-B14F-4D97-AF65-F5344CB8AC3E}">
        <p14:creationId xmlns:p14="http://schemas.microsoft.com/office/powerpoint/2010/main" val="1806724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3" name="Image 2"/>
          <p:cNvPicPr>
            <a:picLocks noChangeAspect="1"/>
          </p:cNvPicPr>
          <p:nvPr/>
        </p:nvPicPr>
        <p:blipFill>
          <a:blip r:embed="rId3"/>
          <a:stretch>
            <a:fillRect/>
          </a:stretch>
        </p:blipFill>
        <p:spPr>
          <a:xfrm>
            <a:off x="0" y="1988840"/>
            <a:ext cx="8029575" cy="4448175"/>
          </a:xfrm>
          <a:prstGeom prst="rect">
            <a:avLst/>
          </a:prstGeom>
        </p:spPr>
      </p:pic>
    </p:spTree>
    <p:extLst>
      <p:ext uri="{BB962C8B-B14F-4D97-AF65-F5344CB8AC3E}">
        <p14:creationId xmlns:p14="http://schemas.microsoft.com/office/powerpoint/2010/main" val="414042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500034" y="0"/>
            <a:ext cx="7010400" cy="9144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smtClean="0">
                <a:solidFill>
                  <a:schemeClr val="bg1"/>
                </a:solidFill>
              </a:rPr>
              <a:t>Module: Applications Mobile  </a:t>
            </a:r>
            <a:endParaRPr lang="fr-FR" sz="2800" dirty="0">
              <a:solidFill>
                <a:schemeClr val="bg1"/>
              </a:solidFill>
            </a:endParaRPr>
          </a:p>
        </p:txBody>
      </p:sp>
      <p:sp>
        <p:nvSpPr>
          <p:cNvPr id="5" name="AutoShape 5"/>
          <p:cNvSpPr>
            <a:spLocks noChangeArrowheads="1"/>
          </p:cNvSpPr>
          <p:nvPr/>
        </p:nvSpPr>
        <p:spPr bwMode="gray">
          <a:xfrm rot="5400000">
            <a:off x="-1771650" y="1628775"/>
            <a:ext cx="4430713" cy="443071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ln w="12700" algn="ctr">
            <a:solidFill>
              <a:schemeClr val="bg1"/>
            </a:solidFill>
            <a:miter lim="800000"/>
            <a:headEnd/>
            <a:tailEnd/>
          </a:ln>
          <a:effectLst/>
        </p:spPr>
        <p:txBody>
          <a:bodyPr wrap="none" anchor="ctr"/>
          <a:lstStyle/>
          <a:p>
            <a:pPr>
              <a:defRPr/>
            </a:pPr>
            <a:endParaRPr lang="fr-FR" dirty="0"/>
          </a:p>
        </p:txBody>
      </p:sp>
      <p:sp>
        <p:nvSpPr>
          <p:cNvPr id="6" name="AutoShape 6"/>
          <p:cNvSpPr>
            <a:spLocks noChangeArrowheads="1"/>
          </p:cNvSpPr>
          <p:nvPr/>
        </p:nvSpPr>
        <p:spPr bwMode="gray">
          <a:xfrm rot="5400000">
            <a:off x="-1532732" y="1956594"/>
            <a:ext cx="3768725" cy="3767138"/>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2700" algn="ctr">
            <a:solidFill>
              <a:schemeClr val="bg1"/>
            </a:solidFill>
            <a:miter lim="800000"/>
            <a:headEnd/>
            <a:tailEnd/>
          </a:ln>
          <a:effectLst/>
        </p:spPr>
        <p:txBody>
          <a:bodyPr wrap="none" anchor="ctr"/>
          <a:lstStyle/>
          <a:p>
            <a:pPr>
              <a:defRPr/>
            </a:pPr>
            <a:endParaRPr lang="fr-FR" dirty="0"/>
          </a:p>
        </p:txBody>
      </p:sp>
      <p:sp>
        <p:nvSpPr>
          <p:cNvPr id="7" name="Text Box 7"/>
          <p:cNvSpPr txBox="1">
            <a:spLocks noChangeArrowheads="1"/>
          </p:cNvSpPr>
          <p:nvPr/>
        </p:nvSpPr>
        <p:spPr bwMode="auto">
          <a:xfrm>
            <a:off x="619125" y="3521075"/>
            <a:ext cx="1041400" cy="579438"/>
          </a:xfrm>
          <a:prstGeom prst="rect">
            <a:avLst/>
          </a:prstGeom>
          <a:noFill/>
          <a:ln w="9525" algn="ctr">
            <a:noFill/>
            <a:miter lim="800000"/>
            <a:headEnd/>
            <a:tailEnd/>
          </a:ln>
          <a:effectLst/>
        </p:spPr>
        <p:txBody>
          <a:bodyPr wrap="none">
            <a:spAutoFit/>
          </a:bodyPr>
          <a:lstStyle/>
          <a:p>
            <a:pPr algn="r" eaLnBrk="0" hangingPunct="0">
              <a:defRPr/>
            </a:pPr>
            <a:r>
              <a:rPr lang="en-US" sz="3200" b="1" dirty="0">
                <a:effectLst>
                  <a:outerShdw blurRad="38100" dist="38100" dir="2700000" algn="tl">
                    <a:srgbClr val="C0C0C0"/>
                  </a:outerShdw>
                </a:effectLst>
              </a:rPr>
              <a:t>Plan</a:t>
            </a:r>
          </a:p>
        </p:txBody>
      </p:sp>
      <p:grpSp>
        <p:nvGrpSpPr>
          <p:cNvPr id="8" name="Group 8"/>
          <p:cNvGrpSpPr>
            <a:grpSpLocks/>
          </p:cNvGrpSpPr>
          <p:nvPr/>
        </p:nvGrpSpPr>
        <p:grpSpPr bwMode="auto">
          <a:xfrm>
            <a:off x="1000100" y="1500174"/>
            <a:ext cx="643424" cy="501650"/>
            <a:chOff x="1698" y="144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9" name="Group 10"/>
            <p:cNvGrpSpPr>
              <a:grpSpLocks/>
            </p:cNvGrpSpPr>
            <p:nvPr/>
          </p:nvGrpSpPr>
          <p:grpSpPr bwMode="auto">
            <a:xfrm>
              <a:off x="1698" y="1446"/>
              <a:ext cx="316" cy="316"/>
              <a:chOff x="1583" y="1492"/>
              <a:chExt cx="526" cy="526"/>
            </a:xfrm>
            <a:grpFill/>
          </p:grpSpPr>
          <p:sp>
            <p:nvSpPr>
              <p:cNvPr id="11" name="Oval 11"/>
              <p:cNvSpPr>
                <a:spLocks noChangeArrowheads="1"/>
              </p:cNvSpPr>
              <p:nvPr/>
            </p:nvSpPr>
            <p:spPr bwMode="gray">
              <a:xfrm>
                <a:off x="1583" y="1492"/>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2" name="Oval 12"/>
              <p:cNvSpPr>
                <a:spLocks noChangeArrowheads="1"/>
              </p:cNvSpPr>
              <p:nvPr/>
            </p:nvSpPr>
            <p:spPr bwMode="gray">
              <a:xfrm>
                <a:off x="1634" y="1546"/>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3" name="Oval 1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4" name="Oval 1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5" name="Oval 1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10" name="Text Box 16"/>
            <p:cNvSpPr txBox="1">
              <a:spLocks noChangeArrowheads="1"/>
            </p:cNvSpPr>
            <p:nvPr/>
          </p:nvSpPr>
          <p:spPr bwMode="gray">
            <a:xfrm>
              <a:off x="1748" y="1481"/>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1</a:t>
              </a:r>
            </a:p>
          </p:txBody>
        </p:sp>
      </p:grpSp>
      <p:grpSp>
        <p:nvGrpSpPr>
          <p:cNvPr id="16" name="Group 18"/>
          <p:cNvGrpSpPr>
            <a:grpSpLocks/>
          </p:cNvGrpSpPr>
          <p:nvPr/>
        </p:nvGrpSpPr>
        <p:grpSpPr bwMode="auto">
          <a:xfrm>
            <a:off x="1763688" y="1988840"/>
            <a:ext cx="643381"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17" name="Group 20"/>
            <p:cNvGrpSpPr>
              <a:grpSpLocks/>
            </p:cNvGrpSpPr>
            <p:nvPr/>
          </p:nvGrpSpPr>
          <p:grpSpPr bwMode="auto">
            <a:xfrm>
              <a:off x="1952" y="1906"/>
              <a:ext cx="316" cy="316"/>
              <a:chOff x="1583" y="1494"/>
              <a:chExt cx="526" cy="526"/>
            </a:xfrm>
            <a:grpFill/>
          </p:grpSpPr>
          <p:sp>
            <p:nvSpPr>
              <p:cNvPr id="19"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0"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1"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2"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3"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18"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2</a:t>
              </a:r>
            </a:p>
          </p:txBody>
        </p:sp>
      </p:grpSp>
      <p:grpSp>
        <p:nvGrpSpPr>
          <p:cNvPr id="24" name="Group 28"/>
          <p:cNvGrpSpPr>
            <a:grpSpLocks/>
          </p:cNvGrpSpPr>
          <p:nvPr/>
        </p:nvGrpSpPr>
        <p:grpSpPr bwMode="auto">
          <a:xfrm>
            <a:off x="2289607" y="3933056"/>
            <a:ext cx="626209" cy="501650"/>
            <a:chOff x="2006" y="2364"/>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25" name="Group 30"/>
            <p:cNvGrpSpPr>
              <a:grpSpLocks/>
            </p:cNvGrpSpPr>
            <p:nvPr/>
          </p:nvGrpSpPr>
          <p:grpSpPr bwMode="auto">
            <a:xfrm>
              <a:off x="2006" y="2364"/>
              <a:ext cx="316" cy="316"/>
              <a:chOff x="1583" y="1494"/>
              <a:chExt cx="526" cy="526"/>
            </a:xfrm>
            <a:grpFill/>
          </p:grpSpPr>
          <p:sp>
            <p:nvSpPr>
              <p:cNvPr id="27" name="Oval 3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8" name="Oval 3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9" name="Oval 3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0" name="Oval 3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1" name="Oval 3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26" name="Text Box 36"/>
            <p:cNvSpPr txBox="1">
              <a:spLocks noChangeArrowheads="1"/>
            </p:cNvSpPr>
            <p:nvPr/>
          </p:nvSpPr>
          <p:spPr bwMode="gray">
            <a:xfrm>
              <a:off x="2064" y="2407"/>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5</a:t>
              </a:r>
              <a:endParaRPr lang="en-US" b="1" dirty="0"/>
            </a:p>
          </p:txBody>
        </p:sp>
      </p:grpSp>
      <p:grpSp>
        <p:nvGrpSpPr>
          <p:cNvPr id="32" name="Group 38"/>
          <p:cNvGrpSpPr>
            <a:grpSpLocks/>
          </p:cNvGrpSpPr>
          <p:nvPr/>
        </p:nvGrpSpPr>
        <p:grpSpPr bwMode="auto">
          <a:xfrm>
            <a:off x="2056411" y="4581128"/>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33" name="Group 40"/>
            <p:cNvGrpSpPr>
              <a:grpSpLocks/>
            </p:cNvGrpSpPr>
            <p:nvPr/>
          </p:nvGrpSpPr>
          <p:grpSpPr bwMode="auto">
            <a:xfrm>
              <a:off x="1952" y="2822"/>
              <a:ext cx="316" cy="316"/>
              <a:chOff x="1583" y="1494"/>
              <a:chExt cx="526" cy="526"/>
            </a:xfrm>
            <a:grpFill/>
          </p:grpSpPr>
          <p:sp>
            <p:nvSpPr>
              <p:cNvPr id="35"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6"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7"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8"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9"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34"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6</a:t>
              </a:r>
              <a:endParaRPr lang="en-US" b="1" dirty="0"/>
            </a:p>
          </p:txBody>
        </p:sp>
      </p:grpSp>
      <p:sp>
        <p:nvSpPr>
          <p:cNvPr id="40" name="Rectangle 136"/>
          <p:cNvSpPr>
            <a:spLocks noChangeArrowheads="1"/>
          </p:cNvSpPr>
          <p:nvPr/>
        </p:nvSpPr>
        <p:spPr bwMode="gray">
          <a:xfrm>
            <a:off x="457200" y="533400"/>
            <a:ext cx="7696200" cy="563563"/>
          </a:xfrm>
          <a:prstGeom prst="rect">
            <a:avLst/>
          </a:prstGeom>
          <a:noFill/>
          <a:ln w="9525">
            <a:noFill/>
            <a:miter lim="800000"/>
            <a:headEnd/>
            <a:tailEnd/>
          </a:ln>
        </p:spPr>
        <p:txBody>
          <a:bodyPr anchor="ctr"/>
          <a:lstStyle/>
          <a:p>
            <a:endParaRPr lang="fr-FR" sz="3200" b="1" dirty="0">
              <a:latin typeface="Verdana" pitchFamily="34" charset="0"/>
            </a:endParaRPr>
          </a:p>
        </p:txBody>
      </p:sp>
      <p:sp>
        <p:nvSpPr>
          <p:cNvPr id="41" name="Espace réservé de la date 58"/>
          <p:cNvSpPr txBox="1">
            <a:spLocks/>
          </p:cNvSpPr>
          <p:nvPr/>
        </p:nvSpPr>
        <p:spPr>
          <a:xfrm>
            <a:off x="457200" y="6556375"/>
            <a:ext cx="2133600" cy="244475"/>
          </a:xfrm>
          <a:prstGeom prst="rect">
            <a:avLst/>
          </a:prstGeom>
        </p:spPr>
        <p:txBody>
          <a:bodyPr vert="horz" lIns="91440" tIns="45720" rIns="91440" bIns="45720" rtlCol="1"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charset="0"/>
              <a:ea typeface="+mn-ea"/>
              <a:cs typeface="+mn-cs"/>
            </a:endParaRPr>
          </a:p>
        </p:txBody>
      </p:sp>
      <p:sp>
        <p:nvSpPr>
          <p:cNvPr id="42" name="Espace réservé du numéro de diapositive 59"/>
          <p:cNvSpPr txBox="1">
            <a:spLocks/>
          </p:cNvSpPr>
          <p:nvPr/>
        </p:nvSpPr>
        <p:spPr>
          <a:xfrm>
            <a:off x="3429000" y="6556375"/>
            <a:ext cx="2133600" cy="244475"/>
          </a:xfrm>
          <a:prstGeom prst="rect">
            <a:avLst/>
          </a:prstGeom>
        </p:spPr>
        <p:txBody>
          <a:bodyPr vert="horz" lIns="91440" tIns="45720" rIns="91440" bIns="45720" rtlCol="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charset="0"/>
              <a:ea typeface="+mn-ea"/>
              <a:cs typeface="+mn-cs"/>
            </a:endParaRPr>
          </a:p>
        </p:txBody>
      </p:sp>
      <p:pic>
        <p:nvPicPr>
          <p:cNvPr id="44" name="Picture 16" descr="WinFX__LineGlow"/>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01538" y="663639"/>
            <a:ext cx="7316744" cy="990600"/>
          </a:xfrm>
          <a:prstGeom prst="rect">
            <a:avLst/>
          </a:prstGeom>
          <a:noFill/>
          <a:ln w="9525">
            <a:noFill/>
            <a:miter lim="800000"/>
            <a:headEnd/>
            <a:tailEnd/>
          </a:ln>
        </p:spPr>
      </p:pic>
      <p:grpSp>
        <p:nvGrpSpPr>
          <p:cNvPr id="45" name="Group 18"/>
          <p:cNvGrpSpPr>
            <a:grpSpLocks/>
          </p:cNvGrpSpPr>
          <p:nvPr/>
        </p:nvGrpSpPr>
        <p:grpSpPr bwMode="auto">
          <a:xfrm>
            <a:off x="2285984" y="3284984"/>
            <a:ext cx="663683"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46" name="Group 20"/>
            <p:cNvGrpSpPr>
              <a:grpSpLocks/>
            </p:cNvGrpSpPr>
            <p:nvPr/>
          </p:nvGrpSpPr>
          <p:grpSpPr bwMode="auto">
            <a:xfrm>
              <a:off x="1952" y="1906"/>
              <a:ext cx="316" cy="316"/>
              <a:chOff x="1583" y="1494"/>
              <a:chExt cx="526" cy="526"/>
            </a:xfrm>
            <a:grpFill/>
          </p:grpSpPr>
          <p:sp>
            <p:nvSpPr>
              <p:cNvPr id="48"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49"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0"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1"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2"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47"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4</a:t>
              </a:r>
              <a:endParaRPr lang="en-US" b="1" dirty="0"/>
            </a:p>
          </p:txBody>
        </p:sp>
      </p:grpSp>
      <p:sp>
        <p:nvSpPr>
          <p:cNvPr id="53" name="Oval 31"/>
          <p:cNvSpPr>
            <a:spLocks noChangeArrowheads="1"/>
          </p:cNvSpPr>
          <p:nvPr/>
        </p:nvSpPr>
        <p:spPr bwMode="auto">
          <a:xfrm>
            <a:off x="1928794" y="148478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4" name="ZoneTexte 53"/>
          <p:cNvSpPr txBox="1">
            <a:spLocks noChangeArrowheads="1"/>
          </p:cNvSpPr>
          <p:nvPr/>
        </p:nvSpPr>
        <p:spPr bwMode="auto">
          <a:xfrm>
            <a:off x="2500298" y="1428736"/>
            <a:ext cx="5684838" cy="478098"/>
          </a:xfrm>
          <a:prstGeom prst="rect">
            <a:avLst/>
          </a:prstGeom>
          <a:noFill/>
          <a:ln w="9525">
            <a:noFill/>
            <a:miter lim="800000"/>
            <a:headEnd/>
            <a:tailEnd/>
          </a:ln>
        </p:spPr>
        <p:txBody>
          <a:bodyPr lIns="168674" tIns="84337" rIns="168674" bIns="84337">
            <a:spAutoFit/>
          </a:bodyPr>
          <a:lstStyle/>
          <a:p>
            <a:r>
              <a:rPr lang="fr-FR" sz="2000" b="1" dirty="0">
                <a:latin typeface="Constantia" pitchFamily="18" charset="0"/>
              </a:rPr>
              <a:t>Introduction &amp; Historique</a:t>
            </a:r>
          </a:p>
        </p:txBody>
      </p:sp>
      <p:sp>
        <p:nvSpPr>
          <p:cNvPr id="55" name="Oval 31"/>
          <p:cNvSpPr>
            <a:spLocks noChangeArrowheads="1"/>
          </p:cNvSpPr>
          <p:nvPr/>
        </p:nvSpPr>
        <p:spPr bwMode="auto">
          <a:xfrm>
            <a:off x="2627784" y="1988840"/>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6" name="ZoneTexte 55"/>
          <p:cNvSpPr txBox="1">
            <a:spLocks noChangeArrowheads="1"/>
          </p:cNvSpPr>
          <p:nvPr/>
        </p:nvSpPr>
        <p:spPr bwMode="auto">
          <a:xfrm>
            <a:off x="3203848" y="1916832"/>
            <a:ext cx="5384897" cy="478098"/>
          </a:xfrm>
          <a:prstGeom prst="rect">
            <a:avLst/>
          </a:prstGeom>
          <a:noFill/>
          <a:ln w="9525">
            <a:noFill/>
            <a:miter lim="800000"/>
            <a:headEnd/>
            <a:tailEnd/>
          </a:ln>
        </p:spPr>
        <p:txBody>
          <a:bodyPr wrap="square" lIns="168674" tIns="84337" rIns="168674" bIns="84337">
            <a:spAutoFit/>
          </a:bodyPr>
          <a:lstStyle/>
          <a:p>
            <a:r>
              <a:rPr lang="fr-FR" sz="2000" b="1" dirty="0">
                <a:latin typeface="Constantia" pitchFamily="18" charset="0"/>
              </a:rPr>
              <a:t>Installation et configuration des outils</a:t>
            </a:r>
            <a:endParaRPr lang="fr-FR" sz="2000" dirty="0">
              <a:latin typeface="Constantia" pitchFamily="18" charset="0"/>
            </a:endParaRPr>
          </a:p>
        </p:txBody>
      </p:sp>
      <p:sp>
        <p:nvSpPr>
          <p:cNvPr id="57" name="ZoneTexte 56"/>
          <p:cNvSpPr txBox="1">
            <a:spLocks noChangeArrowheads="1"/>
          </p:cNvSpPr>
          <p:nvPr/>
        </p:nvSpPr>
        <p:spPr bwMode="auto">
          <a:xfrm>
            <a:off x="3419872" y="2420888"/>
            <a:ext cx="5724128" cy="478098"/>
          </a:xfrm>
          <a:prstGeom prst="rect">
            <a:avLst/>
          </a:prstGeom>
          <a:noFill/>
          <a:ln w="9525">
            <a:noFill/>
            <a:miter lim="800000"/>
            <a:headEnd/>
            <a:tailEnd/>
          </a:ln>
        </p:spPr>
        <p:txBody>
          <a:bodyPr wrap="square" lIns="168674" tIns="84337" rIns="168674" bIns="84337">
            <a:spAutoFit/>
          </a:bodyPr>
          <a:lstStyle/>
          <a:p>
            <a:r>
              <a:rPr lang="fr-FR" sz="2000" b="1" dirty="0">
                <a:latin typeface="Constantia" pitchFamily="18" charset="0"/>
              </a:rPr>
              <a:t>Une première application</a:t>
            </a:r>
          </a:p>
        </p:txBody>
      </p:sp>
      <p:sp>
        <p:nvSpPr>
          <p:cNvPr id="58" name="Oval 31"/>
          <p:cNvSpPr>
            <a:spLocks noChangeArrowheads="1"/>
          </p:cNvSpPr>
          <p:nvPr/>
        </p:nvSpPr>
        <p:spPr bwMode="auto">
          <a:xfrm>
            <a:off x="3311274" y="328498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9" name="ZoneTexte 58"/>
          <p:cNvSpPr txBox="1">
            <a:spLocks noChangeArrowheads="1"/>
          </p:cNvSpPr>
          <p:nvPr/>
        </p:nvSpPr>
        <p:spPr bwMode="auto">
          <a:xfrm>
            <a:off x="3779912" y="3238934"/>
            <a:ext cx="5792748"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b="1" dirty="0" smtClean="0"/>
              <a:t>La Partie IHM  (Création Statique)</a:t>
            </a:r>
            <a:endParaRPr lang="fr-FR" b="1" dirty="0"/>
          </a:p>
        </p:txBody>
      </p:sp>
      <p:sp>
        <p:nvSpPr>
          <p:cNvPr id="60" name="Oval 31"/>
          <p:cNvSpPr>
            <a:spLocks noChangeArrowheads="1"/>
          </p:cNvSpPr>
          <p:nvPr/>
        </p:nvSpPr>
        <p:spPr bwMode="auto">
          <a:xfrm>
            <a:off x="3383282" y="3953802"/>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61" name="ZoneTexte 60"/>
          <p:cNvSpPr txBox="1">
            <a:spLocks noChangeArrowheads="1"/>
          </p:cNvSpPr>
          <p:nvPr/>
        </p:nvSpPr>
        <p:spPr bwMode="auto">
          <a:xfrm>
            <a:off x="3644759" y="3959014"/>
            <a:ext cx="5284959"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b="1" dirty="0" smtClean="0"/>
              <a:t>La Partie IHM (Création dynamique)</a:t>
            </a:r>
            <a:endParaRPr lang="fr-FR" b="1" dirty="0"/>
          </a:p>
        </p:txBody>
      </p:sp>
      <p:sp>
        <p:nvSpPr>
          <p:cNvPr id="62" name="Oval 31"/>
          <p:cNvSpPr>
            <a:spLocks noChangeArrowheads="1"/>
          </p:cNvSpPr>
          <p:nvPr/>
        </p:nvSpPr>
        <p:spPr bwMode="auto">
          <a:xfrm>
            <a:off x="3275856" y="4745890"/>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63" name="ZoneTexte 62"/>
          <p:cNvSpPr txBox="1">
            <a:spLocks noChangeArrowheads="1"/>
          </p:cNvSpPr>
          <p:nvPr/>
        </p:nvSpPr>
        <p:spPr bwMode="auto">
          <a:xfrm>
            <a:off x="3678499" y="4751102"/>
            <a:ext cx="3773821"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dirty="0" smtClean="0"/>
              <a:t>Programmation JAVA </a:t>
            </a:r>
            <a:endParaRPr lang="fr-FR" dirty="0"/>
          </a:p>
        </p:txBody>
      </p:sp>
      <p:sp>
        <p:nvSpPr>
          <p:cNvPr id="64" name="Oval 31"/>
          <p:cNvSpPr>
            <a:spLocks noChangeArrowheads="1"/>
          </p:cNvSpPr>
          <p:nvPr/>
        </p:nvSpPr>
        <p:spPr bwMode="auto">
          <a:xfrm>
            <a:off x="0" y="357166"/>
            <a:ext cx="396630" cy="41130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lIns="168674" tIns="84337" rIns="168674" bIns="84337" anchor="ctr"/>
          <a:lstStyle/>
          <a:p>
            <a:pPr defTabSz="1439583" fontAlgn="auto">
              <a:spcBef>
                <a:spcPts val="0"/>
              </a:spcBef>
              <a:spcAft>
                <a:spcPts val="0"/>
              </a:spcAft>
              <a:defRPr/>
            </a:pPr>
            <a:endParaRPr lang="fr-FR" dirty="0">
              <a:latin typeface="+mn-lt"/>
            </a:endParaRPr>
          </a:p>
        </p:txBody>
      </p:sp>
      <p:grpSp>
        <p:nvGrpSpPr>
          <p:cNvPr id="65" name="Group 18"/>
          <p:cNvGrpSpPr>
            <a:grpSpLocks/>
          </p:cNvGrpSpPr>
          <p:nvPr/>
        </p:nvGrpSpPr>
        <p:grpSpPr bwMode="auto">
          <a:xfrm>
            <a:off x="2214546" y="2636912"/>
            <a:ext cx="643381"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66" name="Group 20"/>
            <p:cNvGrpSpPr>
              <a:grpSpLocks/>
            </p:cNvGrpSpPr>
            <p:nvPr/>
          </p:nvGrpSpPr>
          <p:grpSpPr bwMode="auto">
            <a:xfrm>
              <a:off x="1952" y="1906"/>
              <a:ext cx="316" cy="316"/>
              <a:chOff x="1583" y="1494"/>
              <a:chExt cx="526" cy="526"/>
            </a:xfrm>
            <a:grpFill/>
          </p:grpSpPr>
          <p:sp>
            <p:nvSpPr>
              <p:cNvPr id="68"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69"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0"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1"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2"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67"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fr-FR" b="1" dirty="0" smtClean="0"/>
                <a:t>3</a:t>
              </a:r>
              <a:endParaRPr lang="en-US" b="1" dirty="0"/>
            </a:p>
          </p:txBody>
        </p:sp>
      </p:grpSp>
      <p:sp>
        <p:nvSpPr>
          <p:cNvPr id="73" name="Oval 31"/>
          <p:cNvSpPr>
            <a:spLocks noChangeArrowheads="1"/>
          </p:cNvSpPr>
          <p:nvPr/>
        </p:nvSpPr>
        <p:spPr bwMode="auto">
          <a:xfrm>
            <a:off x="3095250" y="256490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74" name="Espace réservé du numéro de diapositive 74"/>
          <p:cNvSpPr>
            <a:spLocks noGrp="1"/>
          </p:cNvSpPr>
          <p:nvPr>
            <p:ph type="sldNum" sz="quarter" idx="12"/>
          </p:nvPr>
        </p:nvSpPr>
        <p:spPr>
          <a:xfrm>
            <a:off x="457200" y="6356350"/>
            <a:ext cx="471462" cy="365125"/>
          </a:xfrm>
        </p:spPr>
        <p:txBody>
          <a:bodyPr/>
          <a:lstStyle/>
          <a:p>
            <a:pPr>
              <a:defRPr/>
            </a:pPr>
            <a:fld id="{74361F62-E2CC-40F9-ADAD-4349FB9330B0}" type="slidenum">
              <a:rPr lang="en-US" sz="1600" smtClean="0">
                <a:solidFill>
                  <a:schemeClr val="bg1"/>
                </a:solidFill>
              </a:rPr>
              <a:pPr>
                <a:defRPr/>
              </a:pPr>
              <a:t>3</a:t>
            </a:fld>
            <a:endParaRPr lang="en-US" sz="1600" dirty="0">
              <a:solidFill>
                <a:schemeClr val="bg1"/>
              </a:solidFill>
            </a:endParaRPr>
          </a:p>
        </p:txBody>
      </p:sp>
      <p:grpSp>
        <p:nvGrpSpPr>
          <p:cNvPr id="75" name="Group 38"/>
          <p:cNvGrpSpPr>
            <a:grpSpLocks/>
          </p:cNvGrpSpPr>
          <p:nvPr/>
        </p:nvGrpSpPr>
        <p:grpSpPr bwMode="auto">
          <a:xfrm>
            <a:off x="899592" y="5735662"/>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76" name="Group 40"/>
            <p:cNvGrpSpPr>
              <a:grpSpLocks/>
            </p:cNvGrpSpPr>
            <p:nvPr/>
          </p:nvGrpSpPr>
          <p:grpSpPr bwMode="auto">
            <a:xfrm>
              <a:off x="1952" y="2822"/>
              <a:ext cx="316" cy="316"/>
              <a:chOff x="1583" y="1494"/>
              <a:chExt cx="526" cy="526"/>
            </a:xfrm>
            <a:grpFill/>
          </p:grpSpPr>
          <p:sp>
            <p:nvSpPr>
              <p:cNvPr id="78"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9"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0"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1"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2"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77"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8</a:t>
              </a:r>
            </a:p>
          </p:txBody>
        </p:sp>
      </p:grpSp>
      <p:sp>
        <p:nvSpPr>
          <p:cNvPr id="83" name="Oval 31"/>
          <p:cNvSpPr>
            <a:spLocks noChangeArrowheads="1"/>
          </p:cNvSpPr>
          <p:nvPr/>
        </p:nvSpPr>
        <p:spPr bwMode="auto">
          <a:xfrm>
            <a:off x="2087138" y="5970026"/>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85" name="ZoneTexte 84"/>
          <p:cNvSpPr txBox="1">
            <a:spLocks noChangeArrowheads="1"/>
          </p:cNvSpPr>
          <p:nvPr/>
        </p:nvSpPr>
        <p:spPr bwMode="auto">
          <a:xfrm>
            <a:off x="3390467" y="5543190"/>
            <a:ext cx="3773821"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dirty="0" smtClean="0"/>
              <a:t>Base de données (</a:t>
            </a:r>
            <a:r>
              <a:rPr lang="fr-FR" dirty="0" err="1" smtClean="0"/>
              <a:t>SQLite</a:t>
            </a:r>
            <a:r>
              <a:rPr lang="fr-FR" dirty="0" smtClean="0"/>
              <a:t>)</a:t>
            </a:r>
            <a:endParaRPr lang="fr-FR" dirty="0"/>
          </a:p>
        </p:txBody>
      </p:sp>
      <p:sp>
        <p:nvSpPr>
          <p:cNvPr id="86" name="Oval 31"/>
          <p:cNvSpPr>
            <a:spLocks noChangeArrowheads="1"/>
          </p:cNvSpPr>
          <p:nvPr/>
        </p:nvSpPr>
        <p:spPr bwMode="auto">
          <a:xfrm>
            <a:off x="2807218" y="544522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grpSp>
        <p:nvGrpSpPr>
          <p:cNvPr id="87" name="Group 38"/>
          <p:cNvGrpSpPr>
            <a:grpSpLocks/>
          </p:cNvGrpSpPr>
          <p:nvPr/>
        </p:nvGrpSpPr>
        <p:grpSpPr bwMode="auto">
          <a:xfrm>
            <a:off x="1619672" y="5261120"/>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88" name="Group 40"/>
            <p:cNvGrpSpPr>
              <a:grpSpLocks/>
            </p:cNvGrpSpPr>
            <p:nvPr/>
          </p:nvGrpSpPr>
          <p:grpSpPr bwMode="auto">
            <a:xfrm>
              <a:off x="1952" y="2822"/>
              <a:ext cx="316" cy="316"/>
              <a:chOff x="1583" y="1494"/>
              <a:chExt cx="526" cy="526"/>
            </a:xfrm>
            <a:grpFill/>
          </p:grpSpPr>
          <p:sp>
            <p:nvSpPr>
              <p:cNvPr id="90"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1"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2"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3"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4"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a:p>
            </p:txBody>
          </p:sp>
        </p:grpSp>
        <p:sp>
          <p:nvSpPr>
            <p:cNvPr id="89"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7</a:t>
              </a:r>
            </a:p>
          </p:txBody>
        </p:sp>
      </p:grpSp>
    </p:spTree>
  </p:cSld>
  <p:clrMapOvr>
    <a:masterClrMapping/>
  </p:clrMapOvr>
  <p:transition>
    <p:cover dir="u"/>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1000"/>
                                        <p:tgtEl>
                                          <p:spTgt spid="4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53"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Effect transition="in" filter="fade">
                                      <p:cBhvr>
                                        <p:cTn id="31" dur="500"/>
                                        <p:tgtEl>
                                          <p:spTgt spid="65"/>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500"/>
                            </p:stCondLst>
                            <p:childTnLst>
                              <p:par>
                                <p:cTn id="39" presetID="53"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000"/>
                            </p:stCondLst>
                            <p:childTnLst>
                              <p:par>
                                <p:cTn id="45" presetID="53"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4500"/>
                            </p:stCondLst>
                            <p:childTnLst>
                              <p:par>
                                <p:cTn id="51" presetID="53"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p:cTn id="53" dur="500" fill="hold"/>
                                        <p:tgtEl>
                                          <p:spTgt spid="87"/>
                                        </p:tgtEl>
                                        <p:attrNameLst>
                                          <p:attrName>ppt_w</p:attrName>
                                        </p:attrNameLst>
                                      </p:cBhvr>
                                      <p:tavLst>
                                        <p:tav tm="0">
                                          <p:val>
                                            <p:fltVal val="0"/>
                                          </p:val>
                                        </p:tav>
                                        <p:tav tm="100000">
                                          <p:val>
                                            <p:strVal val="#ppt_w"/>
                                          </p:val>
                                        </p:tav>
                                      </p:tavLst>
                                    </p:anim>
                                    <p:anim calcmode="lin" valueType="num">
                                      <p:cBhvr>
                                        <p:cTn id="54" dur="500" fill="hold"/>
                                        <p:tgtEl>
                                          <p:spTgt spid="87"/>
                                        </p:tgtEl>
                                        <p:attrNameLst>
                                          <p:attrName>ppt_h</p:attrName>
                                        </p:attrNameLst>
                                      </p:cBhvr>
                                      <p:tavLst>
                                        <p:tav tm="0">
                                          <p:val>
                                            <p:fltVal val="0"/>
                                          </p:val>
                                        </p:tav>
                                        <p:tav tm="100000">
                                          <p:val>
                                            <p:strVal val="#ppt_h"/>
                                          </p:val>
                                        </p:tav>
                                      </p:tavLst>
                                    </p:anim>
                                    <p:animEffect transition="in" filter="fade">
                                      <p:cBhvr>
                                        <p:cTn id="55" dur="500"/>
                                        <p:tgtEl>
                                          <p:spTgt spid="87"/>
                                        </p:tgtEl>
                                      </p:cBhvr>
                                    </p:animEffect>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500" fill="hold"/>
                                        <p:tgtEl>
                                          <p:spTgt spid="75"/>
                                        </p:tgtEl>
                                        <p:attrNameLst>
                                          <p:attrName>ppt_w</p:attrName>
                                        </p:attrNameLst>
                                      </p:cBhvr>
                                      <p:tavLst>
                                        <p:tav tm="0">
                                          <p:val>
                                            <p:fltVal val="0"/>
                                          </p:val>
                                        </p:tav>
                                        <p:tav tm="100000">
                                          <p:val>
                                            <p:strVal val="#ppt_w"/>
                                          </p:val>
                                        </p:tav>
                                      </p:tavLst>
                                    </p:anim>
                                    <p:anim calcmode="lin" valueType="num">
                                      <p:cBhvr>
                                        <p:cTn id="60" dur="500" fill="hold"/>
                                        <p:tgtEl>
                                          <p:spTgt spid="75"/>
                                        </p:tgtEl>
                                        <p:attrNameLst>
                                          <p:attrName>ppt_h</p:attrName>
                                        </p:attrNameLst>
                                      </p:cBhvr>
                                      <p:tavLst>
                                        <p:tav tm="0">
                                          <p:val>
                                            <p:fltVal val="0"/>
                                          </p:val>
                                        </p:tav>
                                        <p:tav tm="100000">
                                          <p:val>
                                            <p:strVal val="#ppt_h"/>
                                          </p:val>
                                        </p:tav>
                                      </p:tavLst>
                                    </p:anim>
                                    <p:animEffect transition="in" filter="fade">
                                      <p:cBhvr>
                                        <p:cTn id="61" dur="500"/>
                                        <p:tgtEl>
                                          <p:spTgt spid="75"/>
                                        </p:tgtEl>
                                      </p:cBhvr>
                                    </p:animEffect>
                                  </p:childTnLst>
                                </p:cTn>
                              </p:par>
                            </p:childTnLst>
                          </p:cTn>
                        </p:par>
                        <p:par>
                          <p:cTn id="62" fill="hold">
                            <p:stCondLst>
                              <p:cond delay="5500"/>
                            </p:stCondLst>
                            <p:childTnLst>
                              <p:par>
                                <p:cTn id="63" presetID="47" presetClass="entr" presetSubtype="0"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anim calcmode="lin" valueType="num">
                                      <p:cBhvr>
                                        <p:cTn id="66" dur="500" fill="hold"/>
                                        <p:tgtEl>
                                          <p:spTgt spid="53"/>
                                        </p:tgtEl>
                                        <p:attrNameLst>
                                          <p:attrName>ppt_x</p:attrName>
                                        </p:attrNameLst>
                                      </p:cBhvr>
                                      <p:tavLst>
                                        <p:tav tm="0">
                                          <p:val>
                                            <p:strVal val="#ppt_x"/>
                                          </p:val>
                                        </p:tav>
                                        <p:tav tm="100000">
                                          <p:val>
                                            <p:strVal val="#ppt_x"/>
                                          </p:val>
                                        </p:tav>
                                      </p:tavLst>
                                    </p:anim>
                                    <p:anim calcmode="lin" valueType="num">
                                      <p:cBhvr>
                                        <p:cTn id="67" dur="500" fill="hold"/>
                                        <p:tgtEl>
                                          <p:spTgt spid="53"/>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 presetClass="entr" presetSubtype="16"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box(in)">
                                      <p:cBhvr>
                                        <p:cTn id="71" dur="500"/>
                                        <p:tgtEl>
                                          <p:spTgt spid="54"/>
                                        </p:tgtEl>
                                      </p:cBhvr>
                                    </p:animEffect>
                                  </p:childTnLst>
                                </p:cTn>
                              </p:par>
                            </p:childTnLst>
                          </p:cTn>
                        </p:par>
                        <p:par>
                          <p:cTn id="72" fill="hold">
                            <p:stCondLst>
                              <p:cond delay="6500"/>
                            </p:stCondLst>
                            <p:childTnLst>
                              <p:par>
                                <p:cTn id="73" presetID="47"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anim calcmode="lin" valueType="num">
                                      <p:cBhvr>
                                        <p:cTn id="76" dur="500" fill="hold"/>
                                        <p:tgtEl>
                                          <p:spTgt spid="55"/>
                                        </p:tgtEl>
                                        <p:attrNameLst>
                                          <p:attrName>ppt_x</p:attrName>
                                        </p:attrNameLst>
                                      </p:cBhvr>
                                      <p:tavLst>
                                        <p:tav tm="0">
                                          <p:val>
                                            <p:strVal val="#ppt_x"/>
                                          </p:val>
                                        </p:tav>
                                        <p:tav tm="100000">
                                          <p:val>
                                            <p:strVal val="#ppt_x"/>
                                          </p:val>
                                        </p:tav>
                                      </p:tavLst>
                                    </p:anim>
                                    <p:anim calcmode="lin" valueType="num">
                                      <p:cBhvr>
                                        <p:cTn id="77" dur="500" fill="hold"/>
                                        <p:tgtEl>
                                          <p:spTgt spid="5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strips(downRight)">
                                      <p:cBhvr>
                                        <p:cTn id="81" dur="500"/>
                                        <p:tgtEl>
                                          <p:spTgt spid="56"/>
                                        </p:tgtEl>
                                      </p:cBhvr>
                                    </p:animEffect>
                                  </p:childTnLst>
                                </p:cTn>
                              </p:par>
                            </p:childTnLst>
                          </p:cTn>
                        </p:par>
                        <p:par>
                          <p:cTn id="82" fill="hold">
                            <p:stCondLst>
                              <p:cond delay="7500"/>
                            </p:stCondLst>
                            <p:childTnLst>
                              <p:par>
                                <p:cTn id="83" presetID="47" presetClass="entr" presetSubtype="0"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anim calcmode="lin" valueType="num">
                                      <p:cBhvr>
                                        <p:cTn id="86" dur="500" fill="hold"/>
                                        <p:tgtEl>
                                          <p:spTgt spid="73"/>
                                        </p:tgtEl>
                                        <p:attrNameLst>
                                          <p:attrName>ppt_x</p:attrName>
                                        </p:attrNameLst>
                                      </p:cBhvr>
                                      <p:tavLst>
                                        <p:tav tm="0">
                                          <p:val>
                                            <p:strVal val="#ppt_x"/>
                                          </p:val>
                                        </p:tav>
                                        <p:tav tm="100000">
                                          <p:val>
                                            <p:strVal val="#ppt_x"/>
                                          </p:val>
                                        </p:tav>
                                      </p:tavLst>
                                    </p:anim>
                                    <p:anim calcmode="lin" valueType="num">
                                      <p:cBhvr>
                                        <p:cTn id="87" dur="500" fill="hold"/>
                                        <p:tgtEl>
                                          <p:spTgt spid="73"/>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18" presetClass="entr" presetSubtype="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strips(downRight)">
                                      <p:cBhvr>
                                        <p:cTn id="91" dur="500"/>
                                        <p:tgtEl>
                                          <p:spTgt spid="57"/>
                                        </p:tgtEl>
                                      </p:cBhvr>
                                    </p:animEffect>
                                  </p:childTnLst>
                                </p:cTn>
                              </p:par>
                            </p:childTnLst>
                          </p:cTn>
                        </p:par>
                        <p:par>
                          <p:cTn id="92" fill="hold">
                            <p:stCondLst>
                              <p:cond delay="8500"/>
                            </p:stCondLst>
                            <p:childTnLst>
                              <p:par>
                                <p:cTn id="93" presetID="47"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anim calcmode="lin" valueType="num">
                                      <p:cBhvr>
                                        <p:cTn id="96" dur="500" fill="hold"/>
                                        <p:tgtEl>
                                          <p:spTgt spid="58"/>
                                        </p:tgtEl>
                                        <p:attrNameLst>
                                          <p:attrName>ppt_x</p:attrName>
                                        </p:attrNameLst>
                                      </p:cBhvr>
                                      <p:tavLst>
                                        <p:tav tm="0">
                                          <p:val>
                                            <p:strVal val="#ppt_x"/>
                                          </p:val>
                                        </p:tav>
                                        <p:tav tm="100000">
                                          <p:val>
                                            <p:strVal val="#ppt_x"/>
                                          </p:val>
                                        </p:tav>
                                      </p:tavLst>
                                    </p:anim>
                                    <p:anim calcmode="lin" valueType="num">
                                      <p:cBhvr>
                                        <p:cTn id="97" dur="5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9000"/>
                            </p:stCondLst>
                            <p:childTnLst>
                              <p:par>
                                <p:cTn id="99" presetID="18" presetClass="entr" presetSubtype="6"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strips(downRight)">
                                      <p:cBhvr>
                                        <p:cTn id="101" dur="500"/>
                                        <p:tgtEl>
                                          <p:spTgt spid="59"/>
                                        </p:tgtEl>
                                      </p:cBhvr>
                                    </p:animEffect>
                                  </p:childTnLst>
                                </p:cTn>
                              </p:par>
                            </p:childTnLst>
                          </p:cTn>
                        </p:par>
                        <p:par>
                          <p:cTn id="102" fill="hold">
                            <p:stCondLst>
                              <p:cond delay="9500"/>
                            </p:stCondLst>
                            <p:childTnLst>
                              <p:par>
                                <p:cTn id="103" presetID="47" presetClass="entr" presetSubtype="0"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500"/>
                                        <p:tgtEl>
                                          <p:spTgt spid="60"/>
                                        </p:tgtEl>
                                      </p:cBhvr>
                                    </p:animEffect>
                                    <p:anim calcmode="lin" valueType="num">
                                      <p:cBhvr>
                                        <p:cTn id="106" dur="500" fill="hold"/>
                                        <p:tgtEl>
                                          <p:spTgt spid="60"/>
                                        </p:tgtEl>
                                        <p:attrNameLst>
                                          <p:attrName>ppt_x</p:attrName>
                                        </p:attrNameLst>
                                      </p:cBhvr>
                                      <p:tavLst>
                                        <p:tav tm="0">
                                          <p:val>
                                            <p:strVal val="#ppt_x"/>
                                          </p:val>
                                        </p:tav>
                                        <p:tav tm="100000">
                                          <p:val>
                                            <p:strVal val="#ppt_x"/>
                                          </p:val>
                                        </p:tav>
                                      </p:tavLst>
                                    </p:anim>
                                    <p:anim calcmode="lin" valueType="num">
                                      <p:cBhvr>
                                        <p:cTn id="107" dur="500" fill="hold"/>
                                        <p:tgtEl>
                                          <p:spTgt spid="60"/>
                                        </p:tgtEl>
                                        <p:attrNameLst>
                                          <p:attrName>ppt_y</p:attrName>
                                        </p:attrNameLst>
                                      </p:cBhvr>
                                      <p:tavLst>
                                        <p:tav tm="0">
                                          <p:val>
                                            <p:strVal val="#ppt_y-.1"/>
                                          </p:val>
                                        </p:tav>
                                        <p:tav tm="100000">
                                          <p:val>
                                            <p:strVal val="#ppt_y"/>
                                          </p:val>
                                        </p:tav>
                                      </p:tavLst>
                                    </p:anim>
                                  </p:childTnLst>
                                </p:cTn>
                              </p:par>
                            </p:childTnLst>
                          </p:cTn>
                        </p:par>
                        <p:par>
                          <p:cTn id="108" fill="hold">
                            <p:stCondLst>
                              <p:cond delay="10000"/>
                            </p:stCondLst>
                            <p:childTnLst>
                              <p:par>
                                <p:cTn id="109" presetID="18" presetClass="entr" presetSubtype="6"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strips(downRight)">
                                      <p:cBhvr>
                                        <p:cTn id="111" dur="500"/>
                                        <p:tgtEl>
                                          <p:spTgt spid="61"/>
                                        </p:tgtEl>
                                      </p:cBhvr>
                                    </p:animEffect>
                                  </p:childTnLst>
                                </p:cTn>
                              </p:par>
                            </p:childTnLst>
                          </p:cTn>
                        </p:par>
                        <p:par>
                          <p:cTn id="112" fill="hold">
                            <p:stCondLst>
                              <p:cond delay="10500"/>
                            </p:stCondLst>
                            <p:childTnLst>
                              <p:par>
                                <p:cTn id="113" presetID="47"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anim calcmode="lin" valueType="num">
                                      <p:cBhvr>
                                        <p:cTn id="116" dur="500" fill="hold"/>
                                        <p:tgtEl>
                                          <p:spTgt spid="62"/>
                                        </p:tgtEl>
                                        <p:attrNameLst>
                                          <p:attrName>ppt_x</p:attrName>
                                        </p:attrNameLst>
                                      </p:cBhvr>
                                      <p:tavLst>
                                        <p:tav tm="0">
                                          <p:val>
                                            <p:strVal val="#ppt_x"/>
                                          </p:val>
                                        </p:tav>
                                        <p:tav tm="100000">
                                          <p:val>
                                            <p:strVal val="#ppt_x"/>
                                          </p:val>
                                        </p:tav>
                                      </p:tavLst>
                                    </p:anim>
                                    <p:anim calcmode="lin" valueType="num">
                                      <p:cBhvr>
                                        <p:cTn id="117" dur="500" fill="hold"/>
                                        <p:tgtEl>
                                          <p:spTgt spid="62"/>
                                        </p:tgtEl>
                                        <p:attrNameLst>
                                          <p:attrName>ppt_y</p:attrName>
                                        </p:attrNameLst>
                                      </p:cBhvr>
                                      <p:tavLst>
                                        <p:tav tm="0">
                                          <p:val>
                                            <p:strVal val="#ppt_y-.1"/>
                                          </p:val>
                                        </p:tav>
                                        <p:tav tm="100000">
                                          <p:val>
                                            <p:strVal val="#ppt_y"/>
                                          </p:val>
                                        </p:tav>
                                      </p:tavLst>
                                    </p:anim>
                                  </p:childTnLst>
                                </p:cTn>
                              </p:par>
                            </p:childTnLst>
                          </p:cTn>
                        </p:par>
                        <p:par>
                          <p:cTn id="118" fill="hold">
                            <p:stCondLst>
                              <p:cond delay="11000"/>
                            </p:stCondLst>
                            <p:childTnLst>
                              <p:par>
                                <p:cTn id="119" presetID="18" presetClass="entr" presetSubtype="6" fill="hold" grpId="0"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strips(downRight)">
                                      <p:cBhvr>
                                        <p:cTn id="121" dur="500"/>
                                        <p:tgtEl>
                                          <p:spTgt spid="63"/>
                                        </p:tgtEl>
                                      </p:cBhvr>
                                    </p:animEffect>
                                  </p:childTnLst>
                                </p:cTn>
                              </p:par>
                            </p:childTnLst>
                          </p:cTn>
                        </p:par>
                        <p:par>
                          <p:cTn id="122" fill="hold">
                            <p:stCondLst>
                              <p:cond delay="11500"/>
                            </p:stCondLst>
                            <p:childTnLst>
                              <p:par>
                                <p:cTn id="123" presetID="47" presetClass="entr" presetSubtype="0" fill="hold" nodeType="after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anim calcmode="lin" valueType="num">
                                      <p:cBhvr>
                                        <p:cTn id="126" dur="500" fill="hold"/>
                                        <p:tgtEl>
                                          <p:spTgt spid="86"/>
                                        </p:tgtEl>
                                        <p:attrNameLst>
                                          <p:attrName>ppt_x</p:attrName>
                                        </p:attrNameLst>
                                      </p:cBhvr>
                                      <p:tavLst>
                                        <p:tav tm="0">
                                          <p:val>
                                            <p:strVal val="#ppt_x"/>
                                          </p:val>
                                        </p:tav>
                                        <p:tav tm="100000">
                                          <p:val>
                                            <p:strVal val="#ppt_x"/>
                                          </p:val>
                                        </p:tav>
                                      </p:tavLst>
                                    </p:anim>
                                    <p:anim calcmode="lin" valueType="num">
                                      <p:cBhvr>
                                        <p:cTn id="127" dur="500" fill="hold"/>
                                        <p:tgtEl>
                                          <p:spTgt spid="86"/>
                                        </p:tgtEl>
                                        <p:attrNameLst>
                                          <p:attrName>ppt_y</p:attrName>
                                        </p:attrNameLst>
                                      </p:cBhvr>
                                      <p:tavLst>
                                        <p:tav tm="0">
                                          <p:val>
                                            <p:strVal val="#ppt_y-.1"/>
                                          </p:val>
                                        </p:tav>
                                        <p:tav tm="100000">
                                          <p:val>
                                            <p:strVal val="#ppt_y"/>
                                          </p:val>
                                        </p:tav>
                                      </p:tavLst>
                                    </p:anim>
                                  </p:childTnLst>
                                </p:cTn>
                              </p:par>
                            </p:childTnLst>
                          </p:cTn>
                        </p:par>
                        <p:par>
                          <p:cTn id="128" fill="hold">
                            <p:stCondLst>
                              <p:cond delay="12000"/>
                            </p:stCondLst>
                            <p:childTnLst>
                              <p:par>
                                <p:cTn id="129" presetID="18" presetClass="entr" presetSubtype="6" fill="hold" grpId="0"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strips(downRight)">
                                      <p:cBhvr>
                                        <p:cTn id="131" dur="500"/>
                                        <p:tgtEl>
                                          <p:spTgt spid="85"/>
                                        </p:tgtEl>
                                      </p:cBhvr>
                                    </p:animEffect>
                                  </p:childTnLst>
                                </p:cTn>
                              </p:par>
                            </p:childTnLst>
                          </p:cTn>
                        </p:par>
                        <p:par>
                          <p:cTn id="132" fill="hold">
                            <p:stCondLst>
                              <p:cond delay="12500"/>
                            </p:stCondLst>
                            <p:childTnLst>
                              <p:par>
                                <p:cTn id="133" presetID="47" presetClass="entr" presetSubtype="0" fill="hold" nodeType="after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anim calcmode="lin" valueType="num">
                                      <p:cBhvr>
                                        <p:cTn id="136" dur="500" fill="hold"/>
                                        <p:tgtEl>
                                          <p:spTgt spid="83"/>
                                        </p:tgtEl>
                                        <p:attrNameLst>
                                          <p:attrName>ppt_x</p:attrName>
                                        </p:attrNameLst>
                                      </p:cBhvr>
                                      <p:tavLst>
                                        <p:tav tm="0">
                                          <p:val>
                                            <p:strVal val="#ppt_x"/>
                                          </p:val>
                                        </p:tav>
                                        <p:tav tm="100000">
                                          <p:val>
                                            <p:strVal val="#ppt_x"/>
                                          </p:val>
                                        </p:tav>
                                      </p:tavLst>
                                    </p:anim>
                                    <p:anim calcmode="lin" valueType="num">
                                      <p:cBhvr>
                                        <p:cTn id="137"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9" grpId="0"/>
      <p:bldP spid="61" grpId="0"/>
      <p:bldP spid="63" grpId="0"/>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Concepts du Android</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   (Software </a:t>
            </a:r>
            <a:r>
              <a:rPr lang="fr-FR" b="1" i="1" dirty="0" err="1" smtClean="0"/>
              <a:t>Developement</a:t>
            </a:r>
            <a:r>
              <a:rPr lang="fr-FR" b="1" i="1" dirty="0" smtClean="0"/>
              <a:t> Kit)</a:t>
            </a:r>
            <a:endParaRPr lang="fr-FR" dirty="0" smtClean="0"/>
          </a:p>
        </p:txBody>
      </p:sp>
      <p:sp>
        <p:nvSpPr>
          <p:cNvPr id="10" name="ZoneTexte 9"/>
          <p:cNvSpPr txBox="1"/>
          <p:nvPr/>
        </p:nvSpPr>
        <p:spPr>
          <a:xfrm>
            <a:off x="571472" y="291679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SDK, c'est-à-dire un </a:t>
            </a:r>
            <a:r>
              <a:rPr lang="fr-FR" b="1" dirty="0" smtClean="0"/>
              <a:t>kit de développement</a:t>
            </a:r>
            <a:r>
              <a:rPr lang="fr-FR" dirty="0" smtClean="0"/>
              <a:t> dans notre langue = </a:t>
            </a:r>
          </a:p>
        </p:txBody>
      </p:sp>
      <p:sp>
        <p:nvSpPr>
          <p:cNvPr id="11" name="ZoneTexte 10"/>
          <p:cNvSpPr txBox="1"/>
          <p:nvPr/>
        </p:nvSpPr>
        <p:spPr>
          <a:xfrm>
            <a:off x="571472" y="3639925"/>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ensemble d'outils que met à disposition un éditeur afin de vous permettre de développer des applications pour un environnement précis.</a:t>
            </a:r>
          </a:p>
        </p:txBody>
      </p:sp>
      <p:sp>
        <p:nvSpPr>
          <p:cNvPr id="12" name="ZoneTexte 11"/>
          <p:cNvSpPr txBox="1"/>
          <p:nvPr/>
        </p:nvSpPr>
        <p:spPr>
          <a:xfrm>
            <a:off x="571472" y="4568619"/>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SDK Android permet donc de développer des applications pour Android et uniquement pour Android.</a:t>
            </a:r>
          </a:p>
        </p:txBody>
      </p:sp>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extLst>
      <p:ext uri="{BB962C8B-B14F-4D97-AF65-F5344CB8AC3E}">
        <p14:creationId xmlns:p14="http://schemas.microsoft.com/office/powerpoint/2010/main" val="258973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85720" y="3000372"/>
            <a:ext cx="8429684" cy="11430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Introduction &amp; Historique</a:t>
            </a:r>
          </a:p>
        </p:txBody>
      </p:sp>
    </p:spTree>
  </p:cSld>
  <p:clrMapOvr>
    <a:masterClrMapping/>
  </p:clrMapOvr>
  <p:transition>
    <p:cover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r>
              <a:rPr lang="fr-FR" sz="2400" b="1" dirty="0" smtClean="0">
                <a:solidFill>
                  <a:schemeClr val="bg1"/>
                </a:solidFill>
              </a:rPr>
              <a:t>Les différentes plateformes mobiles :</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285720" y="1928802"/>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marché des téléphones mobile est aujourd’hui dominé par cinq grandes entreprises de technologie  Smartphone  qui  sont :</a:t>
            </a:r>
            <a:endParaRPr lang="fr-FR" dirty="0"/>
          </a:p>
        </p:txBody>
      </p:sp>
      <p:sp>
        <p:nvSpPr>
          <p:cNvPr id="8" name="ZoneTexte 7"/>
          <p:cNvSpPr txBox="1"/>
          <p:nvPr/>
        </p:nvSpPr>
        <p:spPr>
          <a:xfrm>
            <a:off x="357158"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Apple, </a:t>
            </a:r>
            <a:endParaRPr lang="fr-FR" b="1" dirty="0"/>
          </a:p>
        </p:txBody>
      </p:sp>
      <p:sp>
        <p:nvSpPr>
          <p:cNvPr id="9" name="ZoneTexte 8"/>
          <p:cNvSpPr txBox="1"/>
          <p:nvPr/>
        </p:nvSpPr>
        <p:spPr>
          <a:xfrm>
            <a:off x="2071670"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RIM, </a:t>
            </a:r>
            <a:endParaRPr lang="fr-FR" b="1" dirty="0"/>
          </a:p>
        </p:txBody>
      </p:sp>
      <p:sp>
        <p:nvSpPr>
          <p:cNvPr id="10" name="ZoneTexte 9"/>
          <p:cNvSpPr txBox="1"/>
          <p:nvPr/>
        </p:nvSpPr>
        <p:spPr>
          <a:xfrm>
            <a:off x="3786182" y="2988230"/>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Google, </a:t>
            </a:r>
            <a:endParaRPr lang="fr-FR" b="1" dirty="0"/>
          </a:p>
        </p:txBody>
      </p:sp>
      <p:sp>
        <p:nvSpPr>
          <p:cNvPr id="11" name="ZoneTexte 10"/>
          <p:cNvSpPr txBox="1"/>
          <p:nvPr/>
        </p:nvSpPr>
        <p:spPr>
          <a:xfrm>
            <a:off x="5572132"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Microsoft, </a:t>
            </a:r>
            <a:endParaRPr lang="fr-FR" b="1" dirty="0"/>
          </a:p>
        </p:txBody>
      </p:sp>
      <p:sp>
        <p:nvSpPr>
          <p:cNvPr id="12" name="ZoneTexte 11"/>
          <p:cNvSpPr txBox="1"/>
          <p:nvPr/>
        </p:nvSpPr>
        <p:spPr>
          <a:xfrm>
            <a:off x="7286644"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Nokia </a:t>
            </a:r>
            <a:endParaRPr lang="fr-FR" b="1" dirty="0"/>
          </a:p>
        </p:txBody>
      </p:sp>
      <p:sp>
        <p:nvSpPr>
          <p:cNvPr id="16" name="ZoneTexte 15"/>
          <p:cNvSpPr txBox="1"/>
          <p:nvPr/>
        </p:nvSpPr>
        <p:spPr>
          <a:xfrm>
            <a:off x="285720" y="371475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Développent respectivement les systèmes d’exploitation :</a:t>
            </a:r>
            <a:endParaRPr lang="fr-FR" dirty="0"/>
          </a:p>
        </p:txBody>
      </p:sp>
      <p:sp>
        <p:nvSpPr>
          <p:cNvPr id="19" name="ZoneTexte 18"/>
          <p:cNvSpPr txBox="1"/>
          <p:nvPr/>
        </p:nvSpPr>
        <p:spPr>
          <a:xfrm>
            <a:off x="3857620" y="44291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Android, </a:t>
            </a:r>
            <a:endParaRPr lang="fr-FR" b="1" dirty="0"/>
          </a:p>
        </p:txBody>
      </p:sp>
      <p:sp>
        <p:nvSpPr>
          <p:cNvPr id="20" name="ZoneTexte 19"/>
          <p:cNvSpPr txBox="1"/>
          <p:nvPr/>
        </p:nvSpPr>
        <p:spPr>
          <a:xfrm>
            <a:off x="5500694" y="4286256"/>
            <a:ext cx="128588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Windows Phone 7, </a:t>
            </a:r>
            <a:endParaRPr lang="fr-FR" b="1" dirty="0"/>
          </a:p>
        </p:txBody>
      </p:sp>
      <p:sp>
        <p:nvSpPr>
          <p:cNvPr id="21" name="ZoneTexte 20"/>
          <p:cNvSpPr txBox="1"/>
          <p:nvPr/>
        </p:nvSpPr>
        <p:spPr>
          <a:xfrm>
            <a:off x="7143768" y="4357694"/>
            <a:ext cx="17859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Symbian OS</a:t>
            </a:r>
            <a:endParaRPr lang="fr-FR" b="1" dirty="0"/>
          </a:p>
        </p:txBody>
      </p:sp>
      <p:sp>
        <p:nvSpPr>
          <p:cNvPr id="22" name="ZoneTexte 21"/>
          <p:cNvSpPr txBox="1"/>
          <p:nvPr/>
        </p:nvSpPr>
        <p:spPr>
          <a:xfrm>
            <a:off x="285720" y="44291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Ios, </a:t>
            </a:r>
            <a:endParaRPr lang="fr-FR" b="1" dirty="0"/>
          </a:p>
        </p:txBody>
      </p:sp>
      <p:sp>
        <p:nvSpPr>
          <p:cNvPr id="23" name="ZoneTexte 22"/>
          <p:cNvSpPr txBox="1"/>
          <p:nvPr/>
        </p:nvSpPr>
        <p:spPr>
          <a:xfrm>
            <a:off x="1714480" y="4429132"/>
            <a:ext cx="19288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err="1" smtClean="0"/>
              <a:t>BlackBerry</a:t>
            </a:r>
            <a:r>
              <a:rPr lang="fr-FR" b="1" dirty="0" smtClean="0"/>
              <a:t> OS, </a:t>
            </a:r>
            <a:endParaRPr lang="fr-FR" b="1" dirty="0"/>
          </a:p>
        </p:txBody>
      </p:sp>
      <p:sp>
        <p:nvSpPr>
          <p:cNvPr id="17" name="ZoneTexte 16"/>
          <p:cNvSpPr txBox="1"/>
          <p:nvPr/>
        </p:nvSpPr>
        <p:spPr>
          <a:xfrm>
            <a:off x="357158" y="5000636"/>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système d’exploitation Android est actuellement l’OS le plus utilisé dans le monde faisant tourner des </a:t>
            </a:r>
            <a:r>
              <a:rPr lang="fr-FR" b="1" dirty="0" err="1" smtClean="0"/>
              <a:t>smartphones</a:t>
            </a:r>
            <a:r>
              <a:rPr lang="fr-FR" dirty="0" smtClean="0"/>
              <a:t>, tablettes, montres connectées, liseuses électroniques, télévisions interactives, et bien d’autres.</a:t>
            </a:r>
          </a:p>
          <a:p>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6" grpId="0" animBg="1"/>
      <p:bldP spid="19" grpId="0" animBg="1"/>
      <p:bldP spid="20" grpId="0" animBg="1"/>
      <p:bldP spid="21" grpId="0" animBg="1"/>
      <p:bldP spid="22" grpId="0" animBg="1"/>
      <p:bldP spid="2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636"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IOS SYSTEM</a:t>
            </a:r>
            <a:endParaRPr lang="fr-FR" sz="2400" dirty="0">
              <a:solidFill>
                <a:schemeClr val="bg1"/>
              </a:solidFill>
            </a:endParaRPr>
          </a:p>
        </p:txBody>
      </p:sp>
      <p:sp>
        <p:nvSpPr>
          <p:cNvPr id="1025" name="Rectangle 1"/>
          <p:cNvSpPr>
            <a:spLocks noChangeArrowheads="1"/>
          </p:cNvSpPr>
          <p:nvPr/>
        </p:nvSpPr>
        <p:spPr bwMode="auto">
          <a:xfrm>
            <a:off x="2595406"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323528" y="2248996"/>
            <a:ext cx="800105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IOS:</a:t>
            </a:r>
            <a:r>
              <a:rPr lang="fr-FR" dirty="0" smtClean="0"/>
              <a:t> </a:t>
            </a:r>
            <a:r>
              <a:rPr lang="fr-FR" dirty="0"/>
              <a:t>est le système d'exploitation mobile développé par </a:t>
            </a:r>
            <a:r>
              <a:rPr lang="fr-FR" b="1" dirty="0"/>
              <a:t>Apple</a:t>
            </a:r>
            <a:r>
              <a:rPr lang="fr-FR" dirty="0"/>
              <a:t> pour </a:t>
            </a:r>
            <a:r>
              <a:rPr lang="fr-FR" b="1" dirty="0"/>
              <a:t>l'iPhone</a:t>
            </a:r>
            <a:r>
              <a:rPr lang="fr-FR" dirty="0"/>
              <a:t>, </a:t>
            </a:r>
            <a:r>
              <a:rPr lang="fr-FR" b="1" dirty="0"/>
              <a:t>l'iPod </a:t>
            </a:r>
            <a:r>
              <a:rPr lang="fr-FR" b="1" dirty="0" err="1"/>
              <a:t>touch</a:t>
            </a:r>
            <a:r>
              <a:rPr lang="fr-FR" dirty="0"/>
              <a:t>, </a:t>
            </a:r>
            <a:r>
              <a:rPr lang="fr-FR" dirty="0" smtClean="0"/>
              <a:t>et </a:t>
            </a:r>
            <a:r>
              <a:rPr lang="fr-FR" dirty="0" err="1"/>
              <a:t>iPAD</a:t>
            </a:r>
            <a:r>
              <a:rPr lang="fr-FR" dirty="0"/>
              <a:t>. </a:t>
            </a:r>
            <a:endParaRPr lang="fr-FR" dirty="0" smtClean="0"/>
          </a:p>
          <a:p>
            <a:endParaRPr lang="fr-FR" dirty="0"/>
          </a:p>
          <a:p>
            <a:r>
              <a:rPr lang="fr-FR" dirty="0" smtClean="0"/>
              <a:t>Il </a:t>
            </a:r>
            <a:r>
              <a:rPr lang="fr-FR" dirty="0"/>
              <a:t>est dérivé de Mac </a:t>
            </a:r>
            <a:r>
              <a:rPr lang="fr-FR" dirty="0" err="1"/>
              <a:t>OSx</a:t>
            </a:r>
            <a:r>
              <a:rPr lang="fr-FR" dirty="0"/>
              <a:t> dont il partage les fondations (le </a:t>
            </a:r>
            <a:r>
              <a:rPr lang="fr-FR" dirty="0" smtClean="0"/>
              <a:t>noyau hybride </a:t>
            </a:r>
            <a:r>
              <a:rPr lang="fr-FR" dirty="0"/>
              <a:t>XNU basé sur </a:t>
            </a:r>
            <a:r>
              <a:rPr lang="fr-FR" dirty="0" smtClean="0"/>
              <a:t>le  </a:t>
            </a:r>
            <a:r>
              <a:rPr lang="fr-FR" dirty="0"/>
              <a:t>micronoyau  Mach,  les  services  Unix  et  Cocoa,  etc.).  </a:t>
            </a:r>
            <a:endParaRPr lang="fr-FR" dirty="0" smtClean="0"/>
          </a:p>
          <a:p>
            <a:endParaRPr lang="fr-FR" dirty="0"/>
          </a:p>
          <a:p>
            <a:r>
              <a:rPr lang="fr-FR" dirty="0" err="1" smtClean="0"/>
              <a:t>iOS</a:t>
            </a:r>
            <a:r>
              <a:rPr lang="fr-FR" dirty="0" smtClean="0"/>
              <a:t>  </a:t>
            </a:r>
            <a:r>
              <a:rPr lang="fr-FR" dirty="0"/>
              <a:t>comporte  quatre  couches </a:t>
            </a:r>
            <a:r>
              <a:rPr lang="fr-FR" dirty="0" smtClean="0"/>
              <a:t>d'abstraction</a:t>
            </a:r>
            <a:r>
              <a:rPr lang="fr-FR" dirty="0"/>
              <a:t>, similaires à celles de Mac OS X : une couche  « </a:t>
            </a:r>
            <a:r>
              <a:rPr lang="fr-FR" dirty="0" err="1"/>
              <a:t>Core</a:t>
            </a:r>
            <a:r>
              <a:rPr lang="fr-FR" dirty="0"/>
              <a:t> OS », une couche  « </a:t>
            </a:r>
            <a:r>
              <a:rPr lang="fr-FR" dirty="0" err="1"/>
              <a:t>Core</a:t>
            </a:r>
            <a:r>
              <a:rPr lang="fr-FR" dirty="0"/>
              <a:t> </a:t>
            </a:r>
          </a:p>
          <a:p>
            <a:r>
              <a:rPr lang="fr-FR" dirty="0"/>
              <a:t>Services », une couche « Media » et une couche « Cocoa ».</a:t>
            </a:r>
          </a:p>
        </p:txBody>
      </p:sp>
      <p:sp>
        <p:nvSpPr>
          <p:cNvPr id="5" name="ZoneTexte 4"/>
          <p:cNvSpPr txBox="1"/>
          <p:nvPr/>
        </p:nvSpPr>
        <p:spPr>
          <a:xfrm>
            <a:off x="323528" y="5661248"/>
            <a:ext cx="8001056"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err="1">
                <a:solidFill>
                  <a:srgbClr val="000000"/>
                </a:solidFill>
                <a:latin typeface="Times New Roman" pitchFamily="16" charset="0"/>
              </a:rPr>
              <a:t>Cocoa</a:t>
            </a:r>
            <a:r>
              <a:rPr lang="fr-FR" dirty="0">
                <a:solidFill>
                  <a:srgbClr val="000000"/>
                </a:solidFill>
                <a:latin typeface="Times New Roman" pitchFamily="16" charset="0"/>
              </a:rPr>
              <a:t> est une </a:t>
            </a:r>
            <a:r>
              <a:rPr lang="fr-FR" b="1" dirty="0">
                <a:solidFill>
                  <a:srgbClr val="FF0000"/>
                </a:solidFill>
                <a:latin typeface="Times New Roman" pitchFamily="16" charset="0"/>
              </a:rPr>
              <a:t>API</a:t>
            </a:r>
            <a:r>
              <a:rPr lang="fr-FR" dirty="0">
                <a:solidFill>
                  <a:srgbClr val="000000"/>
                </a:solidFill>
                <a:latin typeface="Times New Roman" pitchFamily="16" charset="0"/>
              </a:rPr>
              <a:t> native d'Apple pour le développement orienté objet sur son système d'exploitation Mac OS X. C'est l'une des cinq API majeures disponibles pour Mac OS X, les autres étant : Carbon, la boîte à outils Macintosh (pour l'environnement obsolète Classic), </a:t>
            </a:r>
            <a:r>
              <a:rPr lang="fr-FR" dirty="0">
                <a:solidFill>
                  <a:srgbClr val="000000"/>
                </a:solidFill>
                <a:latin typeface="Times New Roman" pitchFamily="16" charset="0"/>
                <a:hlinkClick r:id="rId3" tooltip="POSIX"/>
              </a:rPr>
              <a:t>POSIX</a:t>
            </a:r>
            <a:r>
              <a:rPr lang="fr-FR" dirty="0">
                <a:solidFill>
                  <a:srgbClr val="000000"/>
                </a:solidFill>
                <a:latin typeface="Times New Roman" pitchFamily="16" charset="0"/>
              </a:rPr>
              <a:t> (pour l'environnement </a:t>
            </a:r>
            <a:r>
              <a:rPr lang="fr-FR" dirty="0">
                <a:solidFill>
                  <a:srgbClr val="000000"/>
                </a:solidFill>
                <a:latin typeface="Times New Roman" pitchFamily="16" charset="0"/>
                <a:hlinkClick r:id="rId4" tooltip="Berkeley Software Distribution"/>
              </a:rPr>
              <a:t>BSD</a:t>
            </a:r>
            <a:r>
              <a:rPr lang="fr-FR" dirty="0">
                <a:solidFill>
                  <a:srgbClr val="000000"/>
                </a:solidFill>
                <a:latin typeface="Times New Roman" pitchFamily="16" charset="0"/>
              </a:rPr>
              <a:t>) et </a:t>
            </a:r>
            <a:r>
              <a:rPr lang="fr-FR" dirty="0">
                <a:solidFill>
                  <a:srgbClr val="000000"/>
                </a:solidFill>
                <a:latin typeface="Times New Roman" pitchFamily="16" charset="0"/>
                <a:hlinkClick r:id="rId5" tooltip="Java (langage)"/>
              </a:rPr>
              <a:t>Java</a:t>
            </a:r>
            <a:r>
              <a:rPr lang="fr-FR" dirty="0">
                <a:solidFill>
                  <a:srgbClr val="000000"/>
                </a:solidFill>
                <a:latin typeface="Times New Roman" pitchFamily="16" charset="0"/>
              </a:rPr>
              <a:t>. Certains environnements, comme </a:t>
            </a:r>
            <a:r>
              <a:rPr lang="fr-FR" dirty="0">
                <a:solidFill>
                  <a:srgbClr val="000000"/>
                </a:solidFill>
                <a:latin typeface="Times New Roman" pitchFamily="16" charset="0"/>
                <a:hlinkClick r:id="rId6" tooltip="Perl (langage)"/>
              </a:rPr>
              <a:t>Perl</a:t>
            </a:r>
            <a:r>
              <a:rPr lang="fr-FR" dirty="0">
                <a:solidFill>
                  <a:srgbClr val="000000"/>
                </a:solidFill>
                <a:latin typeface="Times New Roman" pitchFamily="16" charset="0"/>
              </a:rPr>
              <a:t> et </a:t>
            </a:r>
            <a:r>
              <a:rPr lang="fr-FR" dirty="0">
                <a:solidFill>
                  <a:srgbClr val="000000"/>
                </a:solidFill>
                <a:latin typeface="Times New Roman" pitchFamily="16" charset="0"/>
                <a:hlinkClick r:id="rId7" tooltip="Ruby"/>
              </a:rPr>
              <a:t>Ruby</a:t>
            </a:r>
            <a:r>
              <a:rPr lang="fr-FR" dirty="0">
                <a:solidFill>
                  <a:srgbClr val="000000"/>
                </a:solidFill>
                <a:latin typeface="Times New Roman" pitchFamily="16" charset="0"/>
              </a:rPr>
              <a:t> sont considérés comme mineurs, car ils n’ont pas accès à toutes les fonctionnalités et ne sont généralement pas utilisés pour le développement d'applications à part entière.</a:t>
            </a:r>
          </a:p>
          <a:p>
            <a:endParaRPr lang="fr-FR" dirty="0">
              <a:solidFill>
                <a:srgbClr val="000000"/>
              </a:solidFill>
              <a:latin typeface="Times New Roman" pitchFamily="16" charset="0"/>
            </a:endParaRPr>
          </a:p>
          <a:p>
            <a:r>
              <a:rPr lang="fr-FR" dirty="0">
                <a:solidFill>
                  <a:srgbClr val="000000"/>
                </a:solidFill>
                <a:latin typeface="Times New Roman" pitchFamily="16" charset="0"/>
              </a:rPr>
              <a:t>Un </a:t>
            </a:r>
            <a:r>
              <a:rPr lang="fr-FR" b="1" dirty="0">
                <a:solidFill>
                  <a:srgbClr val="000000"/>
                </a:solidFill>
                <a:latin typeface="Times New Roman" pitchFamily="16" charset="0"/>
              </a:rPr>
              <a:t>noyau de système d’exploitation</a:t>
            </a:r>
            <a:r>
              <a:rPr lang="fr-FR" dirty="0">
                <a:solidFill>
                  <a:srgbClr val="000000"/>
                </a:solidFill>
                <a:latin typeface="Times New Roman" pitchFamily="16" charset="0"/>
              </a:rPr>
              <a:t>, ou simplement </a:t>
            </a:r>
            <a:r>
              <a:rPr lang="fr-FR" b="1" dirty="0">
                <a:solidFill>
                  <a:srgbClr val="000000"/>
                </a:solidFill>
                <a:latin typeface="Times New Roman" pitchFamily="16" charset="0"/>
              </a:rPr>
              <a:t>noyau</a:t>
            </a:r>
            <a:r>
              <a:rPr lang="fr-FR" dirty="0">
                <a:solidFill>
                  <a:srgbClr val="000000"/>
                </a:solidFill>
                <a:latin typeface="Times New Roman" pitchFamily="16" charset="0"/>
              </a:rPr>
              <a:t>, ou </a:t>
            </a:r>
            <a:r>
              <a:rPr lang="fr-FR" b="1" i="1" dirty="0" err="1">
                <a:solidFill>
                  <a:srgbClr val="000000"/>
                </a:solidFill>
                <a:latin typeface="Times New Roman" pitchFamily="16" charset="0"/>
              </a:rPr>
              <a:t>kernel</a:t>
            </a:r>
            <a:r>
              <a:rPr lang="fr-FR" dirty="0">
                <a:solidFill>
                  <a:srgbClr val="000000"/>
                </a:solidFill>
                <a:latin typeface="Times New Roman" pitchFamily="16" charset="0"/>
              </a:rPr>
              <a:t> </a:t>
            </a:r>
            <a:r>
              <a:rPr lang="fr-FR" dirty="0" smtClean="0">
                <a:solidFill>
                  <a:srgbClr val="000000"/>
                </a:solidFill>
                <a:latin typeface="Times New Roman" pitchFamily="16" charset="0"/>
              </a:rPr>
              <a:t>(en anglais</a:t>
            </a:r>
            <a:r>
              <a:rPr lang="fr-FR" baseline="30000" dirty="0" smtClean="0">
                <a:solidFill>
                  <a:srgbClr val="000000"/>
                </a:solidFill>
                <a:latin typeface="Times New Roman" pitchFamily="16" charset="0"/>
                <a:hlinkClick r:id="rId8"/>
              </a:rPr>
              <a:t>1</a:t>
            </a:r>
            <a:r>
              <a:rPr lang="fr-FR" dirty="0">
                <a:solidFill>
                  <a:srgbClr val="000000"/>
                </a:solidFill>
                <a:latin typeface="Times New Roman" pitchFamily="16" charset="0"/>
              </a:rPr>
              <a:t>)</a:t>
            </a:r>
          </a:p>
          <a:p>
            <a:r>
              <a:rPr lang="en-US" dirty="0">
                <a:solidFill>
                  <a:srgbClr val="000000"/>
                </a:solidFill>
                <a:latin typeface="Times New Roman" pitchFamily="16" charset="0"/>
              </a:rPr>
              <a:t>Core OS Layer</a:t>
            </a:r>
          </a:p>
          <a:p>
            <a:r>
              <a:rPr lang="en-US" dirty="0">
                <a:solidFill>
                  <a:srgbClr val="000000"/>
                </a:solidFill>
                <a:latin typeface="Times New Roman" pitchFamily="16" charset="0"/>
              </a:rPr>
              <a:t>The Core OS layer contains the low-level features that most other technologies are built upon. Even if you do not use these technologies directly in your apps, they are most likely being used by other frameworks. And in situations where you need to explicitly deal with security or communicating with an external hardware accessory, you do so using the frameworks in this layer.</a:t>
            </a:r>
          </a:p>
          <a:p>
            <a:r>
              <a:rPr lang="en-US" dirty="0"/>
              <a:t/>
            </a:r>
            <a:br>
              <a:rPr lang="en-US" dirty="0"/>
            </a:b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dirty="0"/>
              <a:t>Symbian </a:t>
            </a:r>
            <a:r>
              <a:rPr lang="fr-FR" sz="2400" dirty="0" smtClean="0"/>
              <a:t>OS</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a:t>Symbian</a:t>
            </a:r>
            <a:r>
              <a:rPr lang="fr-FR" dirty="0"/>
              <a:t> </a:t>
            </a:r>
            <a:r>
              <a:rPr lang="fr-FR" b="1" dirty="0"/>
              <a:t>OS</a:t>
            </a:r>
            <a:r>
              <a:rPr lang="fr-FR" dirty="0"/>
              <a:t> a été développé par la société Symbian, </a:t>
            </a:r>
            <a:endParaRPr lang="fr-FR" dirty="0" smtClean="0"/>
          </a:p>
          <a:p>
            <a:endParaRPr lang="fr-FR" dirty="0" smtClean="0"/>
          </a:p>
          <a:p>
            <a:r>
              <a:rPr lang="fr-FR" dirty="0" smtClean="0"/>
              <a:t>Il </a:t>
            </a:r>
            <a:r>
              <a:rPr lang="fr-FR" dirty="0"/>
              <a:t>comprend trois types de couche </a:t>
            </a:r>
            <a:r>
              <a:rPr lang="fr-FR" dirty="0" smtClean="0"/>
              <a:t>de </a:t>
            </a:r>
            <a:r>
              <a:rPr lang="fr-FR" dirty="0"/>
              <a:t>l’interface de l’utilisateur (UI layer ou middleware du SE Symbian</a:t>
            </a:r>
            <a:r>
              <a:rPr lang="fr-FR" dirty="0" smtClean="0"/>
              <a:t>)</a:t>
            </a:r>
          </a:p>
          <a:p>
            <a:endParaRPr lang="fr-FR" dirty="0"/>
          </a:p>
          <a:p>
            <a:endParaRPr lang="fr-FR" dirty="0" smtClean="0"/>
          </a:p>
          <a:p>
            <a:r>
              <a:rPr lang="fr-FR" dirty="0" smtClean="0"/>
              <a:t>nous </a:t>
            </a:r>
            <a:r>
              <a:rPr lang="fr-FR" dirty="0"/>
              <a:t>distinguons : La </a:t>
            </a:r>
            <a:r>
              <a:rPr lang="fr-FR" dirty="0" smtClean="0"/>
              <a:t>couche </a:t>
            </a:r>
            <a:r>
              <a:rPr lang="fr-FR" dirty="0"/>
              <a:t>S60 développée par Nokia, </a:t>
            </a:r>
            <a:endParaRPr lang="fr-FR" dirty="0" smtClean="0"/>
          </a:p>
          <a:p>
            <a:endParaRPr lang="fr-FR" dirty="0" smtClean="0"/>
          </a:p>
          <a:p>
            <a:r>
              <a:rPr lang="fr-FR" dirty="0" smtClean="0"/>
              <a:t>UIQ </a:t>
            </a:r>
            <a:r>
              <a:rPr lang="fr-FR" dirty="0"/>
              <a:t>par Sonny Ericsson et </a:t>
            </a:r>
            <a:endParaRPr lang="fr-FR" dirty="0" smtClean="0"/>
          </a:p>
          <a:p>
            <a:endParaRPr lang="fr-FR" dirty="0"/>
          </a:p>
          <a:p>
            <a:r>
              <a:rPr lang="fr-FR" dirty="0" smtClean="0"/>
              <a:t>MOAP </a:t>
            </a:r>
            <a:r>
              <a:rPr lang="fr-FR" dirty="0"/>
              <a:t>par NTT </a:t>
            </a:r>
            <a:r>
              <a:rPr lang="fr-FR" dirty="0" err="1"/>
              <a:t>DoCoMo</a:t>
            </a:r>
            <a:endParaRPr lang="fr-FR" dirty="0"/>
          </a:p>
        </p:txBody>
      </p:sp>
    </p:spTree>
    <p:extLst>
      <p:ext uri="{BB962C8B-B14F-4D97-AF65-F5344CB8AC3E}">
        <p14:creationId xmlns:p14="http://schemas.microsoft.com/office/powerpoint/2010/main" val="42281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en-GB" sz="2400" dirty="0"/>
              <a:t>Windows Mobile (Windows Phone</a:t>
            </a:r>
            <a:r>
              <a:rPr lang="en-GB" sz="2400" dirty="0" smtClean="0"/>
              <a:t>)</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Windows Mobile a été développé par l’entreprise Microsoft. </a:t>
            </a:r>
            <a:endParaRPr lang="fr-FR" dirty="0" smtClean="0"/>
          </a:p>
          <a:p>
            <a:endParaRPr lang="fr-FR" dirty="0" smtClean="0"/>
          </a:p>
          <a:p>
            <a:r>
              <a:rPr lang="fr-FR" dirty="0" smtClean="0"/>
              <a:t>Pour </a:t>
            </a:r>
            <a:r>
              <a:rPr lang="fr-FR" dirty="0"/>
              <a:t>cette raison, </a:t>
            </a:r>
            <a:r>
              <a:rPr lang="fr-FR" dirty="0" smtClean="0"/>
              <a:t>Windows Mobile  </a:t>
            </a:r>
            <a:r>
              <a:rPr lang="fr-FR" dirty="0"/>
              <a:t>fonctionne  uniquement  sous  «  Windows  », </a:t>
            </a:r>
            <a:endParaRPr lang="fr-FR" dirty="0" smtClean="0"/>
          </a:p>
          <a:p>
            <a:endParaRPr lang="fr-FR" dirty="0"/>
          </a:p>
          <a:p>
            <a:r>
              <a:rPr lang="fr-FR" dirty="0" smtClean="0"/>
              <a:t>Il  </a:t>
            </a:r>
            <a:r>
              <a:rPr lang="fr-FR" dirty="0"/>
              <a:t>est  compatible  avec  tous  les  logiciels </a:t>
            </a:r>
            <a:r>
              <a:rPr lang="fr-FR" dirty="0" smtClean="0"/>
              <a:t>Windows</a:t>
            </a:r>
            <a:r>
              <a:rPr lang="fr-FR" dirty="0"/>
              <a:t>.  </a:t>
            </a:r>
            <a:endParaRPr lang="fr-FR" dirty="0" smtClean="0"/>
          </a:p>
          <a:p>
            <a:endParaRPr lang="fr-FR" dirty="0"/>
          </a:p>
          <a:p>
            <a:r>
              <a:rPr lang="fr-FR" dirty="0" smtClean="0"/>
              <a:t>Il  </a:t>
            </a:r>
            <a:r>
              <a:rPr lang="fr-FR" dirty="0"/>
              <a:t>offre  la  possibilité  de  télécharger,  de  jouer  les  chansons  et  de  regarder  la  TV  en ligne. </a:t>
            </a:r>
            <a:endParaRPr lang="fr-FR" dirty="0" smtClean="0"/>
          </a:p>
          <a:p>
            <a:endParaRPr lang="fr-FR" dirty="0"/>
          </a:p>
          <a:p>
            <a:r>
              <a:rPr lang="fr-FR" dirty="0" smtClean="0"/>
              <a:t>Windows </a:t>
            </a:r>
            <a:r>
              <a:rPr lang="fr-FR" dirty="0"/>
              <a:t>Mobile supporte aussi beaucoup de types d’audio et de vidéo.</a:t>
            </a:r>
          </a:p>
        </p:txBody>
      </p:sp>
    </p:spTree>
    <p:extLst>
      <p:ext uri="{BB962C8B-B14F-4D97-AF65-F5344CB8AC3E}">
        <p14:creationId xmlns:p14="http://schemas.microsoft.com/office/powerpoint/2010/main" val="23806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en-GB" sz="2400" dirty="0"/>
              <a:t>BlackBerry</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BlackBerry  a  </a:t>
            </a:r>
            <a:r>
              <a:rPr lang="fr-FR" dirty="0" smtClean="0"/>
              <a:t>été</a:t>
            </a:r>
            <a:r>
              <a:rPr lang="en-GB" dirty="0" smtClean="0"/>
              <a:t>  </a:t>
            </a:r>
            <a:r>
              <a:rPr lang="fr-FR" dirty="0" smtClean="0"/>
              <a:t>créé</a:t>
            </a:r>
            <a:r>
              <a:rPr lang="en-GB" dirty="0" smtClean="0"/>
              <a:t>  </a:t>
            </a:r>
            <a:r>
              <a:rPr lang="en-GB" dirty="0"/>
              <a:t>par  Research  In  Motion  (RIM</a:t>
            </a:r>
            <a:r>
              <a:rPr lang="en-GB" dirty="0" smtClean="0"/>
              <a:t>).</a:t>
            </a:r>
          </a:p>
          <a:p>
            <a:endParaRPr lang="en-GB" dirty="0"/>
          </a:p>
          <a:p>
            <a:r>
              <a:rPr lang="en-GB" dirty="0" smtClean="0"/>
              <a:t>BlackBerry  </a:t>
            </a:r>
            <a:r>
              <a:rPr lang="en-GB" dirty="0" err="1"/>
              <a:t>fournit</a:t>
            </a:r>
            <a:r>
              <a:rPr lang="en-GB" dirty="0"/>
              <a:t>  le  service </a:t>
            </a:r>
            <a:r>
              <a:rPr lang="fr-FR" dirty="0" smtClean="0"/>
              <a:t>électronique </a:t>
            </a:r>
            <a:r>
              <a:rPr lang="fr-FR" dirty="0"/>
              <a:t>pour les entreprises en utilisant BlackBerry Enterprise Server. </a:t>
            </a:r>
            <a:endParaRPr lang="fr-FR" dirty="0" smtClean="0"/>
          </a:p>
          <a:p>
            <a:endParaRPr lang="fr-FR" dirty="0"/>
          </a:p>
          <a:p>
            <a:r>
              <a:rPr lang="fr-FR" dirty="0" smtClean="0"/>
              <a:t>Il </a:t>
            </a:r>
            <a:r>
              <a:rPr lang="fr-FR" dirty="0"/>
              <a:t>comporte aussi la technologie </a:t>
            </a:r>
            <a:r>
              <a:rPr lang="fr-FR" dirty="0" smtClean="0"/>
              <a:t>de </a:t>
            </a:r>
            <a:r>
              <a:rPr lang="fr-FR" dirty="0"/>
              <a:t>la pièce jointe qui supporte divers types de pièces jointes telles que les fichiers d’extensions </a:t>
            </a:r>
          </a:p>
          <a:p>
            <a:r>
              <a:rPr lang="fr-FR" dirty="0"/>
              <a:t>.zip, .html, .doc, .dot, .</a:t>
            </a:r>
            <a:r>
              <a:rPr lang="fr-FR" dirty="0" err="1"/>
              <a:t>ppt</a:t>
            </a:r>
            <a:r>
              <a:rPr lang="fr-FR" dirty="0"/>
              <a:t>, .PDF, etc</a:t>
            </a:r>
            <a:r>
              <a:rPr lang="fr-FR" dirty="0" smtClean="0"/>
              <a:t>.</a:t>
            </a:r>
          </a:p>
          <a:p>
            <a:endParaRPr lang="fr-FR" dirty="0"/>
          </a:p>
          <a:p>
            <a:r>
              <a:rPr lang="fr-FR" dirty="0"/>
              <a:t>C’est pourquoi son service de messagerie électronique est </a:t>
            </a:r>
          </a:p>
          <a:p>
            <a:r>
              <a:rPr lang="fr-FR" dirty="0"/>
              <a:t>meilleur que les autres plateformes.</a:t>
            </a:r>
            <a:endParaRPr lang="fr-FR" dirty="0" smtClean="0"/>
          </a:p>
        </p:txBody>
      </p:sp>
    </p:spTree>
    <p:extLst>
      <p:ext uri="{BB962C8B-B14F-4D97-AF65-F5344CB8AC3E}">
        <p14:creationId xmlns:p14="http://schemas.microsoft.com/office/powerpoint/2010/main" val="362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exemple-gris">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Black"/>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Black"/>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exemple-gris</Template>
  <TotalTime>581</TotalTime>
  <Words>1375</Words>
  <Application>Microsoft Office PowerPoint</Application>
  <PresentationFormat>Affichage à l'écran (4:3)</PresentationFormat>
  <Paragraphs>288</Paragraphs>
  <Slides>30</Slides>
  <Notes>28</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30</vt:i4>
      </vt:variant>
    </vt:vector>
  </HeadingPairs>
  <TitlesOfParts>
    <vt:vector size="41" baseType="lpstr">
      <vt:lpstr>MS Gothic</vt:lpstr>
      <vt:lpstr>Algerian</vt:lpstr>
      <vt:lpstr>Arial</vt:lpstr>
      <vt:lpstr>Arial Black</vt:lpstr>
      <vt:lpstr>Calibri</vt:lpstr>
      <vt:lpstr>Constantia</vt:lpstr>
      <vt:lpstr>Times New Roman</vt:lpstr>
      <vt:lpstr>Verdana</vt:lpstr>
      <vt:lpstr>Wingdings</vt:lpstr>
      <vt:lpstr>exemple-gris</vt:lpstr>
      <vt:lpstr>Thème Office</vt:lpstr>
      <vt:lpstr>Présentation PowerPoint</vt:lpstr>
      <vt:lpstr>Présentation PowerPoint</vt:lpstr>
      <vt:lpstr>Module: Applications Mobile  </vt:lpstr>
      <vt:lpstr>Présentation PowerPoint</vt:lpstr>
      <vt:lpstr>Les différentes plateformes mobiles :</vt:lpstr>
      <vt:lpstr>IOS SYSTEM</vt:lpstr>
      <vt:lpstr>Symbian OS</vt:lpstr>
      <vt:lpstr>Windows Mobile (Windows Phone)</vt:lpstr>
      <vt:lpstr>BlackBerry</vt:lpstr>
      <vt:lpstr>Android</vt:lpstr>
      <vt:lpstr>Android</vt:lpstr>
      <vt:lpstr>Systèmes d'exploitation pour smartphone</vt:lpstr>
      <vt:lpstr>Présentation PowerPoint</vt:lpstr>
      <vt:lpstr>Présentation PowerPoint</vt:lpstr>
      <vt:lpstr>Smartphones Statistiques </vt:lpstr>
      <vt:lpstr>Plateforme Android</vt:lpstr>
      <vt:lpstr>Historique</vt:lpstr>
      <vt:lpstr>Les Versions d’ Android</vt:lpstr>
      <vt:lpstr>Plateforme / Architecture</vt:lpstr>
      <vt:lpstr>Installation et configuration des outils</vt:lpstr>
      <vt:lpstr>Présentation PowerPoint</vt:lpstr>
      <vt:lpstr>Présentation PowerPoint</vt:lpstr>
      <vt:lpstr>Présentation PowerPoint</vt:lpstr>
      <vt:lpstr>Présentation PowerPoint</vt:lpstr>
      <vt:lpstr>Télécharger et Installer SDK </vt:lpstr>
      <vt:lpstr>Télécharger et Installer SDK </vt:lpstr>
      <vt:lpstr>L'émulateur de téléphone : Android Virtual Device (AVD)</vt:lpstr>
      <vt:lpstr>L'émulateur de téléphone : Android Virtual Device (AVD)</vt:lpstr>
      <vt:lpstr>L'émulateur de téléphone : Android Virtual Device (AVD)</vt:lpstr>
      <vt:lpstr>Concepts du Android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123</dc:creator>
  <cp:lastModifiedBy>admin1</cp:lastModifiedBy>
  <cp:revision>132</cp:revision>
  <dcterms:created xsi:type="dcterms:W3CDTF">2016-02-08T16:17:01Z</dcterms:created>
  <dcterms:modified xsi:type="dcterms:W3CDTF">2018-02-04T21:06:57Z</dcterms:modified>
</cp:coreProperties>
</file>