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75" r:id="rId4"/>
    <p:sldId id="276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71" r:id="rId17"/>
    <p:sldId id="268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4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PL  Chapitre 1      Exercices Corrigés  Modélisation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97DC3-6755-4E1F-8E19-7021538899AB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Modélisation de Pb  de PL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E9837-E05B-4AA8-8C0B-8BAD6F53C7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PL  Chapitre 1      Exercices Corrigés  Modélisation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DF50C-DD9F-48FF-9627-E5D108A26BBD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Modélisation de Pb  de PL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38FAE-52AE-4CFA-977C-841FCD85F5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PL  Chapitre 1      Exercices Corrigés  Modélisation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038FAE-52AE-4CFA-977C-841FCD85F5D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Modélisation de Pb  de PL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PL  Chapitre 1      Exercices Corrigés  Modélisation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038FAE-52AE-4CFA-977C-841FCD85F5D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Modélisation de Pb  de PL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38FAE-52AE-4CFA-977C-841FCD85F5DD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PL  Chapitre 1      Exercices Corrigés  Modélisation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Modélisation de Pb  de PL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38FAE-52AE-4CFA-977C-841FCD85F5D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PL  Chapitre 1      Exercices Corrigés  Modélisation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Modélisation de Pb  de PL</a:t>
            </a: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38FAE-52AE-4CFA-977C-841FCD85F5DD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PL  Chapitre 1      Exercices Corrigés  Modélisation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Modélisation de Pb  de PL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7423-20FD-424C-9C98-6C092AC832F3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B8C2-F641-402B-830D-43A73B18113D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5A0E-58F0-4FE7-844B-FF3D341DEAB5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596F-FB79-4171-B35F-0531CFF59EDB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E315-4E91-4FF9-B051-5723A09204BF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75EA-7FB7-40DA-AB85-73BF6AAF3166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923B-0452-40B6-9150-A5F1957AD8DE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C007B-06CA-446C-94DD-B0DC7D5D4E8A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FE1B-6196-499E-9C4C-61FE80204A13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2993-24E2-4B4C-BBB3-22AD88DAEA16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670F-91EC-40A4-9597-65A081B88AA0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8B11B-F7E0-4B0F-B9FB-839381938714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CE2E-875F-4039-AEEE-3C0B53EBB9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327173"/>
          </a:xfrm>
        </p:spPr>
        <p:txBody>
          <a:bodyPr>
            <a:normAutofit/>
          </a:bodyPr>
          <a:lstStyle/>
          <a:p>
            <a:r>
              <a:rPr lang="fr-FR" sz="1600" u="sng" dirty="0" smtClean="0"/>
              <a:t>PL  Chapitre 1</a:t>
            </a:r>
            <a:r>
              <a:rPr lang="fr-FR" sz="1600" dirty="0" smtClean="0"/>
              <a:t>                </a:t>
            </a:r>
            <a:r>
              <a:rPr lang="fr-FR" sz="1600" u="sng" dirty="0" smtClean="0"/>
              <a:t> Exercices corrigés sur</a:t>
            </a:r>
            <a:br>
              <a:rPr lang="fr-FR" sz="1600" u="sng" dirty="0" smtClean="0"/>
            </a:br>
            <a:r>
              <a:rPr lang="fr-FR" sz="1600" u="sng" dirty="0" smtClean="0"/>
              <a:t> la modélisation en programmation linéaire de problèmes  déterministes</a:t>
            </a:r>
            <a:endParaRPr lang="fr-FR" sz="16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8286808" cy="5357850"/>
          </a:xfrm>
        </p:spPr>
        <p:txBody>
          <a:bodyPr>
            <a:normAutofit/>
          </a:bodyPr>
          <a:lstStyle/>
          <a:p>
            <a:pPr algn="l"/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Exercice N°  1</a:t>
            </a:r>
            <a:r>
              <a:rPr lang="fr-FR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Problème de production.</a:t>
            </a:r>
          </a:p>
          <a:p>
            <a:pPr algn="l"/>
            <a:endParaRPr lang="fr-FR" sz="18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société produit de la peinture de trois type P1, P2, P3 à partir de quatre</a:t>
            </a:r>
          </a:p>
          <a:p>
            <a:pPr algn="l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produits de base M1, M2 , M3 et M4.</a:t>
            </a: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buFont typeface="Arial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demande </a:t>
            </a:r>
            <a:r>
              <a:rPr lang="fr-FR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maximale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 type P3 est d’au moins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2000 tonnes / mois.</a:t>
            </a:r>
          </a:p>
          <a:p>
            <a:pPr algn="l">
              <a:buFont typeface="Arial" charset="0"/>
              <a:buChar char="•"/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production de type P1 ne peut dépasser que de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1200 tonnes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celle de type P2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Formuler le modèle de PL qui maximiserait le profit total.</a:t>
            </a:r>
          </a:p>
          <a:p>
            <a:pPr algn="l"/>
            <a:endParaRPr lang="fr-FR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14348" y="2594624"/>
          <a:ext cx="6143668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6141"/>
                <a:gridCol w="639101"/>
                <a:gridCol w="639101"/>
                <a:gridCol w="917556"/>
                <a:gridCol w="2571769"/>
              </a:tblGrid>
              <a:tr h="3288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Quantité utilisée /tonne</a:t>
                      </a:r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Quantité disponible/ mois</a:t>
                      </a:r>
                      <a:endParaRPr lang="fr-FR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8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P1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P2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889">
                <a:tc>
                  <a:txBody>
                    <a:bodyPr/>
                    <a:lstStyle/>
                    <a:p>
                      <a:r>
                        <a:rPr lang="fr-FR" dirty="0" smtClean="0"/>
                        <a:t>M1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5 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889">
                <a:tc>
                  <a:txBody>
                    <a:bodyPr/>
                    <a:lstStyle/>
                    <a:p>
                      <a:r>
                        <a:rPr lang="fr-FR" dirty="0" smtClean="0"/>
                        <a:t>M2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889">
                <a:tc>
                  <a:txBody>
                    <a:bodyPr/>
                    <a:lstStyle/>
                    <a:p>
                      <a:r>
                        <a:rPr lang="fr-FR" dirty="0" smtClean="0"/>
                        <a:t>M3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889">
                <a:tc>
                  <a:txBody>
                    <a:bodyPr/>
                    <a:lstStyle/>
                    <a:p>
                      <a:r>
                        <a:rPr lang="fr-FR" dirty="0" smtClean="0"/>
                        <a:t>M4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555">
                <a:tc>
                  <a:txBody>
                    <a:bodyPr/>
                    <a:lstStyle/>
                    <a:p>
                      <a:r>
                        <a:rPr lang="fr-FR" dirty="0" smtClean="0"/>
                        <a:t>Profit par tonne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7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10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15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de programmation linéaire</a:t>
            </a:r>
            <a:endParaRPr lang="fr-FR" sz="24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6929486" cy="4929222"/>
          </a:xfrm>
        </p:spPr>
        <p:txBody>
          <a:bodyPr>
            <a:normAutofit fontScale="77500" lnSpcReduction="20000"/>
          </a:bodyPr>
          <a:lstStyle/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2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Établir un plan de transport à un coût minimum.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Contraintes de disponibilité :</a:t>
            </a: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Contraintes de demande :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Contraintes de non négativité : 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048000" y="1928813"/>
          <a:ext cx="3194050" cy="1347787"/>
        </p:xfrm>
        <a:graphic>
          <a:graphicData uri="http://schemas.openxmlformats.org/presentationml/2006/ole">
            <p:oleObj spid="_x0000_s1025" name="Équation" r:id="rId3" imgW="1752480" imgH="7110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62288" y="3500438"/>
          <a:ext cx="3284537" cy="2211387"/>
        </p:xfrm>
        <a:graphic>
          <a:graphicData uri="http://schemas.openxmlformats.org/presentationml/2006/ole">
            <p:oleObj spid="_x0000_s1027" name="Équation" r:id="rId4" imgW="1803240" imgH="1168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536950" y="5857892"/>
          <a:ext cx="3392504" cy="357190"/>
        </p:xfrm>
        <a:graphic>
          <a:graphicData uri="http://schemas.openxmlformats.org/presentationml/2006/ole">
            <p:oleObj spid="_x0000_s1028" name="Équation" r:id="rId5" imgW="1892160" imgH="241200" progId="Equation.3">
              <p:embed/>
            </p:oleObj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47D3-63A2-4F95-B8FF-419B18DA1169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de programmation linéaire</a:t>
            </a:r>
            <a:endParaRPr lang="fr-FR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714488"/>
            <a:ext cx="7572428" cy="4643470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de la fonction objectif :</a:t>
            </a: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2°.   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assurer que le problème ait une solution réalisable, il faut que la somme des unités disponibles soit     à la somme des unités requises au dépôts.</a:t>
            </a:r>
          </a:p>
          <a:p>
            <a:pPr algn="l"/>
            <a:endPara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avons  37 000 unités disponibles pour une demande de 35 000 unités, donc solution réalisable.</a:t>
            </a:r>
          </a:p>
          <a:p>
            <a:pPr algn="l"/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428729" y="2071678"/>
          <a:ext cx="6000792" cy="1785950"/>
        </p:xfrm>
        <a:graphic>
          <a:graphicData uri="http://schemas.openxmlformats.org/presentationml/2006/ole">
            <p:oleObj spid="_x0000_s21506" name="Équation" r:id="rId3" imgW="3543120" imgH="121896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286248" y="4711715"/>
          <a:ext cx="269876" cy="288921"/>
        </p:xfrm>
        <a:graphic>
          <a:graphicData uri="http://schemas.openxmlformats.org/presentationml/2006/ole">
            <p:oleObj spid="_x0000_s21509" name="Équation" r:id="rId4" imgW="126720" imgH="152280" progId="Equation.3">
              <p:embed/>
            </p:oleObj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FCF-CB12-4102-9D8E-813A2A1E68D1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de programmation linéaire</a:t>
            </a:r>
            <a:endParaRPr lang="fr-FR" sz="24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8072494" cy="1785950"/>
          </a:xfrm>
        </p:spPr>
        <p:txBody>
          <a:bodyPr>
            <a:normAutofit/>
          </a:bodyPr>
          <a:lstStyle/>
          <a:p>
            <a:pPr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Exercice N° 3                               Sélection d’un portefeuille d’investissements.</a:t>
            </a: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financiers de la société SONATRACH veulent préparer un portefeuille de production pour leur direction générale. Les fonds disponibles représentent un montant de 150 000 </a:t>
            </a:r>
            <a:r>
              <a:rPr lang="fr-F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DA. L’analyse financière a retenu 7 possibilités d’investissements réparties  dans les secteurs suivants : l’industrie téléphonique, l’industrie pharmaceutique et l’industrie agroalimentaire.  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sociétés d’investissement retenues avec les rendements anticipés sont reportés dans le tableau ci-après :</a:t>
            </a:r>
          </a:p>
          <a:p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57224" y="4143380"/>
          <a:ext cx="7215238" cy="25117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15238"/>
              </a:tblGrid>
              <a:tr h="500066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Société                                    Secteur d’activité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Rendement anticipé (%)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Ipsen</a:t>
                      </a:r>
                      <a:r>
                        <a:rPr lang="fr-FR" dirty="0" smtClean="0"/>
                        <a:t> Pharma                     Pharmaceutique                                    9,30</a:t>
                      </a:r>
                    </a:p>
                    <a:p>
                      <a:r>
                        <a:rPr lang="fr-FR" baseline="0" dirty="0" err="1" smtClean="0"/>
                        <a:t>Sophal</a:t>
                      </a:r>
                      <a:r>
                        <a:rPr lang="fr-FR" baseline="0" dirty="0" smtClean="0"/>
                        <a:t>                                  Pharmaceutique                                 10</a:t>
                      </a:r>
                    </a:p>
                    <a:p>
                      <a:r>
                        <a:rPr lang="fr-FR" baseline="0" dirty="0" smtClean="0"/>
                        <a:t>Telecom                               Téléphonique                                       19</a:t>
                      </a:r>
                    </a:p>
                    <a:p>
                      <a:r>
                        <a:rPr lang="fr-FR" baseline="0" dirty="0" err="1" smtClean="0"/>
                        <a:t>Kompass</a:t>
                      </a:r>
                      <a:r>
                        <a:rPr lang="fr-FR" baseline="0" dirty="0" smtClean="0"/>
                        <a:t>                              Téléphonique                                       11</a:t>
                      </a:r>
                    </a:p>
                    <a:p>
                      <a:r>
                        <a:rPr lang="fr-FR" baseline="0" dirty="0" err="1" smtClean="0"/>
                        <a:t>Cévital</a:t>
                      </a:r>
                      <a:r>
                        <a:rPr lang="fr-FR" baseline="0" dirty="0" smtClean="0"/>
                        <a:t>                                  Agroalimentaire                                  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err="1" smtClean="0"/>
                        <a:t>Algeria</a:t>
                      </a:r>
                      <a:r>
                        <a:rPr lang="fr-FR" baseline="0" dirty="0" smtClean="0"/>
                        <a:t> Export                     Agroalimentaire                                    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err="1" smtClean="0"/>
                        <a:t>Enajuc</a:t>
                      </a:r>
                      <a:r>
                        <a:rPr lang="fr-FR" baseline="0" dirty="0" smtClean="0"/>
                        <a:t>                                  Agroalimentaire                                    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C8FE-B3CE-4097-A210-430FEE27427F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de programmation linéaire</a:t>
            </a:r>
            <a:endParaRPr lang="fr-FR" sz="20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8072494" cy="4286280"/>
          </a:xfrm>
        </p:spPr>
        <p:txBody>
          <a:bodyPr>
            <a:normAutofit/>
          </a:bodyPr>
          <a:lstStyle/>
          <a:p>
            <a:pPr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Exercice N° 3                               Sélection d’un portefeuille d’investissements.</a:t>
            </a: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analystes financiers devraient respecter les directives suivantes :</a:t>
            </a: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investissements dans le secteur téléphonique devraient représenter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 moins 30%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investissements dans le secteur pharmaceutique.</a:t>
            </a:r>
          </a:p>
          <a:p>
            <a:pPr marL="342900" indent="-342900" algn="l">
              <a:buAutoNum type="arabicPeriod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Aucun secteur d’activité ne devrait se voir allouer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plus de 55%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fonds disponibles.</a:t>
            </a:r>
          </a:p>
          <a:p>
            <a:pPr marL="342900" indent="-342900" algn="l">
              <a:buAutoNum type="arabicPeriod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Sachant que la société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Télécom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présente un rendement anticipé le plus élevé,  on veut limiter  le montant investi dans cette société ( à cause de son risque élevé),  à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60%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investissements dans le secteur  téléphonique.</a:t>
            </a:r>
          </a:p>
          <a:p>
            <a:pPr marL="342900" indent="-342900" algn="l">
              <a:buAutoNum type="arabicPeriod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analystes financiers devraient investir au moins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30 000 000 DA 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l’industrie Téléphonique.</a:t>
            </a:r>
          </a:p>
          <a:p>
            <a:pPr marL="342900" indent="-342900" algn="l">
              <a:buAutoNum type="arabicPeriod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L’objectif de </a:t>
            </a:r>
            <a:r>
              <a:rPr lang="fr-F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Sonatrach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est de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maximiser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rendement anticipé.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Formuler le modèle de programmation linéaire qui permettrait aux analystes financiers de de suggérer une stratégie de placement tout en respectant les directives mentionnées.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BF38-6C0E-4F2A-94CB-D354984A03FC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de programmation linéaire</a:t>
            </a:r>
            <a:endParaRPr lang="fr-FR" sz="20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8072494" cy="4071966"/>
          </a:xfrm>
        </p:spPr>
        <p:txBody>
          <a:bodyPr>
            <a:normAutofit/>
          </a:bodyPr>
          <a:lstStyle/>
          <a:p>
            <a:pPr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3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Sélection d’un portefeuille d’investissements.</a:t>
            </a: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Variables de décision </a:t>
            </a:r>
          </a:p>
          <a:p>
            <a:pPr marL="342900" indent="-342900"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Quelles sont les inconnues de ce problème d’investissement ?</a:t>
            </a: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Les inconnues sont les montants a investir dans chaque société. Donc les variables de décision sont :</a:t>
            </a: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montant à investir (en DA) dans la société  </a:t>
            </a:r>
            <a:r>
              <a:rPr lang="fr-FR" sz="1800" dirty="0" err="1" smtClean="0">
                <a:solidFill>
                  <a:schemeClr val="dk1"/>
                </a:solidFill>
              </a:rPr>
              <a:t>Ipsen</a:t>
            </a:r>
            <a:r>
              <a:rPr lang="fr-FR" sz="1800" dirty="0" smtClean="0">
                <a:solidFill>
                  <a:schemeClr val="dk1"/>
                </a:solidFill>
              </a:rPr>
              <a:t> Pharma</a:t>
            </a:r>
          </a:p>
          <a:p>
            <a:pPr marL="342900" indent="-342900" algn="l"/>
            <a:r>
              <a:rPr lang="fr-FR" sz="1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------------------------------------    </a:t>
            </a:r>
            <a:r>
              <a:rPr lang="fr-FR" sz="1800" dirty="0" err="1" smtClean="0">
                <a:solidFill>
                  <a:schemeClr val="dk1"/>
                </a:solidFill>
              </a:rPr>
              <a:t>Sophal</a:t>
            </a:r>
            <a:endParaRPr lang="fr-FR" sz="1800" dirty="0" smtClean="0">
              <a:solidFill>
                <a:schemeClr val="dk1"/>
              </a:solidFill>
            </a:endParaRPr>
          </a:p>
          <a:p>
            <a:pPr marL="342900" indent="-342900" algn="l"/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x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-------------------------------------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1800" dirty="0" smtClean="0">
                <a:solidFill>
                  <a:schemeClr val="dk1"/>
                </a:solidFill>
              </a:rPr>
              <a:t>Telecom</a:t>
            </a:r>
          </a:p>
          <a:p>
            <a:pPr marL="342900" indent="-342900" algn="l"/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x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-------------------------------------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1800" dirty="0" err="1" smtClean="0">
                <a:solidFill>
                  <a:schemeClr val="dk1"/>
                </a:solidFill>
              </a:rPr>
              <a:t>Sophal</a:t>
            </a:r>
            <a:endParaRPr lang="fr-FR" sz="1800" dirty="0" smtClean="0">
              <a:solidFill>
                <a:schemeClr val="dk1"/>
              </a:solidFill>
            </a:endParaRPr>
          </a:p>
          <a:p>
            <a:pPr marL="342900" indent="-342900" algn="l"/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x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-------------------------------------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1800" dirty="0" err="1" smtClean="0">
                <a:solidFill>
                  <a:schemeClr val="dk1"/>
                </a:solidFill>
              </a:rPr>
              <a:t>Cévital</a:t>
            </a:r>
            <a:r>
              <a:rPr lang="fr-FR" sz="1800" dirty="0" smtClean="0">
                <a:solidFill>
                  <a:schemeClr val="dk1"/>
                </a:solidFill>
              </a:rPr>
              <a:t> </a:t>
            </a:r>
          </a:p>
          <a:p>
            <a:pPr marL="342900" indent="-342900" algn="l"/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          x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-------------------------------------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1800" dirty="0" err="1" smtClean="0">
                <a:solidFill>
                  <a:schemeClr val="dk1"/>
                </a:solidFill>
              </a:rPr>
              <a:t>Algeria</a:t>
            </a:r>
            <a:r>
              <a:rPr lang="fr-FR" sz="1800" dirty="0" smtClean="0">
                <a:solidFill>
                  <a:schemeClr val="dk1"/>
                </a:solidFill>
              </a:rPr>
              <a:t> Export </a:t>
            </a:r>
          </a:p>
          <a:p>
            <a:pPr marL="342900" indent="-342900" algn="l"/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x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  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-------------------------------------</a:t>
            </a:r>
            <a:r>
              <a:rPr lang="fr-FR" sz="18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1800" dirty="0" err="1" smtClean="0">
                <a:solidFill>
                  <a:schemeClr val="dk1"/>
                </a:solidFill>
              </a:rPr>
              <a:t>Enajuc</a:t>
            </a:r>
            <a:r>
              <a:rPr lang="fr-FR" sz="1800" dirty="0" smtClean="0">
                <a:solidFill>
                  <a:schemeClr val="dk1"/>
                </a:solidFill>
              </a:rPr>
              <a:t> </a:t>
            </a:r>
          </a:p>
          <a:p>
            <a:pPr marL="342900" indent="-342900" algn="l"/>
            <a:endParaRPr lang="fr-FR" sz="1800" dirty="0" smtClean="0">
              <a:solidFill>
                <a:schemeClr val="dk1"/>
              </a:solidFill>
            </a:endParaRPr>
          </a:p>
          <a:p>
            <a:pPr algn="l" fontAlgn="t">
              <a:spcBef>
                <a:spcPts val="0"/>
              </a:spcBef>
            </a:pPr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F533-6A7F-419B-AB3E-46FAACBEC44D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214446"/>
          </a:xfrm>
        </p:spPr>
        <p:txBody>
          <a:bodyPr>
            <a:normAutofit/>
          </a:bodyPr>
          <a:lstStyle/>
          <a:p>
            <a:r>
              <a:rPr lang="fr-FR" sz="1600" u="sng" dirty="0" smtClean="0"/>
              <a:t>PL  Chapitre 1</a:t>
            </a:r>
            <a:br>
              <a:rPr lang="fr-FR" sz="1600" u="sng" dirty="0" smtClean="0"/>
            </a:br>
            <a:r>
              <a:rPr lang="fr-FR" sz="1600" u="sng" dirty="0" smtClean="0"/>
              <a:t>Exercices corrigés sur</a:t>
            </a:r>
            <a:br>
              <a:rPr lang="fr-FR" sz="1600" u="sng" dirty="0" smtClean="0"/>
            </a:br>
            <a:r>
              <a:rPr lang="fr-FR" sz="1600" u="sng" dirty="0" smtClean="0"/>
              <a:t> la modélisation de problèmes </a:t>
            </a:r>
            <a:br>
              <a:rPr lang="fr-FR" sz="1600" u="sng" dirty="0" smtClean="0"/>
            </a:br>
            <a:r>
              <a:rPr lang="fr-FR" sz="1600" u="sng" dirty="0" smtClean="0"/>
              <a:t>de programmation linéaire</a:t>
            </a:r>
            <a:endParaRPr lang="fr-FR" sz="16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72494" cy="44291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3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(suite) 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Sélection d’un portefeuille d’investissements.</a:t>
            </a: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Contraintes </a:t>
            </a:r>
          </a:p>
          <a:p>
            <a:pPr marL="342900" indent="-342900"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Quelles sont les restrictions qui ont été imposées concernant les possibilités d’investissements ?</a:t>
            </a: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Fonds disponibles : </a:t>
            </a: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investissements dans le secteur téléphonique devraient représenter au moins 30% des investissements</a:t>
            </a: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dans le secteur pharmaceutique :</a:t>
            </a: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Aucun  secteur d’activité ne devrait se voir allouer plus de 55% des fonds disponibles :</a:t>
            </a: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0C65-66F9-44FB-98D4-8B6354A2750A}" type="datetime1">
              <a:rPr lang="fr-FR" smtClean="0"/>
              <a:pPr/>
              <a:t>07/11/2021</a:t>
            </a:fld>
            <a:endParaRPr lang="fr-FR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214678" y="2786058"/>
          <a:ext cx="3857652" cy="285752"/>
        </p:xfrm>
        <a:graphic>
          <a:graphicData uri="http://schemas.openxmlformats.org/presentationml/2006/ole">
            <p:oleObj spid="_x0000_s22531" name="Équation" r:id="rId4" imgW="3911400" imgH="2286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286116" y="3500438"/>
          <a:ext cx="3886200" cy="285750"/>
        </p:xfrm>
        <a:graphic>
          <a:graphicData uri="http://schemas.openxmlformats.org/presentationml/2006/ole">
            <p:oleObj spid="_x0000_s22532" name="Équation" r:id="rId5" imgW="3886200" imgH="22860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714612" y="4572008"/>
          <a:ext cx="4572032" cy="928694"/>
        </p:xfrm>
        <a:graphic>
          <a:graphicData uri="http://schemas.openxmlformats.org/presentationml/2006/ole">
            <p:oleObj spid="_x0000_s22533" name="Équation" r:id="rId6" imgW="388620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214446"/>
          </a:xfrm>
        </p:spPr>
        <p:txBody>
          <a:bodyPr>
            <a:normAutofit/>
          </a:bodyPr>
          <a:lstStyle/>
          <a:p>
            <a:r>
              <a:rPr lang="fr-FR" sz="1600" u="sng" dirty="0" smtClean="0"/>
              <a:t>PL  Chapitre 1</a:t>
            </a:r>
            <a:br>
              <a:rPr lang="fr-FR" sz="1600" u="sng" dirty="0" smtClean="0"/>
            </a:br>
            <a:r>
              <a:rPr lang="fr-FR" sz="1600" u="sng" dirty="0" smtClean="0"/>
              <a:t>Exercices corrigés sur</a:t>
            </a:r>
            <a:br>
              <a:rPr lang="fr-FR" sz="1600" u="sng" dirty="0" smtClean="0"/>
            </a:br>
            <a:r>
              <a:rPr lang="fr-FR" sz="1600" u="sng" dirty="0" smtClean="0"/>
              <a:t> la modélisation de problèmes </a:t>
            </a:r>
            <a:br>
              <a:rPr lang="fr-FR" sz="1600" u="sng" dirty="0" smtClean="0"/>
            </a:br>
            <a:r>
              <a:rPr lang="fr-FR" sz="1600" u="sng" dirty="0" smtClean="0"/>
              <a:t>de programmation linéaire</a:t>
            </a:r>
            <a:endParaRPr lang="fr-FR" sz="16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72494" cy="442915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3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(suite) 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Sélection d’un portefeuille d’investissements.</a:t>
            </a: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 startAt="2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Contraintes </a:t>
            </a: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Restriction concernant le montant à investir dans la téléphonie </a:t>
            </a: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investissements dans la téléphonie devrait être supérieur à 3 0 000 </a:t>
            </a:r>
            <a:r>
              <a:rPr lang="fr-F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DA:</a:t>
            </a: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contraintes de non négativité :</a:t>
            </a: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charset="0"/>
              <a:buChar char="•"/>
            </a:pPr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0C65-66F9-44FB-98D4-8B6354A2750A}" type="datetime1">
              <a:rPr lang="fr-FR" smtClean="0"/>
              <a:pPr/>
              <a:t>07/11/2021</a:t>
            </a:fld>
            <a:endParaRPr lang="fr-FR" dirty="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3500430" y="3714752"/>
          <a:ext cx="4643470" cy="428628"/>
        </p:xfrm>
        <a:graphic>
          <a:graphicData uri="http://schemas.openxmlformats.org/presentationml/2006/ole">
            <p:oleObj spid="_x0000_s28677" name="Équation" r:id="rId4" imgW="2958840" imgH="22860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316288" y="3000375"/>
          <a:ext cx="4799012" cy="357188"/>
        </p:xfrm>
        <a:graphic>
          <a:graphicData uri="http://schemas.openxmlformats.org/presentationml/2006/ole">
            <p:oleObj spid="_x0000_s28678" name="Équation" r:id="rId5" imgW="3708360" imgH="22860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500430" y="4429132"/>
          <a:ext cx="4975225" cy="357188"/>
        </p:xfrm>
        <a:graphic>
          <a:graphicData uri="http://schemas.openxmlformats.org/presentationml/2006/ole">
            <p:oleObj spid="_x0000_s28679" name="Équation" r:id="rId6" imgW="42289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de programmation linéaire</a:t>
            </a:r>
            <a:endParaRPr lang="fr-FR" sz="24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8072494" cy="4000528"/>
          </a:xfrm>
        </p:spPr>
        <p:txBody>
          <a:bodyPr>
            <a:normAutofit/>
          </a:bodyPr>
          <a:lstStyle/>
          <a:p>
            <a:pPr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3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(suite)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Sélection d’un portefeuille d’investissements.</a:t>
            </a: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 startAt="3"/>
            </a:pP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Fonction objectif</a:t>
            </a: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L’objectif dans notre problème est de maximiser le rendement anticipé. La fonction objectif  est donc :</a:t>
            </a: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7EAF-9C55-45D7-9B84-9A21F8F5554A}" type="datetime1">
              <a:rPr lang="fr-FR" smtClean="0"/>
              <a:pPr/>
              <a:t>07/11/2021</a:t>
            </a:fld>
            <a:endParaRPr lang="fr-FR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285852" y="3786191"/>
          <a:ext cx="4735523" cy="357190"/>
        </p:xfrm>
        <a:graphic>
          <a:graphicData uri="http://schemas.openxmlformats.org/presentationml/2006/ole">
            <p:oleObj spid="_x0000_s29698" name="Équation" r:id="rId3" imgW="33526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214446"/>
          </a:xfrm>
        </p:spPr>
        <p:txBody>
          <a:bodyPr>
            <a:normAutofit/>
          </a:bodyPr>
          <a:lstStyle/>
          <a:p>
            <a:r>
              <a:rPr lang="fr-FR" sz="1600" u="sng" dirty="0" smtClean="0"/>
              <a:t>PL  Chapitre 1</a:t>
            </a:r>
            <a:br>
              <a:rPr lang="fr-FR" sz="1600" u="sng" dirty="0" smtClean="0"/>
            </a:br>
            <a:r>
              <a:rPr lang="fr-FR" sz="1600" u="sng" dirty="0" smtClean="0"/>
              <a:t>Exercices corrigés sur</a:t>
            </a:r>
            <a:br>
              <a:rPr lang="fr-FR" sz="1600" u="sng" dirty="0" smtClean="0"/>
            </a:br>
            <a:r>
              <a:rPr lang="fr-FR" sz="1600" u="sng" dirty="0" smtClean="0"/>
              <a:t> la modélisation de problèmes </a:t>
            </a:r>
            <a:br>
              <a:rPr lang="fr-FR" sz="1600" u="sng" dirty="0" smtClean="0"/>
            </a:br>
            <a:r>
              <a:rPr lang="fr-FR" sz="1600" u="sng" dirty="0" smtClean="0"/>
              <a:t>de programmation linéaire</a:t>
            </a:r>
            <a:endParaRPr lang="fr-FR" sz="16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8072494" cy="4429156"/>
          </a:xfrm>
        </p:spPr>
        <p:txBody>
          <a:bodyPr>
            <a:normAutofit/>
          </a:bodyPr>
          <a:lstStyle/>
          <a:p>
            <a:pPr algn="l"/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3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(suite) 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Sélection d’un portefeuille d’investissements.</a:t>
            </a: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modèle de programmation linéaire pour l’analyse financière est donc est donc le suivant :</a:t>
            </a:r>
          </a:p>
          <a:p>
            <a:pPr marL="342900" indent="-342900"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/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Object 1"/>
          <p:cNvGraphicFramePr>
            <a:graphicFrameLocks noChangeAspect="1"/>
          </p:cNvGraphicFramePr>
          <p:nvPr/>
        </p:nvGraphicFramePr>
        <p:xfrm>
          <a:off x="428596" y="3143248"/>
          <a:ext cx="8429684" cy="2957512"/>
        </p:xfrm>
        <a:graphic>
          <a:graphicData uri="http://schemas.openxmlformats.org/presentationml/2006/ole">
            <p:oleObj spid="_x0000_s27650" name="Équation" r:id="rId4" imgW="7797600" imgH="2336760" progId="Equation.3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0C65-66F9-44FB-98D4-8B6354A2750A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b="1" u="sng" dirty="0" smtClean="0"/>
              <a:t>PL  Chapitre 1</a:t>
            </a:r>
            <a:br>
              <a:rPr lang="fr-FR" sz="1600" b="1" u="sng" dirty="0" smtClean="0"/>
            </a:br>
            <a:r>
              <a:rPr lang="fr-FR" sz="1600" b="1" u="sng" dirty="0" smtClean="0"/>
              <a:t>Exercices corrigés sur</a:t>
            </a:r>
            <a:br>
              <a:rPr lang="fr-FR" sz="1600" b="1" u="sng" dirty="0" smtClean="0"/>
            </a:br>
            <a:r>
              <a:rPr lang="fr-FR" sz="1600" b="1" u="sng" dirty="0" smtClean="0"/>
              <a:t> la modélisation de problèmes </a:t>
            </a:r>
            <a:br>
              <a:rPr lang="fr-FR" sz="1600" b="1" u="sng" dirty="0" smtClean="0"/>
            </a:br>
            <a:r>
              <a:rPr lang="fr-FR" sz="1600" b="1" u="sng" dirty="0" smtClean="0"/>
              <a:t>de programmation linéaire</a:t>
            </a:r>
            <a:endParaRPr lang="fr-FR" sz="1600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2285992"/>
            <a:ext cx="6400800" cy="4214842"/>
          </a:xfrm>
        </p:spPr>
        <p:txBody>
          <a:bodyPr>
            <a:normAutofit/>
          </a:bodyPr>
          <a:lstStyle/>
          <a:p>
            <a:pPr algn="l"/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1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1°. 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avons vu que la modélisation d’un problème  déterministe  sous forme de programme linéaire, nécessite :</a:t>
            </a:r>
          </a:p>
          <a:p>
            <a:pPr algn="l">
              <a:buFont typeface="Arial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l’identification des variables de décision,</a:t>
            </a:r>
          </a:p>
          <a:p>
            <a:pPr algn="l">
              <a:buFont typeface="Arial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formulation des contraintes,</a:t>
            </a:r>
          </a:p>
          <a:p>
            <a:pPr algn="l">
              <a:buFont typeface="Arial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enfin la formulation de l’expression de la fonction objectif. </a:t>
            </a:r>
          </a:p>
          <a:p>
            <a:pPr algn="l">
              <a:buFont typeface="Arial" charset="0"/>
              <a:buChar char="•"/>
            </a:pP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Variables de décision 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Appelons 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quantité en tonne du type P1 à produire,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x</a:t>
            </a:r>
            <a:r>
              <a:rPr lang="fr-FR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quantité en tonne du type P2 à produire,</a:t>
            </a:r>
          </a:p>
          <a:p>
            <a:pPr algn="l"/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x</a:t>
            </a:r>
            <a:r>
              <a:rPr lang="fr-FR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3,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quantité en tonne du type P3 à produire,</a:t>
            </a:r>
          </a:p>
          <a:p>
            <a:pPr algn="l"/>
            <a:endParaRPr lang="fr-F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EB33-89E6-451A-9F50-3502C54367BF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   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 de programmation linéaire</a:t>
            </a:r>
            <a:endParaRPr lang="fr-FR" sz="24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285860"/>
            <a:ext cx="6929486" cy="4929222"/>
          </a:xfrm>
        </p:spPr>
        <p:txBody>
          <a:bodyPr>
            <a:normAutofit fontScale="77500" lnSpcReduction="20000"/>
          </a:bodyPr>
          <a:lstStyle/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1</a:t>
            </a:r>
            <a:endParaRPr lang="fr-F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Contraintes  fonctionnelles :</a:t>
            </a: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Contraintes de non négativité :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Formulation de la fonction objectif :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303588" y="1643062"/>
          <a:ext cx="3840180" cy="2571755"/>
        </p:xfrm>
        <a:graphic>
          <a:graphicData uri="http://schemas.openxmlformats.org/presentationml/2006/ole">
            <p:oleObj spid="_x0000_s32770" name="Équation" r:id="rId3" imgW="1930320" imgH="1396800" progId="Equation.3">
              <p:embed/>
            </p:oleObj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47D3-63A2-4F95-B8FF-419B18DA1169}" type="datetime1">
              <a:rPr lang="fr-FR" smtClean="0"/>
              <a:pPr/>
              <a:t>07/11/2021</a:t>
            </a:fld>
            <a:endParaRPr lang="fr-FR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071934" y="4214818"/>
          <a:ext cx="2143140" cy="500066"/>
        </p:xfrm>
        <a:graphic>
          <a:graphicData uri="http://schemas.openxmlformats.org/presentationml/2006/ole">
            <p:oleObj spid="_x0000_s32773" name="Équation" r:id="rId4" imgW="977760" imgH="241200" progId="Equation.3">
              <p:embed/>
            </p:oleObj>
          </a:graphicData>
        </a:graphic>
      </p:graphicFrame>
      <p:graphicFrame>
        <p:nvGraphicFramePr>
          <p:cNvPr id="32774" name="Object 1"/>
          <p:cNvGraphicFramePr>
            <a:graphicFrameLocks noChangeAspect="1"/>
          </p:cNvGraphicFramePr>
          <p:nvPr/>
        </p:nvGraphicFramePr>
        <p:xfrm>
          <a:off x="941388" y="5429250"/>
          <a:ext cx="4108450" cy="488950"/>
        </p:xfrm>
        <a:graphic>
          <a:graphicData uri="http://schemas.openxmlformats.org/presentationml/2006/ole">
            <p:oleObj spid="_x0000_s32774" name="Équation" r:id="rId5" imgW="1917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285884"/>
          </a:xfrm>
        </p:spPr>
        <p:txBody>
          <a:bodyPr>
            <a:normAutofit/>
          </a:bodyPr>
          <a:lstStyle/>
          <a:p>
            <a:r>
              <a:rPr lang="fr-FR" sz="1600" u="sng" dirty="0" smtClean="0">
                <a:solidFill>
                  <a:prstClr val="black"/>
                </a:solidFill>
              </a:rPr>
              <a:t>PL  Chapitre 1</a:t>
            </a:r>
            <a:r>
              <a:rPr lang="fr-FR" sz="1600" dirty="0" smtClean="0">
                <a:solidFill>
                  <a:prstClr val="black"/>
                </a:solidFill>
              </a:rPr>
              <a:t>     </a:t>
            </a:r>
            <a:r>
              <a:rPr lang="fr-FR" sz="1600" u="sng" dirty="0" smtClean="0">
                <a:solidFill>
                  <a:prstClr val="black"/>
                </a:solidFill>
              </a:rPr>
              <a:t>Exercices corrigés sur</a:t>
            </a:r>
            <a:br>
              <a:rPr lang="fr-FR" sz="1600" u="sng" dirty="0" smtClean="0">
                <a:solidFill>
                  <a:prstClr val="black"/>
                </a:solidFill>
              </a:rPr>
            </a:br>
            <a:r>
              <a:rPr lang="fr-FR" sz="1600" u="sng" dirty="0" smtClean="0">
                <a:solidFill>
                  <a:prstClr val="black"/>
                </a:solidFill>
              </a:rPr>
              <a:t> la modélisation de problèmes   de programmation linéaire</a:t>
            </a:r>
            <a:endParaRPr lang="fr-FR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714488"/>
            <a:ext cx="7572428" cy="4643470"/>
          </a:xfrm>
        </p:spPr>
        <p:txBody>
          <a:bodyPr>
            <a:normAutofit/>
          </a:bodyPr>
          <a:lstStyle/>
          <a:p>
            <a:pPr algn="l"/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1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Le modèle de PL :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modèle de programmation linéaire de notre problème de production est :</a:t>
            </a:r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9FCF-CB12-4102-9D8E-813A2A1E68D1}" type="datetime1">
              <a:rPr lang="fr-FR" smtClean="0"/>
              <a:pPr/>
              <a:t>07/11/2021</a:t>
            </a:fld>
            <a:endParaRPr lang="fr-FR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266825" y="3000375"/>
          <a:ext cx="4540250" cy="3429000"/>
        </p:xfrm>
        <a:graphic>
          <a:graphicData uri="http://schemas.openxmlformats.org/presentationml/2006/ole">
            <p:oleObj spid="_x0000_s33796" name="Équation" r:id="rId3" imgW="2133360" imgH="18795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8072494" cy="1785950"/>
          </a:xfrm>
        </p:spPr>
        <p:txBody>
          <a:bodyPr>
            <a:normAutofit/>
          </a:bodyPr>
          <a:lstStyle/>
          <a:p>
            <a:pPr algn="l"/>
            <a:r>
              <a:rPr lang="fr-FR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Exercice N° 2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Problème : Établir un plan de transport à un coût minimum.</a:t>
            </a:r>
            <a:endParaRPr lang="fr-FR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entreprise  possède  deux usines , U1 située à </a:t>
            </a:r>
            <a:r>
              <a:rPr lang="fr-F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Sougueur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U2 située à Mahdia et U3 située à  Medroussa.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Cette entreprise doit alimenter trois  </a:t>
            </a:r>
            <a:r>
              <a:rPr lang="fr-FR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épôts  (D1, D2, D3 , D4, D5) localisé respectivement à Tiaret ville, Ain dheb et </a:t>
            </a:r>
            <a:r>
              <a:rPr lang="fr-F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Rahouia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Ksar </a:t>
            </a:r>
            <a:r>
              <a:rPr lang="fr-FR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Chellela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Frenda. </a:t>
            </a: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disponibilités aux usines et les exigences de chaque dépôt sont comme suit :</a:t>
            </a:r>
          </a:p>
          <a:p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28662" y="4286256"/>
          <a:ext cx="3357586" cy="14144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7586"/>
              </a:tblGrid>
              <a:tr h="500066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Disponibilités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aux usines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fr-FR" dirty="0" smtClean="0"/>
                        <a:t>U1                               15 000 unités</a:t>
                      </a:r>
                    </a:p>
                    <a:p>
                      <a:r>
                        <a:rPr lang="fr-FR" dirty="0" smtClean="0"/>
                        <a:t>U2                               10</a:t>
                      </a:r>
                      <a:r>
                        <a:rPr lang="fr-FR" baseline="0" dirty="0" smtClean="0"/>
                        <a:t> 000 unités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U3</a:t>
                      </a:r>
                      <a:r>
                        <a:rPr lang="fr-FR" baseline="0" dirty="0" smtClean="0"/>
                        <a:t>  </a:t>
                      </a:r>
                      <a:r>
                        <a:rPr lang="fr-FR" dirty="0" smtClean="0"/>
                        <a:t>                             12</a:t>
                      </a:r>
                      <a:r>
                        <a:rPr lang="fr-FR" baseline="0" dirty="0" smtClean="0"/>
                        <a:t> 000 unités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572000" y="4214818"/>
          <a:ext cx="3357586" cy="19631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7586"/>
              </a:tblGrid>
              <a:tr h="500066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Exigences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des dépôts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fr-FR" dirty="0" smtClean="0"/>
                        <a:t>D1                               4 000 unités</a:t>
                      </a:r>
                    </a:p>
                    <a:p>
                      <a:r>
                        <a:rPr lang="fr-FR" dirty="0" smtClean="0"/>
                        <a:t>D2                               8</a:t>
                      </a:r>
                      <a:r>
                        <a:rPr lang="fr-FR" baseline="0" dirty="0" smtClean="0"/>
                        <a:t> 000 unités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D3                               8</a:t>
                      </a:r>
                      <a:r>
                        <a:rPr lang="fr-FR" baseline="0" dirty="0" smtClean="0"/>
                        <a:t> 000 unités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D4                               5</a:t>
                      </a:r>
                      <a:r>
                        <a:rPr lang="fr-FR" baseline="0" dirty="0" smtClean="0"/>
                        <a:t> 000 unités</a:t>
                      </a:r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D5                               7</a:t>
                      </a:r>
                      <a:r>
                        <a:rPr lang="fr-FR" baseline="0" dirty="0" smtClean="0"/>
                        <a:t> 000 unités</a:t>
                      </a:r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F895-6496-4C35-A925-08D5DF6A1845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14348" y="285729"/>
            <a:ext cx="77724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  Chapitre 1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r>
              <a:rPr kumimoji="0" lang="fr-F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Exercices corrigés sur</a:t>
            </a:r>
            <a:br>
              <a:rPr kumimoji="0" lang="fr-F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modélisation de problèmes   de programmation linéaire</a:t>
            </a:r>
            <a:endParaRPr kumimoji="0" lang="fr-FR" sz="2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69"/>
          </a:xfrm>
        </p:spPr>
        <p:txBody>
          <a:bodyPr>
            <a:normAutofit/>
          </a:bodyPr>
          <a:lstStyle/>
          <a:p>
            <a:r>
              <a:rPr lang="fr-FR" sz="1800" u="sng" dirty="0" smtClean="0"/>
              <a:t>PL  Chapitre 1  Exercices corrigés sur</a:t>
            </a:r>
            <a:br>
              <a:rPr lang="fr-FR" sz="1800" u="sng" dirty="0" smtClean="0"/>
            </a:br>
            <a:r>
              <a:rPr lang="fr-FR" sz="1800" u="sng" dirty="0" smtClean="0"/>
              <a:t> la modélisation de problèmes de programmation linéaire</a:t>
            </a:r>
            <a:endParaRPr lang="fr-FR" sz="18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976" y="1857364"/>
            <a:ext cx="6400800" cy="4572032"/>
          </a:xfrm>
        </p:spPr>
        <p:txBody>
          <a:bodyPr>
            <a:normAutofit/>
          </a:bodyPr>
          <a:lstStyle/>
          <a:p>
            <a:pPr algn="l"/>
            <a:r>
              <a:rPr lang="fr-FR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Exo 2</a:t>
            </a: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Problème : Établir un plan de transport à un coût minimum.</a:t>
            </a:r>
            <a:endParaRPr lang="fr-FR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coûts de transport en dinars pour 100 unités, sont indiqués sur le tableau suivant :</a:t>
            </a:r>
          </a:p>
          <a:p>
            <a:pPr algn="l"/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571604" y="3275512"/>
            <a:ext cx="648000" cy="3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U1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606437" y="4256217"/>
            <a:ext cx="648000" cy="3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U2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5355518" y="2709447"/>
            <a:ext cx="648000" cy="3240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5390351" y="4063643"/>
            <a:ext cx="648000" cy="3240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429256" y="5000636"/>
            <a:ext cx="648000" cy="35719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D4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3" name="Connecteur droit avec flèche 12"/>
          <p:cNvCxnSpPr>
            <a:stCxn id="7" idx="6"/>
            <a:endCxn id="9" idx="2"/>
          </p:cNvCxnSpPr>
          <p:nvPr/>
        </p:nvCxnSpPr>
        <p:spPr>
          <a:xfrm flipV="1">
            <a:off x="2219604" y="2871447"/>
            <a:ext cx="3135914" cy="5660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7" idx="6"/>
          </p:cNvCxnSpPr>
          <p:nvPr/>
        </p:nvCxnSpPr>
        <p:spPr>
          <a:xfrm>
            <a:off x="2219604" y="3437512"/>
            <a:ext cx="3138214" cy="705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285984" y="3500438"/>
            <a:ext cx="3143272" cy="1643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8" idx="6"/>
            <a:endCxn id="9" idx="2"/>
          </p:cNvCxnSpPr>
          <p:nvPr/>
        </p:nvCxnSpPr>
        <p:spPr>
          <a:xfrm flipV="1">
            <a:off x="2254437" y="2871447"/>
            <a:ext cx="3101081" cy="15467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8" idx="6"/>
          </p:cNvCxnSpPr>
          <p:nvPr/>
        </p:nvCxnSpPr>
        <p:spPr>
          <a:xfrm flipV="1">
            <a:off x="2254437" y="4214818"/>
            <a:ext cx="3103381" cy="2033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214546" y="4429132"/>
            <a:ext cx="3273732" cy="8051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1566546" y="5361663"/>
            <a:ext cx="648000" cy="3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U3</a:t>
            </a:r>
            <a:endParaRPr lang="fr-FR" dirty="0"/>
          </a:p>
        </p:txBody>
      </p:sp>
      <p:sp>
        <p:nvSpPr>
          <p:cNvPr id="34" name="Ellipse 33"/>
          <p:cNvSpPr/>
          <p:nvPr/>
        </p:nvSpPr>
        <p:spPr>
          <a:xfrm>
            <a:off x="5429256" y="5929330"/>
            <a:ext cx="648000" cy="35719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D5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2214546" y="4286256"/>
            <a:ext cx="3198277" cy="114300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2214546" y="5286388"/>
            <a:ext cx="3214710" cy="1428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2214546" y="5429264"/>
            <a:ext cx="3252916" cy="6103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2285984" y="3000372"/>
            <a:ext cx="3071834" cy="242889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8" idx="6"/>
          </p:cNvCxnSpPr>
          <p:nvPr/>
        </p:nvCxnSpPr>
        <p:spPr>
          <a:xfrm>
            <a:off x="2254437" y="4418217"/>
            <a:ext cx="3206366" cy="15934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7" idx="6"/>
            <a:endCxn id="34" idx="1"/>
          </p:cNvCxnSpPr>
          <p:nvPr/>
        </p:nvCxnSpPr>
        <p:spPr>
          <a:xfrm>
            <a:off x="2219604" y="3437512"/>
            <a:ext cx="3304549" cy="25441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Ellipse 56"/>
          <p:cNvSpPr/>
          <p:nvPr/>
        </p:nvSpPr>
        <p:spPr>
          <a:xfrm>
            <a:off x="5357818" y="3357562"/>
            <a:ext cx="648000" cy="324000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D2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1" name="Connecteur droit avec flèche 70"/>
          <p:cNvCxnSpPr>
            <a:endCxn id="57" idx="2"/>
          </p:cNvCxnSpPr>
          <p:nvPr/>
        </p:nvCxnSpPr>
        <p:spPr>
          <a:xfrm>
            <a:off x="2285984" y="3429000"/>
            <a:ext cx="3071834" cy="90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V="1">
            <a:off x="2357422" y="3571877"/>
            <a:ext cx="2928958" cy="8572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V="1">
            <a:off x="2285984" y="3643315"/>
            <a:ext cx="3071834" cy="178594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Accolade ouvrante 86"/>
          <p:cNvSpPr/>
          <p:nvPr/>
        </p:nvSpPr>
        <p:spPr>
          <a:xfrm>
            <a:off x="1000101" y="3214686"/>
            <a:ext cx="357190" cy="2500330"/>
          </a:xfrm>
          <a:prstGeom prst="leftBrac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Usines</a:t>
            </a:r>
            <a:endParaRPr lang="fr-FR" sz="2000" b="1" dirty="0"/>
          </a:p>
        </p:txBody>
      </p:sp>
      <p:sp>
        <p:nvSpPr>
          <p:cNvPr id="89" name="Accolade ouvrante 88"/>
          <p:cNvSpPr/>
          <p:nvPr/>
        </p:nvSpPr>
        <p:spPr>
          <a:xfrm>
            <a:off x="6143636" y="2786058"/>
            <a:ext cx="500067" cy="3286148"/>
          </a:xfrm>
          <a:prstGeom prst="leftBrace">
            <a:avLst/>
          </a:prstGeom>
          <a:ln>
            <a:solidFill>
              <a:schemeClr val="bg1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Dépôts</a:t>
            </a:r>
            <a:endParaRPr lang="fr-FR" b="1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BD66-7AFD-46D1-836A-4E9ABFB635B1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2285992"/>
            <a:ext cx="6400800" cy="4214842"/>
          </a:xfrm>
        </p:spPr>
        <p:txBody>
          <a:bodyPr>
            <a:normAutofit/>
          </a:bodyPr>
          <a:lstStyle/>
          <a:p>
            <a:pPr algn="l"/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Exo 2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Problème : Établir un plan de transport à un coût minimum.</a:t>
            </a: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1°.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Formuler le modèle de programmation linéaire associé à ce problème de transport qui permettrait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minimiser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coûts de transport .</a:t>
            </a: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2°. 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Quelle condition doit-on satisfaire pour assurer que ce problème de transport ait une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réalisable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FA2-F980-47F4-8075-B91F272CE962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714348" y="428605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  Chapitre 1  Exercices corrigés sur</a:t>
            </a:r>
            <a:br>
              <a:rPr kumimoji="0" lang="fr-FR" sz="1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8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modélisation de problèmes de programmation linéaire</a:t>
            </a:r>
            <a:endParaRPr kumimoji="0" lang="fr-FR" sz="18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2285992"/>
            <a:ext cx="6400800" cy="4214842"/>
          </a:xfrm>
        </p:spPr>
        <p:txBody>
          <a:bodyPr>
            <a:normAutofit/>
          </a:bodyPr>
          <a:lstStyle/>
          <a:p>
            <a:pPr algn="l"/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2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Établir un plan de transport à un coût minimum.</a:t>
            </a:r>
          </a:p>
          <a:p>
            <a:pPr algn="l"/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1°. 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Nous avons vu que la modélisation d’un problème  déterministe  sous forme de programme linéaire, nécessite :</a:t>
            </a:r>
          </a:p>
          <a:p>
            <a:pPr algn="l">
              <a:buFont typeface="Arial" charset="0"/>
              <a:buChar char="•"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l’identification des variables de décision,</a:t>
            </a:r>
          </a:p>
          <a:p>
            <a:pPr algn="l">
              <a:buFont typeface="Arial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 formulation des contraintes,</a:t>
            </a:r>
          </a:p>
          <a:p>
            <a:pPr algn="l">
              <a:buFont typeface="Arial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enfin la formulation de l’expression de la fonction objectif. </a:t>
            </a:r>
          </a:p>
          <a:p>
            <a:pPr algn="l">
              <a:buFont typeface="Arial" charset="0"/>
              <a:buChar char="•"/>
            </a:pP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Variables de décision 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appelons </a:t>
            </a:r>
            <a:r>
              <a:rPr lang="fr-F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0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quantité d’unités à expédier de l’usine </a:t>
            </a:r>
            <a:r>
              <a:rPr lang="fr-F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8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fr-F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au dépôt D</a:t>
            </a:r>
            <a:r>
              <a:rPr lang="fr-FR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l"/>
            <a:endPara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EB33-89E6-451A-9F50-3502C54367BF}" type="datetime1">
              <a:rPr lang="fr-FR" smtClean="0"/>
              <a:pPr/>
              <a:t>07/11/2021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785786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  Chapitre 1  Exercices corrigés sur</a:t>
            </a:r>
            <a:br>
              <a:rPr kumimoji="0" lang="fr-FR" sz="1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 modélisation de problèmes  de programmation linéaire</a:t>
            </a:r>
            <a:endParaRPr kumimoji="0" lang="fr-FR" sz="16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/>
          </a:bodyPr>
          <a:lstStyle/>
          <a:p>
            <a:r>
              <a:rPr lang="fr-FR" sz="1600" u="sng" dirty="0" smtClean="0"/>
              <a:t>PL  Chapitre 1</a:t>
            </a:r>
            <a:br>
              <a:rPr lang="fr-FR" sz="1600" u="sng" dirty="0" smtClean="0"/>
            </a:br>
            <a:r>
              <a:rPr lang="fr-FR" sz="1600" u="sng" dirty="0" smtClean="0"/>
              <a:t>Exercices corrigés sur</a:t>
            </a:r>
            <a:br>
              <a:rPr lang="fr-FR" sz="1600" u="sng" dirty="0" smtClean="0"/>
            </a:br>
            <a:r>
              <a:rPr lang="fr-FR" sz="1600" u="sng" dirty="0" smtClean="0"/>
              <a:t> la modélisation de problèmes </a:t>
            </a:r>
            <a:br>
              <a:rPr lang="fr-FR" sz="1600" u="sng" dirty="0" smtClean="0"/>
            </a:br>
            <a:r>
              <a:rPr lang="fr-FR" sz="1600" u="sng" dirty="0" smtClean="0"/>
              <a:t>de programmation linéaire</a:t>
            </a:r>
            <a:endParaRPr lang="fr-FR" sz="1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86742" cy="4714908"/>
          </a:xfrm>
        </p:spPr>
        <p:txBody>
          <a:bodyPr>
            <a:normAutofit/>
          </a:bodyPr>
          <a:lstStyle/>
          <a:p>
            <a:pPr algn="l"/>
            <a:r>
              <a:rPr lang="fr-F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 Exo 2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Établir un plan de transport à un coût minimum.</a:t>
            </a:r>
          </a:p>
          <a:p>
            <a:pPr algn="l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des contraintes 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appelons </a:t>
            </a:r>
            <a:r>
              <a:rPr lang="fr-FR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quantité d’unités à expédier de l’usine </a:t>
            </a:r>
            <a:r>
              <a:rPr lang="fr-F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1800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fr-F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au dépôt D</a:t>
            </a:r>
            <a:r>
              <a:rPr lang="fr-FR" sz="1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l"/>
            <a:endParaRPr lang="fr-FR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Nos hypothèses peuvent être présentées sous la forme suivante :</a:t>
            </a:r>
          </a:p>
          <a:p>
            <a:pPr algn="l"/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71538" y="4143380"/>
          <a:ext cx="7429552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9120"/>
                <a:gridCol w="935096"/>
                <a:gridCol w="1117603"/>
                <a:gridCol w="1048879"/>
                <a:gridCol w="1031398"/>
                <a:gridCol w="990606"/>
                <a:gridCol w="138685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     </a:t>
                      </a:r>
                      <a:r>
                        <a:rPr lang="fr-FR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D1           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fr-FR" sz="1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D2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fr-FR" dirty="0" smtClean="0">
                          <a:solidFill>
                            <a:srgbClr val="00B0F0"/>
                          </a:solidFill>
                        </a:rPr>
                        <a:t>3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D4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D5</a:t>
                      </a:r>
                      <a:endParaRPr lang="fr-FR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Capacité annuelle de production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U1</a:t>
                      </a:r>
                      <a:endParaRPr lang="fr-F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fr-FR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15 000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U2</a:t>
                      </a:r>
                      <a:endParaRPr lang="fr-F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   10 000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 3</a:t>
                      </a:r>
                      <a:endParaRPr lang="fr-FR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800" baseline="-25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fr-FR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  12 000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Demande annuelle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4 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 8 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  8 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fr-FR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5 000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CE2E-875F-4039-AEEE-3C0B53EBB9D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BE0E-CF0C-4F43-8015-759B450FB76A}" type="datetime1">
              <a:rPr lang="fr-FR" smtClean="0"/>
              <a:pPr/>
              <a:t>07/11/2021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1380</Words>
  <Application>Microsoft Office PowerPoint</Application>
  <PresentationFormat>Affichage à l'écran (4:3)</PresentationFormat>
  <Paragraphs>423</Paragraphs>
  <Slides>18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Thème Office</vt:lpstr>
      <vt:lpstr>Équation</vt:lpstr>
      <vt:lpstr>PL  Chapitre 1                 Exercices corrigés sur  la modélisation en programmation linéaire de problèmes  déterministes</vt:lpstr>
      <vt:lpstr>PL  Chapitre 1 Exercices corrigés sur  la modélisation de problèmes  de programmation linéaire</vt:lpstr>
      <vt:lpstr>PL  Chapitre 1   Exercices corrigés sur  la modélisation de problèmes  de programmation linéaire</vt:lpstr>
      <vt:lpstr>PL  Chapitre 1     Exercices corrigés sur  la modélisation de problèmes   de programmation linéaire</vt:lpstr>
      <vt:lpstr>Diapositive 5</vt:lpstr>
      <vt:lpstr>PL  Chapitre 1  Exercices corrigés sur  la modélisation de problèmes de programmation linéaire</vt:lpstr>
      <vt:lpstr>Diapositive 7</vt:lpstr>
      <vt:lpstr>Diapositive 8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  <vt:lpstr>PL  Chapitre 1 Exercices corrigés sur  la modélisation de problèmes  de programmation linéaire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  Chapitre 1 Exercices corrigés</dc:title>
  <dc:creator>CHIKHAOUI 0549297862</dc:creator>
  <cp:lastModifiedBy>travail</cp:lastModifiedBy>
  <cp:revision>250</cp:revision>
  <dcterms:created xsi:type="dcterms:W3CDTF">2021-10-30T08:12:52Z</dcterms:created>
  <dcterms:modified xsi:type="dcterms:W3CDTF">2021-11-07T11:12:11Z</dcterms:modified>
</cp:coreProperties>
</file>